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0.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1.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72" r:id="rId3"/>
    <p:sldMasterId id="2147483676" r:id="rId4"/>
    <p:sldMasterId id="2147483680" r:id="rId5"/>
    <p:sldMasterId id="2147483684" r:id="rId6"/>
    <p:sldMasterId id="2147483688" r:id="rId7"/>
    <p:sldMasterId id="2147483692" r:id="rId8"/>
    <p:sldMasterId id="2147483696" r:id="rId9"/>
    <p:sldMasterId id="2147483700" r:id="rId10"/>
    <p:sldMasterId id="2147483704" r:id="rId11"/>
    <p:sldMasterId id="2147483708" r:id="rId12"/>
    <p:sldMasterId id="2147483712" r:id="rId13"/>
    <p:sldMasterId id="2147483716" r:id="rId14"/>
  </p:sldMasterIdLst>
  <p:sldIdLst>
    <p:sldId id="259" r:id="rId15"/>
    <p:sldId id="262" r:id="rId16"/>
    <p:sldId id="265" r:id="rId17"/>
    <p:sldId id="268" r:id="rId18"/>
    <p:sldId id="274" r:id="rId19"/>
    <p:sldId id="277" r:id="rId20"/>
    <p:sldId id="283" r:id="rId21"/>
    <p:sldId id="298" r:id="rId22"/>
    <p:sldId id="304" r:id="rId23"/>
    <p:sldId id="310" r:id="rId24"/>
    <p:sldId id="313" r:id="rId25"/>
    <p:sldId id="316" r:id="rId26"/>
    <p:sldId id="319" r:id="rId27"/>
    <p:sldId id="322" r:id="rId28"/>
    <p:sldId id="325" r:id="rId29"/>
    <p:sldId id="331" r:id="rId30"/>
    <p:sldId id="334" r:id="rId31"/>
    <p:sldId id="337" r:id="rId32"/>
    <p:sldId id="343" r:id="rId33"/>
    <p:sldId id="346" r:id="rId34"/>
    <p:sldId id="352" r:id="rId35"/>
    <p:sldId id="358" r:id="rId36"/>
    <p:sldId id="364" r:id="rId37"/>
    <p:sldId id="370" r:id="rId38"/>
    <p:sldId id="376" r:id="rId39"/>
    <p:sldId id="379" r:id="rId40"/>
    <p:sldId id="382" r:id="rId41"/>
    <p:sldId id="385" r:id="rId42"/>
    <p:sldId id="391" r:id="rId43"/>
    <p:sldId id="394" r:id="rId44"/>
    <p:sldId id="400" r:id="rId45"/>
    <p:sldId id="403" r:id="rId46"/>
    <p:sldId id="412" r:id="rId47"/>
    <p:sldId id="415" r:id="rId48"/>
    <p:sldId id="418" r:id="rId49"/>
    <p:sldId id="421" r:id="rId50"/>
    <p:sldId id="427" r:id="rId51"/>
    <p:sldId id="430" r:id="rId52"/>
    <p:sldId id="439" r:id="rId53"/>
    <p:sldId id="445" r:id="rId54"/>
    <p:sldId id="448" r:id="rId55"/>
    <p:sldId id="451" r:id="rId56"/>
    <p:sldId id="454" r:id="rId57"/>
    <p:sldId id="457" r:id="rId58"/>
    <p:sldId id="460" r:id="rId59"/>
    <p:sldId id="463" r:id="rId60"/>
    <p:sldId id="469" r:id="rId61"/>
    <p:sldId id="481" r:id="rId62"/>
    <p:sldId id="484" r:id="rId63"/>
    <p:sldId id="493" r:id="rId64"/>
    <p:sldId id="496" r:id="rId65"/>
    <p:sldId id="508" r:id="rId66"/>
    <p:sldId id="511" r:id="rId67"/>
    <p:sldId id="514" r:id="rId68"/>
    <p:sldId id="517" r:id="rId69"/>
    <p:sldId id="520" r:id="rId70"/>
    <p:sldId id="529" r:id="rId71"/>
    <p:sldId id="532" r:id="rId72"/>
    <p:sldId id="538" r:id="rId73"/>
    <p:sldId id="541" r:id="rId74"/>
    <p:sldId id="544" r:id="rId75"/>
    <p:sldId id="547" r:id="rId76"/>
    <p:sldId id="550" r:id="rId77"/>
    <p:sldId id="553" r:id="rId78"/>
    <p:sldId id="559" r:id="rId79"/>
    <p:sldId id="562" r:id="rId80"/>
    <p:sldId id="565" r:id="rId81"/>
    <p:sldId id="568" r:id="rId82"/>
    <p:sldId id="574" r:id="rId83"/>
    <p:sldId id="577" r:id="rId84"/>
    <p:sldId id="589" r:id="rId85"/>
    <p:sldId id="592" r:id="rId86"/>
    <p:sldId id="595" r:id="rId87"/>
    <p:sldId id="598" r:id="rId88"/>
    <p:sldId id="601" r:id="rId89"/>
    <p:sldId id="607" r:id="rId90"/>
    <p:sldId id="613" r:id="rId91"/>
    <p:sldId id="616" r:id="rId92"/>
    <p:sldId id="619" r:id="rId93"/>
    <p:sldId id="622" r:id="rId94"/>
    <p:sldId id="628" r:id="rId95"/>
    <p:sldId id="631" r:id="rId96"/>
    <p:sldId id="634" r:id="rId97"/>
    <p:sldId id="637" r:id="rId98"/>
    <p:sldId id="640" r:id="rId99"/>
    <p:sldId id="646" r:id="rId100"/>
    <p:sldId id="649" r:id="rId101"/>
    <p:sldId id="655" r:id="rId102"/>
    <p:sldId id="658" r:id="rId103"/>
    <p:sldId id="661" r:id="rId104"/>
    <p:sldId id="667" r:id="rId105"/>
    <p:sldId id="676" r:id="rId106"/>
    <p:sldId id="679" r:id="rId107"/>
    <p:sldId id="688" r:id="rId108"/>
    <p:sldId id="691" r:id="rId109"/>
    <p:sldId id="697" r:id="rId110"/>
    <p:sldId id="700" r:id="rId111"/>
    <p:sldId id="703" r:id="rId112"/>
    <p:sldId id="706" r:id="rId113"/>
    <p:sldId id="709" r:id="rId114"/>
    <p:sldId id="712" r:id="rId115"/>
    <p:sldId id="715" r:id="rId116"/>
    <p:sldId id="718" r:id="rId117"/>
    <p:sldId id="721" r:id="rId118"/>
    <p:sldId id="724" r:id="rId119"/>
    <p:sldId id="727" r:id="rId120"/>
    <p:sldId id="733" r:id="rId121"/>
    <p:sldId id="736" r:id="rId122"/>
    <p:sldId id="742" r:id="rId123"/>
    <p:sldId id="748" r:id="rId124"/>
    <p:sldId id="754" r:id="rId125"/>
    <p:sldId id="757" r:id="rId126"/>
    <p:sldId id="760" r:id="rId127"/>
    <p:sldId id="763" r:id="rId128"/>
    <p:sldId id="766" r:id="rId129"/>
    <p:sldId id="772" r:id="rId130"/>
    <p:sldId id="781" r:id="rId131"/>
    <p:sldId id="784" r:id="rId132"/>
    <p:sldId id="790" r:id="rId133"/>
    <p:sldId id="793" r:id="rId134"/>
    <p:sldId id="799" r:id="rId135"/>
    <p:sldId id="805" r:id="rId136"/>
    <p:sldId id="808" r:id="rId137"/>
    <p:sldId id="811" r:id="rId138"/>
    <p:sldId id="814" r:id="rId139"/>
    <p:sldId id="820" r:id="rId140"/>
    <p:sldId id="823" r:id="rId141"/>
    <p:sldId id="826" r:id="rId142"/>
    <p:sldId id="832" r:id="rId143"/>
    <p:sldId id="838" r:id="rId144"/>
    <p:sldId id="844" r:id="rId145"/>
    <p:sldId id="847" r:id="rId146"/>
    <p:sldId id="850" r:id="rId147"/>
    <p:sldId id="853" r:id="rId148"/>
    <p:sldId id="859" r:id="rId149"/>
    <p:sldId id="862" r:id="rId150"/>
    <p:sldId id="868" r:id="rId151"/>
    <p:sldId id="871" r:id="rId152"/>
    <p:sldId id="874" r:id="rId153"/>
    <p:sldId id="880" r:id="rId154"/>
    <p:sldId id="889" r:id="rId155"/>
    <p:sldId id="892" r:id="rId156"/>
    <p:sldId id="904" r:id="rId157"/>
    <p:sldId id="907" r:id="rId158"/>
    <p:sldId id="910" r:id="rId159"/>
    <p:sldId id="913" r:id="rId160"/>
    <p:sldId id="916" r:id="rId161"/>
    <p:sldId id="922" r:id="rId162"/>
    <p:sldId id="925" r:id="rId163"/>
    <p:sldId id="928" r:id="rId164"/>
    <p:sldId id="931" r:id="rId165"/>
    <p:sldId id="934" r:id="rId166"/>
    <p:sldId id="937" r:id="rId167"/>
    <p:sldId id="940" r:id="rId168"/>
    <p:sldId id="943" r:id="rId169"/>
    <p:sldId id="946" r:id="rId170"/>
    <p:sldId id="949" r:id="rId171"/>
    <p:sldId id="952" r:id="rId172"/>
    <p:sldId id="955" r:id="rId173"/>
    <p:sldId id="958" r:id="rId174"/>
    <p:sldId id="967" r:id="rId175"/>
    <p:sldId id="970" r:id="rId176"/>
    <p:sldId id="976" r:id="rId177"/>
    <p:sldId id="979" r:id="rId178"/>
    <p:sldId id="982" r:id="rId179"/>
    <p:sldId id="985" r:id="rId180"/>
    <p:sldId id="988" r:id="rId181"/>
    <p:sldId id="991" r:id="rId182"/>
    <p:sldId id="994" r:id="rId183"/>
    <p:sldId id="997" r:id="rId184"/>
    <p:sldId id="1000" r:id="rId185"/>
    <p:sldId id="1003" r:id="rId186"/>
    <p:sldId id="1006" r:id="rId187"/>
    <p:sldId id="1021" r:id="rId188"/>
    <p:sldId id="1024" r:id="rId189"/>
    <p:sldId id="1027" r:id="rId190"/>
    <p:sldId id="1039" r:id="rId191"/>
    <p:sldId id="1042" r:id="rId192"/>
    <p:sldId id="1045" r:id="rId193"/>
    <p:sldId id="1048" r:id="rId194"/>
    <p:sldId id="1051" r:id="rId195"/>
    <p:sldId id="1054" r:id="rId196"/>
    <p:sldId id="1057" r:id="rId197"/>
    <p:sldId id="1060" r:id="rId198"/>
    <p:sldId id="1063" r:id="rId199"/>
    <p:sldId id="1066" r:id="rId200"/>
    <p:sldId id="1069" r:id="rId201"/>
    <p:sldId id="1072" r:id="rId202"/>
    <p:sldId id="1075" r:id="rId203"/>
    <p:sldId id="1078" r:id="rId204"/>
    <p:sldId id="1081" r:id="rId205"/>
    <p:sldId id="1084" r:id="rId206"/>
    <p:sldId id="1087" r:id="rId207"/>
    <p:sldId id="1090" r:id="rId208"/>
    <p:sldId id="1093" r:id="rId209"/>
    <p:sldId id="1096" r:id="rId210"/>
    <p:sldId id="1099" r:id="rId211"/>
    <p:sldId id="1102" r:id="rId212"/>
    <p:sldId id="1105" r:id="rId213"/>
    <p:sldId id="1108" r:id="rId214"/>
    <p:sldId id="1111" r:id="rId215"/>
    <p:sldId id="1114" r:id="rId216"/>
    <p:sldId id="1117" r:id="rId217"/>
    <p:sldId id="1120" r:id="rId218"/>
    <p:sldId id="1123" r:id="rId219"/>
    <p:sldId id="1126" r:id="rId220"/>
  </p:sldIdLst>
  <p:sldSz cx="9144000" cy="5143500" type="screen16x9"/>
  <p:notesSz cx="6858000" cy="9144000"/>
  <p:custDataLst>
    <p:tags r:id="rId2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p:restoredTop sz="0"/>
  </p:normalViewPr>
  <p:slideViewPr>
    <p:cSldViewPr>
      <p:cViewPr varScale="1">
        <p:scale>
          <a:sx n="166" d="100"/>
          <a:sy n="166" d="100"/>
        </p:scale>
        <p:origin x="248" y="19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70" Type="http://schemas.openxmlformats.org/officeDocument/2006/relationships/slide" Target="slides/slide156.xml"/><Relationship Id="rId191" Type="http://schemas.openxmlformats.org/officeDocument/2006/relationships/slide" Target="slides/slide177.xml"/><Relationship Id="rId205" Type="http://schemas.openxmlformats.org/officeDocument/2006/relationships/slide" Target="slides/slide191.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slide" Target="slides/slide146.xml"/><Relationship Id="rId181" Type="http://schemas.openxmlformats.org/officeDocument/2006/relationships/slide" Target="slides/slide167.xml"/><Relationship Id="rId216" Type="http://schemas.openxmlformats.org/officeDocument/2006/relationships/slide" Target="slides/slide202.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openxmlformats.org/officeDocument/2006/relationships/slide" Target="slides/slide157.xml"/><Relationship Id="rId192" Type="http://schemas.openxmlformats.org/officeDocument/2006/relationships/slide" Target="slides/slide178.xml"/><Relationship Id="rId206" Type="http://schemas.openxmlformats.org/officeDocument/2006/relationships/slide" Target="slides/slide192.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5" Type="http://schemas.openxmlformats.org/officeDocument/2006/relationships/slide" Target="slides/slide61.xml"/><Relationship Id="rId96" Type="http://schemas.openxmlformats.org/officeDocument/2006/relationships/slide" Target="slides/slide82.xml"/><Relationship Id="rId140" Type="http://schemas.openxmlformats.org/officeDocument/2006/relationships/slide" Target="slides/slide126.xml"/><Relationship Id="rId161" Type="http://schemas.openxmlformats.org/officeDocument/2006/relationships/slide" Target="slides/slide147.xml"/><Relationship Id="rId182" Type="http://schemas.openxmlformats.org/officeDocument/2006/relationships/slide" Target="slides/slide168.xml"/><Relationship Id="rId217" Type="http://schemas.openxmlformats.org/officeDocument/2006/relationships/slide" Target="slides/slide203.xml"/><Relationship Id="rId6" Type="http://schemas.openxmlformats.org/officeDocument/2006/relationships/slideMaster" Target="slideMasters/slideMaster6.xml"/><Relationship Id="rId23" Type="http://schemas.openxmlformats.org/officeDocument/2006/relationships/slide" Target="slides/slide9.xml"/><Relationship Id="rId119" Type="http://schemas.openxmlformats.org/officeDocument/2006/relationships/slide" Target="slides/slide105.xml"/><Relationship Id="rId44" Type="http://schemas.openxmlformats.org/officeDocument/2006/relationships/slide" Target="slides/slide30.xml"/><Relationship Id="rId65" Type="http://schemas.openxmlformats.org/officeDocument/2006/relationships/slide" Target="slides/slide51.xml"/><Relationship Id="rId86" Type="http://schemas.openxmlformats.org/officeDocument/2006/relationships/slide" Target="slides/slide72.xml"/><Relationship Id="rId130" Type="http://schemas.openxmlformats.org/officeDocument/2006/relationships/slide" Target="slides/slide116.xml"/><Relationship Id="rId151" Type="http://schemas.openxmlformats.org/officeDocument/2006/relationships/slide" Target="slides/slide137.xml"/><Relationship Id="rId172" Type="http://schemas.openxmlformats.org/officeDocument/2006/relationships/slide" Target="slides/slide158.xml"/><Relationship Id="rId193" Type="http://schemas.openxmlformats.org/officeDocument/2006/relationships/slide" Target="slides/slide179.xml"/><Relationship Id="rId207" Type="http://schemas.openxmlformats.org/officeDocument/2006/relationships/slide" Target="slides/slide193.xml"/><Relationship Id="rId13" Type="http://schemas.openxmlformats.org/officeDocument/2006/relationships/slideMaster" Target="slideMasters/slideMaster13.xml"/><Relationship Id="rId109" Type="http://schemas.openxmlformats.org/officeDocument/2006/relationships/slide" Target="slides/slide95.xml"/><Relationship Id="rId34" Type="http://schemas.openxmlformats.org/officeDocument/2006/relationships/slide" Target="slides/slide20.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20" Type="http://schemas.openxmlformats.org/officeDocument/2006/relationships/slide" Target="slides/slide106.xml"/><Relationship Id="rId141" Type="http://schemas.openxmlformats.org/officeDocument/2006/relationships/slide" Target="slides/slide127.xml"/><Relationship Id="rId7" Type="http://schemas.openxmlformats.org/officeDocument/2006/relationships/slideMaster" Target="slideMasters/slideMaster7.xml"/><Relationship Id="rId162" Type="http://schemas.openxmlformats.org/officeDocument/2006/relationships/slide" Target="slides/slide148.xml"/><Relationship Id="rId183" Type="http://schemas.openxmlformats.org/officeDocument/2006/relationships/slide" Target="slides/slide169.xml"/><Relationship Id="rId218" Type="http://schemas.openxmlformats.org/officeDocument/2006/relationships/slide" Target="slides/slide204.xml"/><Relationship Id="rId24" Type="http://schemas.openxmlformats.org/officeDocument/2006/relationships/slide" Target="slides/slide10.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31" Type="http://schemas.openxmlformats.org/officeDocument/2006/relationships/slide" Target="slides/slide117.xml"/><Relationship Id="rId152" Type="http://schemas.openxmlformats.org/officeDocument/2006/relationships/slide" Target="slides/slide138.xml"/><Relationship Id="rId173" Type="http://schemas.openxmlformats.org/officeDocument/2006/relationships/slide" Target="slides/slide159.xml"/><Relationship Id="rId194" Type="http://schemas.openxmlformats.org/officeDocument/2006/relationships/slide" Target="slides/slide180.xml"/><Relationship Id="rId208" Type="http://schemas.openxmlformats.org/officeDocument/2006/relationships/slide" Target="slides/slide194.xml"/><Relationship Id="rId14" Type="http://schemas.openxmlformats.org/officeDocument/2006/relationships/slideMaster" Target="slideMasters/slideMaster14.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8" Type="http://schemas.openxmlformats.org/officeDocument/2006/relationships/slideMaster" Target="slideMasters/slideMaster8.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slide" Target="slides/slide149.xml"/><Relationship Id="rId184" Type="http://schemas.openxmlformats.org/officeDocument/2006/relationships/slide" Target="slides/slide170.xml"/><Relationship Id="rId219" Type="http://schemas.openxmlformats.org/officeDocument/2006/relationships/slide" Target="slides/slide205.xml"/><Relationship Id="rId3" Type="http://schemas.openxmlformats.org/officeDocument/2006/relationships/slideMaster" Target="slideMasters/slideMaster3.xml"/><Relationship Id="rId214" Type="http://schemas.openxmlformats.org/officeDocument/2006/relationships/slide" Target="slides/slide200.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74" Type="http://schemas.openxmlformats.org/officeDocument/2006/relationships/slide" Target="slides/slide160.xml"/><Relationship Id="rId179" Type="http://schemas.openxmlformats.org/officeDocument/2006/relationships/slide" Target="slides/slide165.xml"/><Relationship Id="rId195" Type="http://schemas.openxmlformats.org/officeDocument/2006/relationships/slide" Target="slides/slide181.xml"/><Relationship Id="rId209" Type="http://schemas.openxmlformats.org/officeDocument/2006/relationships/slide" Target="slides/slide195.xml"/><Relationship Id="rId190" Type="http://schemas.openxmlformats.org/officeDocument/2006/relationships/slide" Target="slides/slide176.xml"/><Relationship Id="rId204" Type="http://schemas.openxmlformats.org/officeDocument/2006/relationships/slide" Target="slides/slide190.xml"/><Relationship Id="rId220" Type="http://schemas.openxmlformats.org/officeDocument/2006/relationships/slide" Target="slides/slide206.xml"/><Relationship Id="rId225" Type="http://schemas.openxmlformats.org/officeDocument/2006/relationships/tableStyles" Target="tableStyles.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slide" Target="slides/slide150.xml"/><Relationship Id="rId169" Type="http://schemas.openxmlformats.org/officeDocument/2006/relationships/slide" Target="slides/slide155.xml"/><Relationship Id="rId185" Type="http://schemas.openxmlformats.org/officeDocument/2006/relationships/slide" Target="slides/slide17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6.xml"/><Relationship Id="rId210" Type="http://schemas.openxmlformats.org/officeDocument/2006/relationships/slide" Target="slides/slide196.xml"/><Relationship Id="rId215" Type="http://schemas.openxmlformats.org/officeDocument/2006/relationships/slide" Target="slides/slide201.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75" Type="http://schemas.openxmlformats.org/officeDocument/2006/relationships/slide" Target="slides/slide161.xml"/><Relationship Id="rId196" Type="http://schemas.openxmlformats.org/officeDocument/2006/relationships/slide" Target="slides/slide182.xml"/><Relationship Id="rId200" Type="http://schemas.openxmlformats.org/officeDocument/2006/relationships/slide" Target="slides/slide186.xml"/><Relationship Id="rId16" Type="http://schemas.openxmlformats.org/officeDocument/2006/relationships/slide" Target="slides/slide2.xml"/><Relationship Id="rId221" Type="http://schemas.openxmlformats.org/officeDocument/2006/relationships/tags" Target="tags/tag1.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slide" Target="slides/slide151.xml"/><Relationship Id="rId186" Type="http://schemas.openxmlformats.org/officeDocument/2006/relationships/slide" Target="slides/slide172.xml"/><Relationship Id="rId211" Type="http://schemas.openxmlformats.org/officeDocument/2006/relationships/slide" Target="slides/slide197.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6" Type="http://schemas.openxmlformats.org/officeDocument/2006/relationships/slide" Target="slides/slide162.xml"/><Relationship Id="rId197" Type="http://schemas.openxmlformats.org/officeDocument/2006/relationships/slide" Target="slides/slide183.xml"/><Relationship Id="rId201" Type="http://schemas.openxmlformats.org/officeDocument/2006/relationships/slide" Target="slides/slide187.xml"/><Relationship Id="rId222" Type="http://schemas.openxmlformats.org/officeDocument/2006/relationships/presProps" Target="presProps.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 Id="rId70" Type="http://schemas.openxmlformats.org/officeDocument/2006/relationships/slide" Target="slides/slide56.xml"/><Relationship Id="rId91" Type="http://schemas.openxmlformats.org/officeDocument/2006/relationships/slide" Target="slides/slide77.xml"/><Relationship Id="rId145" Type="http://schemas.openxmlformats.org/officeDocument/2006/relationships/slide" Target="slides/slide131.xml"/><Relationship Id="rId166" Type="http://schemas.openxmlformats.org/officeDocument/2006/relationships/slide" Target="slides/slide152.xml"/><Relationship Id="rId187" Type="http://schemas.openxmlformats.org/officeDocument/2006/relationships/slide" Target="slides/slide173.xml"/><Relationship Id="rId1" Type="http://schemas.openxmlformats.org/officeDocument/2006/relationships/slideMaster" Target="slideMasters/slideMaster1.xml"/><Relationship Id="rId212" Type="http://schemas.openxmlformats.org/officeDocument/2006/relationships/slide" Target="slides/slide198.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60" Type="http://schemas.openxmlformats.org/officeDocument/2006/relationships/slide" Target="slides/slide46.xml"/><Relationship Id="rId81" Type="http://schemas.openxmlformats.org/officeDocument/2006/relationships/slide" Target="slides/slide67.xml"/><Relationship Id="rId135" Type="http://schemas.openxmlformats.org/officeDocument/2006/relationships/slide" Target="slides/slide121.xml"/><Relationship Id="rId156" Type="http://schemas.openxmlformats.org/officeDocument/2006/relationships/slide" Target="slides/slide142.xml"/><Relationship Id="rId177" Type="http://schemas.openxmlformats.org/officeDocument/2006/relationships/slide" Target="slides/slide163.xml"/><Relationship Id="rId198" Type="http://schemas.openxmlformats.org/officeDocument/2006/relationships/slide" Target="slides/slide184.xml"/><Relationship Id="rId202" Type="http://schemas.openxmlformats.org/officeDocument/2006/relationships/slide" Target="slides/slide188.xml"/><Relationship Id="rId223" Type="http://schemas.openxmlformats.org/officeDocument/2006/relationships/viewProps" Target="viewProps.xml"/><Relationship Id="rId18" Type="http://schemas.openxmlformats.org/officeDocument/2006/relationships/slide" Target="slides/slide4.xml"/><Relationship Id="rId39" Type="http://schemas.openxmlformats.org/officeDocument/2006/relationships/slide" Target="slides/slide25.xml"/><Relationship Id="rId50" Type="http://schemas.openxmlformats.org/officeDocument/2006/relationships/slide" Target="slides/slide36.xml"/><Relationship Id="rId104" Type="http://schemas.openxmlformats.org/officeDocument/2006/relationships/slide" Target="slides/slide90.xml"/><Relationship Id="rId125" Type="http://schemas.openxmlformats.org/officeDocument/2006/relationships/slide" Target="slides/slide111.xml"/><Relationship Id="rId146" Type="http://schemas.openxmlformats.org/officeDocument/2006/relationships/slide" Target="slides/slide132.xml"/><Relationship Id="rId167" Type="http://schemas.openxmlformats.org/officeDocument/2006/relationships/slide" Target="slides/slide153.xml"/><Relationship Id="rId188" Type="http://schemas.openxmlformats.org/officeDocument/2006/relationships/slide" Target="slides/slide174.xml"/><Relationship Id="rId71" Type="http://schemas.openxmlformats.org/officeDocument/2006/relationships/slide" Target="slides/slide57.xml"/><Relationship Id="rId92" Type="http://schemas.openxmlformats.org/officeDocument/2006/relationships/slide" Target="slides/slide78.xml"/><Relationship Id="rId213" Type="http://schemas.openxmlformats.org/officeDocument/2006/relationships/slide" Target="slides/slide199.xml"/><Relationship Id="rId2" Type="http://schemas.openxmlformats.org/officeDocument/2006/relationships/slideMaster" Target="slideMasters/slideMaster2.xml"/><Relationship Id="rId29" Type="http://schemas.openxmlformats.org/officeDocument/2006/relationships/slide" Target="slides/slide15.xml"/><Relationship Id="rId40" Type="http://schemas.openxmlformats.org/officeDocument/2006/relationships/slide" Target="slides/slide26.xml"/><Relationship Id="rId115" Type="http://schemas.openxmlformats.org/officeDocument/2006/relationships/slide" Target="slides/slide101.xml"/><Relationship Id="rId136" Type="http://schemas.openxmlformats.org/officeDocument/2006/relationships/slide" Target="slides/slide122.xml"/><Relationship Id="rId157" Type="http://schemas.openxmlformats.org/officeDocument/2006/relationships/slide" Target="slides/slide143.xml"/><Relationship Id="rId178" Type="http://schemas.openxmlformats.org/officeDocument/2006/relationships/slide" Target="slides/slide164.xml"/><Relationship Id="rId61" Type="http://schemas.openxmlformats.org/officeDocument/2006/relationships/slide" Target="slides/slide47.xml"/><Relationship Id="rId82" Type="http://schemas.openxmlformats.org/officeDocument/2006/relationships/slide" Target="slides/slide68.xml"/><Relationship Id="rId199" Type="http://schemas.openxmlformats.org/officeDocument/2006/relationships/slide" Target="slides/slide185.xml"/><Relationship Id="rId203" Type="http://schemas.openxmlformats.org/officeDocument/2006/relationships/slide" Target="slides/slide189.xml"/><Relationship Id="rId19" Type="http://schemas.openxmlformats.org/officeDocument/2006/relationships/slide" Target="slides/slide5.xml"/><Relationship Id="rId224" Type="http://schemas.openxmlformats.org/officeDocument/2006/relationships/theme" Target="theme/theme1.xml"/><Relationship Id="rId30" Type="http://schemas.openxmlformats.org/officeDocument/2006/relationships/slide" Target="slides/slide1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slide" Target="slides/slide154.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189" Type="http://schemas.openxmlformats.org/officeDocument/2006/relationships/slide" Target="slides/slide1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A0474-399C-4BE6-8DE2-2A7B861F79E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ru-RU"/>
        </a:p>
      </dgm:t>
    </dgm:pt>
    <dgm:pt modelId="{CCA4479A-BF6E-4D18-85FC-C2C0835C04C3}" type="parTrans" cxnId="{3307CC74-B312-4C8A-A5FD-DFF8D646C426}">
      <dgm:prSet/>
      <dgm:spPr/>
      <dgm:t>
        <a:bodyPr/>
        <a:lstStyle/>
        <a:p>
          <a:endParaRPr lang="ru-RU"/>
        </a:p>
      </dgm:t>
    </dgm:pt>
    <dgm:pt modelId="{7E1B1864-28F2-4BEA-9902-8CC2823EA3E3}">
      <dgm:prSet phldrT="[Текст]"/>
      <dgm:spPr/>
      <dgm:t>
        <a:bodyPr/>
        <a:lstStyle/>
        <a:p>
          <a:r>
            <a:rPr lang="ru-RU"/>
            <a:t>С использованием симметричных криптоалгоритмов</a:t>
          </a:r>
        </a:p>
      </dgm:t>
    </dgm:pt>
    <dgm:pt modelId="{CDD4FD1D-CC3C-45F5-9AF5-7408858F6E65}" type="parTrans" cxnId="{E9B06995-43B9-41A1-A9DB-BB8C3F1E2582}">
      <dgm:prSet/>
      <dgm:spPr>
        <a:noFill/>
        <a:ln w="25400" cap="flat" cmpd="sng" algn="ctr">
          <a:solidFill>
            <a:schemeClr val="accent1">
              <a:shade val="60000"/>
              <a:hueOff val="0"/>
              <a:satOff val="0"/>
              <a:lumOff val="0"/>
              <a:alphaOff val="0"/>
            </a:schemeClr>
          </a:solidFill>
          <a:prstDash val="solid"/>
        </a:ln>
      </dgm:spPr>
      <dgm:t>
        <a:bodyPr/>
        <a:lstStyle/>
        <a:p>
          <a:endParaRPr/>
        </a:p>
      </dgm:t>
    </dgm:pt>
    <dgm:pt modelId="{EB65D7F4-C450-446E-86B0-5EAC96711C81}">
      <dgm:prSet phldrT="[Текст]" custT="1"/>
      <dgm:spPr>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dgm:spPr>
      <dgm:t>
        <a:bodyPr/>
        <a:lstStyle/>
        <a:p>
          <a:r>
            <a:rPr lang="ru-RU" sz="1400" b="1" i="0"/>
            <a:t>Протокол Нидхема—Шредера</a:t>
          </a:r>
          <a:endParaRPr lang="ru-RU" sz="1400" b="1"/>
        </a:p>
      </dgm:t>
    </dgm:pt>
    <dgm:pt modelId="{7B1CF358-7DE1-4E32-B505-881DE1E2B329}" type="sibTrans" cxnId="{E9B06995-43B9-41A1-A9DB-BB8C3F1E2582}">
      <dgm:prSet/>
      <dgm:spPr/>
      <dgm:t>
        <a:bodyPr/>
        <a:lstStyle/>
        <a:p>
          <a:endParaRPr lang="ru-RU"/>
        </a:p>
      </dgm:t>
    </dgm:pt>
    <dgm:pt modelId="{CF7E8120-616B-44C8-96A0-40375645E9E5}" type="parTrans" cxnId="{C4E0AFE9-A1C0-4BFC-9AC4-F89EEDC2F1C2}">
      <dgm:prSet/>
      <dgm:spPr>
        <a:noFill/>
        <a:ln w="25400" cap="flat" cmpd="sng" algn="ctr">
          <a:solidFill>
            <a:schemeClr val="accent1">
              <a:shade val="60000"/>
              <a:hueOff val="0"/>
              <a:satOff val="0"/>
              <a:lumOff val="0"/>
              <a:alphaOff val="0"/>
            </a:schemeClr>
          </a:solidFill>
          <a:prstDash val="solid"/>
        </a:ln>
      </dgm:spPr>
      <dgm:t>
        <a:bodyPr/>
        <a:lstStyle/>
        <a:p>
          <a:endParaRPr/>
        </a:p>
      </dgm:t>
    </dgm:pt>
    <dgm:pt modelId="{2A35F1EC-D48F-454A-A9A5-DE826E5FAFB5}">
      <dgm:prSet phldrT="[Текст]" custT="1"/>
      <dgm:spPr>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dgm:spPr>
      <dgm:t>
        <a:bodyPr/>
        <a:lstStyle/>
        <a:p>
          <a:r>
            <a:rPr lang="ru-RU" sz="1400" b="1" i="0"/>
            <a:t>Схема </a:t>
          </a:r>
          <a:r>
            <a:rPr lang="en-US" sz="1400" b="1" i="0"/>
            <a:t>Kerberos</a:t>
          </a:r>
          <a:endParaRPr lang="ru-RU" sz="1400" b="1"/>
        </a:p>
      </dgm:t>
    </dgm:pt>
    <dgm:pt modelId="{BA8EBD50-620A-46F1-8995-BD01D598FD3B}" type="sibTrans" cxnId="{C4E0AFE9-A1C0-4BFC-9AC4-F89EEDC2F1C2}">
      <dgm:prSet/>
      <dgm:spPr/>
      <dgm:t>
        <a:bodyPr/>
        <a:lstStyle/>
        <a:p>
          <a:endParaRPr lang="ru-RU"/>
        </a:p>
      </dgm:t>
    </dgm:pt>
    <dgm:pt modelId="{021C7A3E-3474-4E2D-88AA-7EA385D8B1A3}" type="sibTrans" cxnId="{3307CC74-B312-4C8A-A5FD-DFF8D646C426}">
      <dgm:prSet/>
      <dgm:spPr/>
      <dgm:t>
        <a:bodyPr/>
        <a:lstStyle/>
        <a:p>
          <a:endParaRPr lang="ru-RU"/>
        </a:p>
      </dgm:t>
    </dgm:pt>
    <dgm:pt modelId="{6962D93F-7F91-44E9-AC6D-58B7283417D2}" type="parTrans" cxnId="{F15856AA-05C7-4CC5-9060-496C0F8981E3}">
      <dgm:prSet/>
      <dgm:spPr/>
      <dgm:t>
        <a:bodyPr/>
        <a:lstStyle/>
        <a:p>
          <a:endParaRPr lang="ru-RU"/>
        </a:p>
      </dgm:t>
    </dgm:pt>
    <dgm:pt modelId="{568A51BC-7AF3-4BB9-974C-622363ECE632}">
      <dgm:prSet phldrT="[Текст]"/>
      <dgm:spPr/>
      <dgm:t>
        <a:bodyPr/>
        <a:lstStyle/>
        <a:p>
          <a:r>
            <a:rPr lang="ru-RU"/>
            <a:t>С использованием несимметричных криптоалгоритмов</a:t>
          </a:r>
        </a:p>
      </dgm:t>
    </dgm:pt>
    <dgm:pt modelId="{4B7D414D-26E7-42CB-8F38-026A76F9BDF6}" type="parTrans" cxnId="{13FDEDFB-E5FE-49E5-A025-2FDE8B0DE38B}">
      <dgm:prSet/>
      <dgm:spPr>
        <a:noFill/>
        <a:ln w="25400" cap="flat" cmpd="sng" algn="ctr">
          <a:solidFill>
            <a:schemeClr val="accent1">
              <a:shade val="60000"/>
              <a:hueOff val="0"/>
              <a:satOff val="0"/>
              <a:lumOff val="0"/>
              <a:alphaOff val="0"/>
            </a:schemeClr>
          </a:solidFill>
          <a:prstDash val="solid"/>
        </a:ln>
      </dgm:spPr>
      <dgm:t>
        <a:bodyPr/>
        <a:lstStyle/>
        <a:p>
          <a:endParaRPr/>
        </a:p>
      </dgm:t>
    </dgm:pt>
    <dgm:pt modelId="{720C0074-B65D-44D8-BB4B-F2BA97470A6B}">
      <dgm:prSet phldrT="[Текст]" custT="1"/>
      <dgm:spPr>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dgm:spPr>
      <dgm:t>
        <a:bodyPr/>
        <a:lstStyle/>
        <a:p>
          <a:r>
            <a:rPr lang="ru-RU" sz="1400" b="1" i="0"/>
            <a:t>Протокол Диффи—Хеллмана</a:t>
          </a:r>
          <a:endParaRPr lang="ru-RU" sz="1400"/>
        </a:p>
      </dgm:t>
    </dgm:pt>
    <dgm:pt modelId="{65B370F2-3A28-4399-926B-E3C320C11E3E}" type="sibTrans" cxnId="{13FDEDFB-E5FE-49E5-A025-2FDE8B0DE38B}">
      <dgm:prSet/>
      <dgm:spPr/>
      <dgm:t>
        <a:bodyPr/>
        <a:lstStyle/>
        <a:p>
          <a:endParaRPr lang="ru-RU"/>
        </a:p>
      </dgm:t>
    </dgm:pt>
    <dgm:pt modelId="{9C4AC51A-2F61-411D-80E8-E2CC92E817E4}" type="parTrans" cxnId="{9D983A57-EF03-4E6A-868D-F52F9DA63EE1}">
      <dgm:prSet/>
      <dgm:spPr>
        <a:noFill/>
        <a:ln w="25400" cap="flat" cmpd="sng" algn="ctr">
          <a:solidFill>
            <a:schemeClr val="accent1">
              <a:shade val="60000"/>
              <a:hueOff val="0"/>
              <a:satOff val="0"/>
              <a:lumOff val="0"/>
              <a:alphaOff val="0"/>
            </a:schemeClr>
          </a:solidFill>
          <a:prstDash val="solid"/>
        </a:ln>
      </dgm:spPr>
      <dgm:t>
        <a:bodyPr/>
        <a:lstStyle/>
        <a:p>
          <a:endParaRPr/>
        </a:p>
      </dgm:t>
    </dgm:pt>
    <dgm:pt modelId="{8E024C6F-AF9A-464D-9A84-3A59768B2EFB}">
      <dgm:prSet phldrT="[Текст]" custT="1"/>
      <dgm:spPr>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dgm:spPr>
      <dgm:t>
        <a:bodyPr/>
        <a:lstStyle/>
        <a:p>
          <a:r>
            <a:rPr lang="ru-RU" sz="1400" b="1" i="0"/>
            <a:t>Протокол Фиата—Шамира</a:t>
          </a:r>
          <a:endParaRPr lang="ru-RU" sz="1400"/>
        </a:p>
      </dgm:t>
    </dgm:pt>
    <dgm:pt modelId="{F7D0EC22-ABD2-420A-9F29-31E41AB834A6}" type="sibTrans" cxnId="{9D983A57-EF03-4E6A-868D-F52F9DA63EE1}">
      <dgm:prSet/>
      <dgm:spPr/>
      <dgm:t>
        <a:bodyPr/>
        <a:lstStyle/>
        <a:p>
          <a:endParaRPr lang="ru-RU"/>
        </a:p>
      </dgm:t>
    </dgm:pt>
    <dgm:pt modelId="{64054AF0-BA91-4E19-B999-44FB41ADA370}" type="sibTrans" cxnId="{F15856AA-05C7-4CC5-9060-496C0F8981E3}">
      <dgm:prSet/>
      <dgm:spPr/>
      <dgm:t>
        <a:bodyPr/>
        <a:lstStyle/>
        <a:p>
          <a:endParaRPr lang="ru-RU"/>
        </a:p>
      </dgm:t>
    </dgm:pt>
    <dgm:pt modelId="{5A5D268A-1845-4045-9415-FB050B34FDA7}" type="pres">
      <dgm:prSet presAssocID="{6CAA0474-399C-4BE6-8DE2-2A7B861F79E4}" presName="diagram" presStyleCnt="0">
        <dgm:presLayoutVars>
          <dgm:chPref val="1"/>
          <dgm:dir/>
          <dgm:animOne val="branch"/>
          <dgm:animLvl val="lvl"/>
          <dgm:resizeHandles/>
        </dgm:presLayoutVars>
      </dgm:prSet>
      <dgm:spPr/>
    </dgm:pt>
    <dgm:pt modelId="{4F9FA3B5-3A0D-4F19-9D1E-C87E2462708A}" type="pres">
      <dgm:prSet presAssocID="{7E1B1864-28F2-4BEA-9902-8CC2823EA3E3}" presName="root" presStyleCnt="0"/>
      <dgm:spPr/>
    </dgm:pt>
    <dgm:pt modelId="{5C64212D-78EE-42DE-9423-651EFA68F9E1}" type="pres">
      <dgm:prSet presAssocID="{7E1B1864-28F2-4BEA-9902-8CC2823EA3E3}" presName="rootComposite" presStyleCnt="0"/>
      <dgm:spPr/>
    </dgm:pt>
    <dgm:pt modelId="{CBA530BC-F22F-42F3-901C-24FBFF7B1BDE}" type="pres">
      <dgm:prSet presAssocID="{7E1B1864-28F2-4BEA-9902-8CC2823EA3E3}" presName="rootText" presStyleLbl="node1" presStyleIdx="0" presStyleCnt="2"/>
      <dgm:spPr/>
    </dgm:pt>
    <dgm:pt modelId="{423698B9-9BB0-4FA5-88A9-23018C6FB7F6}" type="pres">
      <dgm:prSet presAssocID="{7E1B1864-28F2-4BEA-9902-8CC2823EA3E3}" presName="rootConnector" presStyleLbl="node1" presStyleIdx="0" presStyleCnt="2"/>
      <dgm:spPr/>
    </dgm:pt>
    <dgm:pt modelId="{9BB203B5-124D-4C4C-8BA2-49449A2E61FE}" type="pres">
      <dgm:prSet presAssocID="{7E1B1864-28F2-4BEA-9902-8CC2823EA3E3}" presName="childShape" presStyleCnt="0"/>
      <dgm:spPr/>
    </dgm:pt>
    <dgm:pt modelId="{D8BD6721-8D7C-4948-89B3-469CA49E913E}" type="pres">
      <dgm:prSet presAssocID="{CDD4FD1D-CC3C-45F5-9AF5-7408858F6E65}" presName="Name13" presStyleLbl="parChTrans1D2" presStyleIdx="0" presStyleCnt="4"/>
      <dgm:spPr/>
    </dgm:pt>
    <dgm:pt modelId="{38CA5D71-3019-455B-BF9A-8942B6D4823A}" type="pres">
      <dgm:prSet presAssocID="{EB65D7F4-C450-446E-86B0-5EAC96711C81}" presName="childText" presStyleLbl="bgAcc1" presStyleIdx="0" presStyleCnt="4">
        <dgm:presLayoutVars>
          <dgm:bulletEnabled val="1"/>
        </dgm:presLayoutVars>
      </dgm:prSet>
      <dgm:spPr/>
    </dgm:pt>
    <dgm:pt modelId="{9C31349C-818A-4B42-9782-971EA4F994CF}" type="pres">
      <dgm:prSet presAssocID="{CF7E8120-616B-44C8-96A0-40375645E9E5}" presName="Name13" presStyleLbl="parChTrans1D2" presStyleIdx="1" presStyleCnt="4"/>
      <dgm:spPr/>
    </dgm:pt>
    <dgm:pt modelId="{6FF6CA83-2D4F-4325-8E35-13419178CD71}" type="pres">
      <dgm:prSet presAssocID="{2A35F1EC-D48F-454A-A9A5-DE826E5FAFB5}" presName="childText" presStyleLbl="bgAcc1" presStyleIdx="1" presStyleCnt="4">
        <dgm:presLayoutVars>
          <dgm:bulletEnabled val="1"/>
        </dgm:presLayoutVars>
      </dgm:prSet>
      <dgm:spPr/>
    </dgm:pt>
    <dgm:pt modelId="{E6DE0BE9-158F-4331-80AC-151A889DA986}" type="pres">
      <dgm:prSet presAssocID="{568A51BC-7AF3-4BB9-974C-622363ECE632}" presName="root" presStyleCnt="0"/>
      <dgm:spPr/>
    </dgm:pt>
    <dgm:pt modelId="{533B2295-854C-4349-9264-6D07C0BC050D}" type="pres">
      <dgm:prSet presAssocID="{568A51BC-7AF3-4BB9-974C-622363ECE632}" presName="rootComposite" presStyleCnt="0"/>
      <dgm:spPr/>
    </dgm:pt>
    <dgm:pt modelId="{A33B3630-0DC4-4853-8A0C-A369156A03E3}" type="pres">
      <dgm:prSet presAssocID="{568A51BC-7AF3-4BB9-974C-622363ECE632}" presName="rootText" presStyleLbl="node1" presStyleIdx="1" presStyleCnt="2"/>
      <dgm:spPr/>
    </dgm:pt>
    <dgm:pt modelId="{64F2455A-94D4-48E7-AC95-D2FA9345A4D9}" type="pres">
      <dgm:prSet presAssocID="{568A51BC-7AF3-4BB9-974C-622363ECE632}" presName="rootConnector" presStyleLbl="node1" presStyleIdx="1" presStyleCnt="2"/>
      <dgm:spPr/>
    </dgm:pt>
    <dgm:pt modelId="{4076D1EB-EFE3-4408-8E51-1B3EB3BA7CCE}" type="pres">
      <dgm:prSet presAssocID="{568A51BC-7AF3-4BB9-974C-622363ECE632}" presName="childShape" presStyleCnt="0"/>
      <dgm:spPr/>
    </dgm:pt>
    <dgm:pt modelId="{80C18C22-C8DB-4810-81B3-BF07403C3C0F}" type="pres">
      <dgm:prSet presAssocID="{4B7D414D-26E7-42CB-8F38-026A76F9BDF6}" presName="Name13" presStyleLbl="parChTrans1D2" presStyleIdx="2" presStyleCnt="4"/>
      <dgm:spPr/>
    </dgm:pt>
    <dgm:pt modelId="{88DDFDE6-3B8C-47AE-AC70-39109DB20025}" type="pres">
      <dgm:prSet presAssocID="{720C0074-B65D-44D8-BB4B-F2BA97470A6B}" presName="childText" presStyleLbl="bgAcc1" presStyleIdx="2" presStyleCnt="4">
        <dgm:presLayoutVars>
          <dgm:bulletEnabled val="1"/>
        </dgm:presLayoutVars>
      </dgm:prSet>
      <dgm:spPr/>
    </dgm:pt>
    <dgm:pt modelId="{94307C8B-E188-4A3F-BBD5-C0BBE4BC7A17}" type="pres">
      <dgm:prSet presAssocID="{9C4AC51A-2F61-411D-80E8-E2CC92E817E4}" presName="Name13" presStyleLbl="parChTrans1D2" presStyleIdx="3" presStyleCnt="4"/>
      <dgm:spPr/>
    </dgm:pt>
    <dgm:pt modelId="{AEE29229-C1D4-42F4-9161-CC3FE1EECBC1}" type="pres">
      <dgm:prSet presAssocID="{8E024C6F-AF9A-464D-9A84-3A59768B2EFB}" presName="childText" presStyleLbl="bgAcc1" presStyleIdx="3" presStyleCnt="4">
        <dgm:presLayoutVars>
          <dgm:bulletEnabled val="1"/>
        </dgm:presLayoutVars>
      </dgm:prSet>
      <dgm:spPr/>
    </dgm:pt>
  </dgm:ptLst>
  <dgm:cxnLst>
    <dgm:cxn modelId="{9E71260A-D8D8-4B35-847A-F882BA4D3DC8}" type="presOf" srcId="{CDD4FD1D-CC3C-45F5-9AF5-7408858F6E65}" destId="{D8BD6721-8D7C-4948-89B3-469CA49E913E}" srcOrd="0" destOrd="0" presId="urn:microsoft.com/office/officeart/2005/8/layout/hierarchy3"/>
    <dgm:cxn modelId="{EA8DDE13-BF32-4FBA-8DE3-B280885F6D4C}" type="presOf" srcId="{568A51BC-7AF3-4BB9-974C-622363ECE632}" destId="{64F2455A-94D4-48E7-AC95-D2FA9345A4D9}" srcOrd="1" destOrd="0" presId="urn:microsoft.com/office/officeart/2005/8/layout/hierarchy3"/>
    <dgm:cxn modelId="{602B922C-28F1-436D-A85D-CB4CC0AA6CE5}" type="presOf" srcId="{CF7E8120-616B-44C8-96A0-40375645E9E5}" destId="{9C31349C-818A-4B42-9782-971EA4F994CF}" srcOrd="0" destOrd="0" presId="urn:microsoft.com/office/officeart/2005/8/layout/hierarchy3"/>
    <dgm:cxn modelId="{867C8E3E-D180-4772-98F7-972B509DE628}" type="presOf" srcId="{9C4AC51A-2F61-411D-80E8-E2CC92E817E4}" destId="{94307C8B-E188-4A3F-BBD5-C0BBE4BC7A17}" srcOrd="0" destOrd="0" presId="urn:microsoft.com/office/officeart/2005/8/layout/hierarchy3"/>
    <dgm:cxn modelId="{9D983A57-EF03-4E6A-868D-F52F9DA63EE1}" srcId="{568A51BC-7AF3-4BB9-974C-622363ECE632}" destId="{8E024C6F-AF9A-464D-9A84-3A59768B2EFB}" srcOrd="1" destOrd="0" parTransId="{9C4AC51A-2F61-411D-80E8-E2CC92E817E4}" sibTransId="{F7D0EC22-ABD2-420A-9F29-31E41AB834A6}"/>
    <dgm:cxn modelId="{C2604863-FDD0-43B9-9B22-CA413B3EF853}" type="presOf" srcId="{568A51BC-7AF3-4BB9-974C-622363ECE632}" destId="{A33B3630-0DC4-4853-8A0C-A369156A03E3}" srcOrd="0" destOrd="0" presId="urn:microsoft.com/office/officeart/2005/8/layout/hierarchy3"/>
    <dgm:cxn modelId="{3307CC74-B312-4C8A-A5FD-DFF8D646C426}" srcId="{6CAA0474-399C-4BE6-8DE2-2A7B861F79E4}" destId="{7E1B1864-28F2-4BEA-9902-8CC2823EA3E3}" srcOrd="0" destOrd="0" parTransId="{CCA4479A-BF6E-4D18-85FC-C2C0835C04C3}" sibTransId="{021C7A3E-3474-4E2D-88AA-7EA385D8B1A3}"/>
    <dgm:cxn modelId="{710D617F-74C2-4F2B-A1B3-2FCD67EDFD66}" type="presOf" srcId="{2A35F1EC-D48F-454A-A9A5-DE826E5FAFB5}" destId="{6FF6CA83-2D4F-4325-8E35-13419178CD71}" srcOrd="0" destOrd="0" presId="urn:microsoft.com/office/officeart/2005/8/layout/hierarchy3"/>
    <dgm:cxn modelId="{91193783-79C4-4E05-AF54-FA7EF7EE717B}" type="presOf" srcId="{720C0074-B65D-44D8-BB4B-F2BA97470A6B}" destId="{88DDFDE6-3B8C-47AE-AC70-39109DB20025}" srcOrd="0" destOrd="0" presId="urn:microsoft.com/office/officeart/2005/8/layout/hierarchy3"/>
    <dgm:cxn modelId="{E9B06995-43B9-41A1-A9DB-BB8C3F1E2582}" srcId="{7E1B1864-28F2-4BEA-9902-8CC2823EA3E3}" destId="{EB65D7F4-C450-446E-86B0-5EAC96711C81}" srcOrd="0" destOrd="0" parTransId="{CDD4FD1D-CC3C-45F5-9AF5-7408858F6E65}" sibTransId="{7B1CF358-7DE1-4E32-B505-881DE1E2B329}"/>
    <dgm:cxn modelId="{79B39DA0-FE0C-45D1-9BEA-C096DB3AC924}" type="presOf" srcId="{7E1B1864-28F2-4BEA-9902-8CC2823EA3E3}" destId="{CBA530BC-F22F-42F3-901C-24FBFF7B1BDE}" srcOrd="0" destOrd="0" presId="urn:microsoft.com/office/officeart/2005/8/layout/hierarchy3"/>
    <dgm:cxn modelId="{BD8773A6-73CF-46D9-8E16-BA5681D84B31}" type="presOf" srcId="{6CAA0474-399C-4BE6-8DE2-2A7B861F79E4}" destId="{5A5D268A-1845-4045-9415-FB050B34FDA7}" srcOrd="0" destOrd="0" presId="urn:microsoft.com/office/officeart/2005/8/layout/hierarchy3"/>
    <dgm:cxn modelId="{F15856AA-05C7-4CC5-9060-496C0F8981E3}" srcId="{6CAA0474-399C-4BE6-8DE2-2A7B861F79E4}" destId="{568A51BC-7AF3-4BB9-974C-622363ECE632}" srcOrd="1" destOrd="0" parTransId="{6962D93F-7F91-44E9-AC6D-58B7283417D2}" sibTransId="{64054AF0-BA91-4E19-B999-44FB41ADA370}"/>
    <dgm:cxn modelId="{D79C94CF-B3BD-45DF-B468-806E82D1DFEA}" type="presOf" srcId="{7E1B1864-28F2-4BEA-9902-8CC2823EA3E3}" destId="{423698B9-9BB0-4FA5-88A9-23018C6FB7F6}" srcOrd="1" destOrd="0" presId="urn:microsoft.com/office/officeart/2005/8/layout/hierarchy3"/>
    <dgm:cxn modelId="{FAAE29D1-4557-4C67-A2E6-3A9BE7CDFB9E}" type="presOf" srcId="{4B7D414D-26E7-42CB-8F38-026A76F9BDF6}" destId="{80C18C22-C8DB-4810-81B3-BF07403C3C0F}" srcOrd="0" destOrd="0" presId="urn:microsoft.com/office/officeart/2005/8/layout/hierarchy3"/>
    <dgm:cxn modelId="{1E36AFDE-742B-47C3-8F50-BC21815BDECB}" type="presOf" srcId="{EB65D7F4-C450-446E-86B0-5EAC96711C81}" destId="{38CA5D71-3019-455B-BF9A-8942B6D4823A}" srcOrd="0" destOrd="0" presId="urn:microsoft.com/office/officeart/2005/8/layout/hierarchy3"/>
    <dgm:cxn modelId="{C4E0AFE9-A1C0-4BFC-9AC4-F89EEDC2F1C2}" srcId="{7E1B1864-28F2-4BEA-9902-8CC2823EA3E3}" destId="{2A35F1EC-D48F-454A-A9A5-DE826E5FAFB5}" srcOrd="1" destOrd="0" parTransId="{CF7E8120-616B-44C8-96A0-40375645E9E5}" sibTransId="{BA8EBD50-620A-46F1-8995-BD01D598FD3B}"/>
    <dgm:cxn modelId="{D84C94FA-B7CC-463E-9859-BD92811590B4}" type="presOf" srcId="{8E024C6F-AF9A-464D-9A84-3A59768B2EFB}" destId="{AEE29229-C1D4-42F4-9161-CC3FE1EECBC1}" srcOrd="0" destOrd="0" presId="urn:microsoft.com/office/officeart/2005/8/layout/hierarchy3"/>
    <dgm:cxn modelId="{13FDEDFB-E5FE-49E5-A025-2FDE8B0DE38B}" srcId="{568A51BC-7AF3-4BB9-974C-622363ECE632}" destId="{720C0074-B65D-44D8-BB4B-F2BA97470A6B}" srcOrd="0" destOrd="0" parTransId="{4B7D414D-26E7-42CB-8F38-026A76F9BDF6}" sibTransId="{65B370F2-3A28-4399-926B-E3C320C11E3E}"/>
    <dgm:cxn modelId="{0EAC4E10-15AB-4B86-A732-591EED04436D}" type="presParOf" srcId="{5A5D268A-1845-4045-9415-FB050B34FDA7}" destId="{4F9FA3B5-3A0D-4F19-9D1E-C87E2462708A}" srcOrd="0" destOrd="0" presId="urn:microsoft.com/office/officeart/2005/8/layout/hierarchy3"/>
    <dgm:cxn modelId="{5C09E6BB-833F-455A-AE2B-9BB694D926E1}" type="presParOf" srcId="{4F9FA3B5-3A0D-4F19-9D1E-C87E2462708A}" destId="{5C64212D-78EE-42DE-9423-651EFA68F9E1}" srcOrd="0" destOrd="0" presId="urn:microsoft.com/office/officeart/2005/8/layout/hierarchy3"/>
    <dgm:cxn modelId="{6D2482CE-8FE3-4B9C-B7D3-80D0D872A045}" type="presParOf" srcId="{5C64212D-78EE-42DE-9423-651EFA68F9E1}" destId="{CBA530BC-F22F-42F3-901C-24FBFF7B1BDE}" srcOrd="0" destOrd="0" presId="urn:microsoft.com/office/officeart/2005/8/layout/hierarchy3"/>
    <dgm:cxn modelId="{97A99BDA-7D91-4675-AF5E-692DCF8802FB}" type="presParOf" srcId="{5C64212D-78EE-42DE-9423-651EFA68F9E1}" destId="{423698B9-9BB0-4FA5-88A9-23018C6FB7F6}" srcOrd="1" destOrd="0" presId="urn:microsoft.com/office/officeart/2005/8/layout/hierarchy3"/>
    <dgm:cxn modelId="{CB9D4340-66DE-4798-96C6-729D0C3BFA6E}" type="presParOf" srcId="{4F9FA3B5-3A0D-4F19-9D1E-C87E2462708A}" destId="{9BB203B5-124D-4C4C-8BA2-49449A2E61FE}" srcOrd="1" destOrd="0" presId="urn:microsoft.com/office/officeart/2005/8/layout/hierarchy3"/>
    <dgm:cxn modelId="{95EA81AD-24EC-41BF-A5F8-9C65A558200D}" type="presParOf" srcId="{9BB203B5-124D-4C4C-8BA2-49449A2E61FE}" destId="{D8BD6721-8D7C-4948-89B3-469CA49E913E}" srcOrd="0" destOrd="0" presId="urn:microsoft.com/office/officeart/2005/8/layout/hierarchy3"/>
    <dgm:cxn modelId="{9D6BD6A3-70DC-48DC-AE6B-E429FCECB3D4}" type="presParOf" srcId="{9BB203B5-124D-4C4C-8BA2-49449A2E61FE}" destId="{38CA5D71-3019-455B-BF9A-8942B6D4823A}" srcOrd="1" destOrd="0" presId="urn:microsoft.com/office/officeart/2005/8/layout/hierarchy3"/>
    <dgm:cxn modelId="{6B93BBDF-B157-46B8-A542-180C8217A81A}" type="presParOf" srcId="{9BB203B5-124D-4C4C-8BA2-49449A2E61FE}" destId="{9C31349C-818A-4B42-9782-971EA4F994CF}" srcOrd="2" destOrd="0" presId="urn:microsoft.com/office/officeart/2005/8/layout/hierarchy3"/>
    <dgm:cxn modelId="{834F7A91-7600-416A-9412-B790FF5DF75E}" type="presParOf" srcId="{9BB203B5-124D-4C4C-8BA2-49449A2E61FE}" destId="{6FF6CA83-2D4F-4325-8E35-13419178CD71}" srcOrd="3" destOrd="0" presId="urn:microsoft.com/office/officeart/2005/8/layout/hierarchy3"/>
    <dgm:cxn modelId="{AAA78CCF-4CC3-4805-807B-87D2EB1D1E9E}" type="presParOf" srcId="{5A5D268A-1845-4045-9415-FB050B34FDA7}" destId="{E6DE0BE9-158F-4331-80AC-151A889DA986}" srcOrd="1" destOrd="0" presId="urn:microsoft.com/office/officeart/2005/8/layout/hierarchy3"/>
    <dgm:cxn modelId="{257E8AE8-BBFA-4627-AAB8-44AD3C41CFCA}" type="presParOf" srcId="{E6DE0BE9-158F-4331-80AC-151A889DA986}" destId="{533B2295-854C-4349-9264-6D07C0BC050D}" srcOrd="0" destOrd="0" presId="urn:microsoft.com/office/officeart/2005/8/layout/hierarchy3"/>
    <dgm:cxn modelId="{8B9CB64F-B120-4811-B441-3C74D91EAFB2}" type="presParOf" srcId="{533B2295-854C-4349-9264-6D07C0BC050D}" destId="{A33B3630-0DC4-4853-8A0C-A369156A03E3}" srcOrd="0" destOrd="0" presId="urn:microsoft.com/office/officeart/2005/8/layout/hierarchy3"/>
    <dgm:cxn modelId="{43DB5169-27A5-4B4E-A3B1-3662231157A7}" type="presParOf" srcId="{533B2295-854C-4349-9264-6D07C0BC050D}" destId="{64F2455A-94D4-48E7-AC95-D2FA9345A4D9}" srcOrd="1" destOrd="0" presId="urn:microsoft.com/office/officeart/2005/8/layout/hierarchy3"/>
    <dgm:cxn modelId="{B95115DE-9233-4511-BC67-CE10CB472B07}" type="presParOf" srcId="{E6DE0BE9-158F-4331-80AC-151A889DA986}" destId="{4076D1EB-EFE3-4408-8E51-1B3EB3BA7CCE}" srcOrd="1" destOrd="0" presId="urn:microsoft.com/office/officeart/2005/8/layout/hierarchy3"/>
    <dgm:cxn modelId="{178A396F-7362-4A66-9A89-C36B13FF47F2}" type="presParOf" srcId="{4076D1EB-EFE3-4408-8E51-1B3EB3BA7CCE}" destId="{80C18C22-C8DB-4810-81B3-BF07403C3C0F}" srcOrd="0" destOrd="0" presId="urn:microsoft.com/office/officeart/2005/8/layout/hierarchy3"/>
    <dgm:cxn modelId="{E928970E-3F6F-445B-B1B0-3179EBB27421}" type="presParOf" srcId="{4076D1EB-EFE3-4408-8E51-1B3EB3BA7CCE}" destId="{88DDFDE6-3B8C-47AE-AC70-39109DB20025}" srcOrd="1" destOrd="0" presId="urn:microsoft.com/office/officeart/2005/8/layout/hierarchy3"/>
    <dgm:cxn modelId="{A8F3C2F0-7CA8-4759-9E28-7E8D18338C34}" type="presParOf" srcId="{4076D1EB-EFE3-4408-8E51-1B3EB3BA7CCE}" destId="{94307C8B-E188-4A3F-BBD5-C0BBE4BC7A17}" srcOrd="2" destOrd="0" presId="urn:microsoft.com/office/officeart/2005/8/layout/hierarchy3"/>
    <dgm:cxn modelId="{100C97AD-7688-4350-B364-B8C46E2191DF}" type="presParOf" srcId="{4076D1EB-EFE3-4408-8E51-1B3EB3BA7CCE}" destId="{AEE29229-C1D4-42F4-9161-CC3FE1EECBC1}"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530BC-F22F-42F3-901C-24FBFF7B1BDE}">
      <dsp:nvSpPr>
        <dsp:cNvPr id="0" name=""/>
        <dsp:cNvSpPr/>
      </dsp:nvSpPr>
      <dsp:spPr>
        <a:xfrm>
          <a:off x="436066" y="496"/>
          <a:ext cx="2321718" cy="11608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ru-RU" sz="2100" kern="1200"/>
            <a:t>С использованием симметричных криптоалгоритмов</a:t>
          </a:r>
        </a:p>
      </dsp:txBody>
      <dsp:txXfrm>
        <a:off x="470066" y="34496"/>
        <a:ext cx="2253718" cy="1092859"/>
      </dsp:txXfrm>
    </dsp:sp>
    <dsp:sp modelId="{D8BD6721-8D7C-4948-89B3-469CA49E913E}">
      <dsp:nvSpPr>
        <dsp:cNvPr id="0" name=""/>
        <dsp:cNvSpPr/>
      </dsp:nvSpPr>
      <dsp:spPr>
        <a:xfrm>
          <a:off x="668238"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5D71-3019-455B-BF9A-8942B6D4823A}">
      <dsp:nvSpPr>
        <dsp:cNvPr id="0" name=""/>
        <dsp:cNvSpPr/>
      </dsp:nvSpPr>
      <dsp:spPr>
        <a:xfrm>
          <a:off x="900410"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ru-RU" sz="1400" b="1" i="0" kern="1200"/>
            <a:t>Протокол Нидхема—Шредера</a:t>
          </a:r>
          <a:endParaRPr lang="ru-RU" sz="1400" b="1" kern="1200"/>
        </a:p>
      </dsp:txBody>
      <dsp:txXfrm>
        <a:off x="934410" y="1485570"/>
        <a:ext cx="1789374" cy="1092859"/>
      </dsp:txXfrm>
    </dsp:sp>
    <dsp:sp modelId="{9C31349C-818A-4B42-9782-971EA4F994CF}">
      <dsp:nvSpPr>
        <dsp:cNvPr id="0" name=""/>
        <dsp:cNvSpPr/>
      </dsp:nvSpPr>
      <dsp:spPr>
        <a:xfrm>
          <a:off x="668238" y="1161355"/>
          <a:ext cx="232171" cy="2321718"/>
        </a:xfrm>
        <a:custGeom>
          <a:avLst/>
          <a:gdLst/>
          <a:ahLst/>
          <a:cxnLst/>
          <a:rect l="0" t="0" r="0" b="0"/>
          <a:pathLst>
            <a:path>
              <a:moveTo>
                <a:pt x="0" y="0"/>
              </a:moveTo>
              <a:lnTo>
                <a:pt x="0" y="2321718"/>
              </a:lnTo>
              <a:lnTo>
                <a:pt x="232171" y="23217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F6CA83-2D4F-4325-8E35-13419178CD71}">
      <dsp:nvSpPr>
        <dsp:cNvPr id="0" name=""/>
        <dsp:cNvSpPr/>
      </dsp:nvSpPr>
      <dsp:spPr>
        <a:xfrm>
          <a:off x="900410" y="2902644"/>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ru-RU" sz="1400" b="1" i="0" kern="1200"/>
            <a:t>Схема </a:t>
          </a:r>
          <a:r>
            <a:rPr lang="en-US" sz="1400" b="1" i="0" kern="1200"/>
            <a:t>Kerberos</a:t>
          </a:r>
          <a:endParaRPr lang="ru-RU" sz="1400" b="1" kern="1200"/>
        </a:p>
      </dsp:txBody>
      <dsp:txXfrm>
        <a:off x="934410" y="2936644"/>
        <a:ext cx="1789374" cy="1092859"/>
      </dsp:txXfrm>
    </dsp:sp>
    <dsp:sp modelId="{A33B3630-0DC4-4853-8A0C-A369156A03E3}">
      <dsp:nvSpPr>
        <dsp:cNvPr id="0" name=""/>
        <dsp:cNvSpPr/>
      </dsp:nvSpPr>
      <dsp:spPr>
        <a:xfrm>
          <a:off x="3338214" y="496"/>
          <a:ext cx="2321718" cy="11608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ru-RU" sz="2100" kern="1200"/>
            <a:t>С использованием несимметричных криптоалгоритмов</a:t>
          </a:r>
        </a:p>
      </dsp:txBody>
      <dsp:txXfrm>
        <a:off x="3372214" y="34496"/>
        <a:ext cx="2253718" cy="1092859"/>
      </dsp:txXfrm>
    </dsp:sp>
    <dsp:sp modelId="{80C18C22-C8DB-4810-81B3-BF07403C3C0F}">
      <dsp:nvSpPr>
        <dsp:cNvPr id="0" name=""/>
        <dsp:cNvSpPr/>
      </dsp:nvSpPr>
      <dsp:spPr>
        <a:xfrm>
          <a:off x="3570386"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DDFDE6-3B8C-47AE-AC70-39109DB20025}">
      <dsp:nvSpPr>
        <dsp:cNvPr id="0" name=""/>
        <dsp:cNvSpPr/>
      </dsp:nvSpPr>
      <dsp:spPr>
        <a:xfrm>
          <a:off x="3802558"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ru-RU" sz="1400" b="1" i="0" kern="1200"/>
            <a:t>Протокол Диффи—Хеллмана</a:t>
          </a:r>
          <a:endParaRPr lang="ru-RU" sz="1400" kern="1200"/>
        </a:p>
      </dsp:txBody>
      <dsp:txXfrm>
        <a:off x="3836558" y="1485570"/>
        <a:ext cx="1789374" cy="1092859"/>
      </dsp:txXfrm>
    </dsp:sp>
    <dsp:sp modelId="{94307C8B-E188-4A3F-BBD5-C0BBE4BC7A17}">
      <dsp:nvSpPr>
        <dsp:cNvPr id="0" name=""/>
        <dsp:cNvSpPr/>
      </dsp:nvSpPr>
      <dsp:spPr>
        <a:xfrm>
          <a:off x="3570386" y="1161355"/>
          <a:ext cx="232171" cy="2321718"/>
        </a:xfrm>
        <a:custGeom>
          <a:avLst/>
          <a:gdLst/>
          <a:ahLst/>
          <a:cxnLst/>
          <a:rect l="0" t="0" r="0" b="0"/>
          <a:pathLst>
            <a:path>
              <a:moveTo>
                <a:pt x="0" y="0"/>
              </a:moveTo>
              <a:lnTo>
                <a:pt x="0" y="2321718"/>
              </a:lnTo>
              <a:lnTo>
                <a:pt x="232171" y="23217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E29229-C1D4-42F4-9161-CC3FE1EECBC1}">
      <dsp:nvSpPr>
        <dsp:cNvPr id="0" name=""/>
        <dsp:cNvSpPr/>
      </dsp:nvSpPr>
      <dsp:spPr>
        <a:xfrm>
          <a:off x="3802558" y="2902644"/>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ru-RU" sz="1400" b="1" i="0" kern="1200"/>
            <a:t>Протокол Фиата—Шамира</a:t>
          </a:r>
          <a:endParaRPr lang="ru-RU" sz="1400" kern="1200"/>
        </a:p>
      </dsp:txBody>
      <dsp:txXfrm>
        <a:off x="3836558" y="2936644"/>
        <a:ext cx="1789374" cy="10928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33AA2E1-C5F0-4D4F-8655-89D20B2EF088}" type="datetimeFigureOut">
              <a:rPr lang="en-US" smtClean="0"/>
              <a:t>10/7/25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2989189-4414-4A0E-90E6-0D6C78959B2E}" type="datetimeFigureOut">
              <a:rPr lang="en-US" smtClean="0"/>
              <a:t>10/7/25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F3A04D9-D89A-4166-92A5-F7808FDF772C}" type="datetimeFigureOut">
              <a:rPr lang="en-US" smtClean="0"/>
              <a:t>10/7/25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A3020D4-3276-4367-A252-FF4637538924}" type="datetimeFigureOut">
              <a:rPr lang="en-US" smtClean="0"/>
              <a:t>10/7/25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58305BB8-3E97-45FE-822F-1AC89AA579A6}" type="datetimeFigureOut">
              <a:rPr lang="en-US" smtClean="0"/>
              <a:t>10/7/25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2C4EA929-04BC-4A36-B5B4-44ABE31D6E40}" type="datetimeFigureOut">
              <a:rPr lang="en-US" smtClean="0"/>
              <a:t>10/7/25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14" name="Рисунок 13"/>
          <p:cNvPicPr>
            <a:picLocks noChangeAspect="1"/>
          </p:cNvPicPr>
          <p:nvPr userDrawn="1"/>
        </p:nvPicPr>
        <p:blipFill>
          <a:blip r:embed="rId2">
            <a:extLst>
              <a:ext uri="{28A0092B-C50C-407E-A947-70E740481C1C}">
                <a14:useLocalDpi xmlns:a14="http://schemas.microsoft.com/office/drawing/2010/main" val="0"/>
              </a:ext>
            </a:extLst>
          </a:blip>
          <a:srcRect t="12745" b="11345"/>
          <a:stretch>
            <a:fillRect/>
          </a:stretch>
        </p:blipFill>
        <p:spPr>
          <a:xfrm>
            <a:off x="-7320" y="511088"/>
            <a:ext cx="9151320" cy="4632412"/>
          </a:xfrm>
          <a:prstGeom prst="rect">
            <a:avLst/>
          </a:prstGeom>
        </p:spPr>
      </p:pic>
      <p:sp>
        <p:nvSpPr>
          <p:cNvPr id="2" name="Заголовок 1"/>
          <p:cNvSpPr>
            <a:spLocks noGrp="1"/>
          </p:cNvSpPr>
          <p:nvPr>
            <p:ph type="ctrTitle"/>
          </p:nvPr>
        </p:nvSpPr>
        <p:spPr>
          <a:xfrm>
            <a:off x="685800" y="1069008"/>
            <a:ext cx="7772400" cy="1485490"/>
          </a:xfrm>
        </p:spPr>
        <p:txBody>
          <a:bodyPr/>
          <a:lstStyle>
            <a:lvl1pPr algn="ctr" defTabSz="958215" rtl="0" fontAlgn="base">
              <a:lnSpc>
                <a:spcPct val="110000"/>
              </a:lnSpc>
              <a:spcBef>
                <a:spcPct val="0"/>
              </a:spcBef>
              <a:spcAft>
                <a:spcPct val="0"/>
              </a:spcAft>
              <a:defRPr lang="ru-RU" sz="1800" b="1" i="0" kern="1200" cap="none" spc="50">
                <a:ln w="6350">
                  <a:solidFill>
                    <a:schemeClr val="bg1"/>
                  </a:solidFill>
                </a:ln>
                <a:solidFill>
                  <a:srgbClr val="FFFF00"/>
                </a:solidFill>
                <a:effectLst>
                  <a:outerShdw blurRad="38100" dist="38100" dir="2700000" algn="tl">
                    <a:srgbClr val="000000">
                      <a:alpha val="43137"/>
                    </a:srgbClr>
                  </a:outerShdw>
                </a:effectLst>
                <a:latin typeface="Arial" pitchFamily="34" charset="0"/>
                <a:ea typeface="+mn-ea"/>
                <a:cs typeface="Arial" pitchFamily="34" charset="0"/>
              </a:defRPr>
            </a:lvl1pPr>
          </a:lstStyle>
          <a:p>
            <a:pPr algn="ctr" defTabSz="958215">
              <a:lnSpc>
                <a:spcPct val="110000"/>
              </a:lnSpc>
              <a:defRPr/>
            </a:pPr>
            <a:r>
              <a:rPr lang="ru-RU" sz="2400" b="1">
                <a:ln w="6350" cmpd="sng">
                  <a:solidFill>
                    <a:srgbClr val="FF0000"/>
                  </a:solidFill>
                  <a:prstDash val="solid"/>
                  <a:miter lim="800000"/>
                </a:ln>
                <a:solidFill>
                  <a:srgbClr val="FFFF00"/>
                </a:solidFill>
                <a:latin typeface="Arial" pitchFamily="34" charset="0"/>
                <a:cs typeface="Arial" pitchFamily="34" charset="0"/>
              </a:rPr>
              <a:t>Образец заголовка</a:t>
            </a:r>
          </a:p>
        </p:txBody>
      </p:sp>
      <p:sp>
        <p:nvSpPr>
          <p:cNvPr id="3" name="Подзаголовок 2"/>
          <p:cNvSpPr>
            <a:spLocks noGrp="1"/>
          </p:cNvSpPr>
          <p:nvPr>
            <p:ph type="subTitle" idx="1" hasCustomPrompt="1"/>
          </p:nvPr>
        </p:nvSpPr>
        <p:spPr>
          <a:xfrm>
            <a:off x="685800" y="2910494"/>
            <a:ext cx="7772400" cy="1695786"/>
          </a:xfrm>
        </p:spPr>
        <p:txBody>
          <a:bodyPr/>
          <a:lstStyle>
            <a:lvl1pPr marL="0" indent="0" algn="ctr">
              <a:buNone/>
              <a:defRPr lang="ru-RU" sz="2800" b="1" i="1" kern="1200" cap="none" spc="50">
                <a:ln w="6350">
                  <a:solidFill>
                    <a:schemeClr val="bg1"/>
                  </a:solidFill>
                </a:ln>
                <a:solidFill>
                  <a:srgbClr val="0066FF"/>
                </a:solidFill>
                <a:effectLst>
                  <a:outerShdw blurRad="38100" dist="38100" dir="2700000" algn="tl">
                    <a:srgbClr val="000000">
                      <a:alpha val="43137"/>
                    </a:srgbClr>
                  </a:outerShdw>
                </a:effectLst>
                <a:latin typeface="Arial" pitchFamily="34" charset="0"/>
                <a:ea typeface="+mn-ea"/>
                <a:cs typeface="Arial" pitchFamily="34"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ru-RU"/>
              <a:t>Тема доклада</a:t>
            </a:r>
          </a:p>
        </p:txBody>
      </p:sp>
      <p:grpSp>
        <p:nvGrpSpPr>
          <p:cNvPr id="6" name="Группа 5"/>
          <p:cNvGrpSpPr/>
          <p:nvPr userDrawn="1"/>
        </p:nvGrpSpPr>
        <p:grpSpPr>
          <a:xfrm>
            <a:off x="0" y="-3755"/>
            <a:ext cx="9146121" cy="509384"/>
            <a:chOff x="0" y="-3755"/>
            <a:chExt cx="9146121" cy="509384"/>
          </a:xfrm>
        </p:grpSpPr>
        <p:sp>
          <p:nvSpPr>
            <p:cNvPr id="18"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9" name="Text Box 486"/>
            <p:cNvSpPr txBox="1">
              <a:spLocks noChangeArrowheads="1"/>
            </p:cNvSpPr>
            <p:nvPr/>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r>
                <a:rPr lang="ru-RU" sz="1400" b="1">
                  <a:solidFill>
                    <a:srgbClr val="000000"/>
                  </a:solidFill>
                  <a:latin typeface="Arial" pitchFamily="34" charset="0"/>
                  <a:cs typeface="Arial" pitchFamily="34" charset="0"/>
                </a:rPr>
                <a:t>ВОЕННО-КОСМИЧЕСКАЯ АКАДЕМИЯ ИМЕНИ А.Ф. МОЖАЙСКОГО</a:t>
              </a:r>
            </a:p>
          </p:txBody>
        </p:sp>
      </p:grpSp>
      <p:pic>
        <p:nvPicPr>
          <p:cNvPr id="22" name="Рисунок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487" y="35137"/>
            <a:ext cx="448816" cy="449439"/>
          </a:xfrm>
          <a:prstGeom prst="rect">
            <a:avLst/>
          </a:prstGeom>
          <a:effectLst>
            <a:outerShdw blurRad="50800" dist="38100" dir="2700000" algn="tl" rotWithShape="0">
              <a:prstClr val="black">
                <a:alpha val="40000"/>
              </a:prstClr>
            </a:outerShdw>
          </a:effectLst>
        </p:spPr>
      </p:pic>
      <p:pic>
        <p:nvPicPr>
          <p:cNvPr id="23" name="Рисунок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7846" y="20549"/>
            <a:ext cx="403254" cy="476646"/>
          </a:xfrm>
          <a:prstGeom prst="rect">
            <a:avLst/>
          </a:prstGeom>
          <a:effectLst>
            <a:outerShdw blurRad="50800" dist="38100" dir="2700000" algn="tl" rotWithShape="0">
              <a:prstClr val="black">
                <a:alpha val="40000"/>
              </a:prstClr>
            </a:outerShdw>
          </a:effectLst>
        </p:spPr>
      </p:pic>
      <p:pic>
        <p:nvPicPr>
          <p:cNvPr id="5" name="Рисунок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pic>
        <p:nvPicPr>
          <p:cNvPr id="13" name="Рисунок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506513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grpSp>
        <p:nvGrpSpPr>
          <p:cNvPr id="3" name="Группа 2"/>
          <p:cNvGrpSpPr/>
          <p:nvPr userDrawn="1"/>
        </p:nvGrpSpPr>
        <p:grpSpPr>
          <a:xfrm>
            <a:off x="0" y="-4981"/>
            <a:ext cx="9146121" cy="510610"/>
            <a:chOff x="0" y="-4981"/>
            <a:chExt cx="9146121" cy="510610"/>
          </a:xfrm>
        </p:grpSpPr>
        <p:sp>
          <p:nvSpPr>
            <p:cNvPr id="14" name="Line 6"/>
            <p:cNvSpPr>
              <a:spLocks noChangeShapeType="1"/>
            </p:cNvSpPr>
            <p:nvPr/>
          </p:nvSpPr>
          <p:spPr bwMode="auto">
            <a:xfrm>
              <a:off x="0" y="499279"/>
              <a:ext cx="9146121" cy="6350"/>
            </a:xfrm>
            <a:prstGeom prst="line">
              <a:avLst/>
            </a:prstGeom>
            <a:noFill/>
            <a:ln w="57150" cmpd="thickThin">
              <a:solidFill>
                <a:srgbClr val="0070C0"/>
              </a:solidFill>
              <a:round/>
            </a:ln>
          </p:spPr>
          <p:txBody>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462915" fontAlgn="auto">
                <a:spcBef>
                  <a:spcPct val="0"/>
                </a:spcBef>
                <a:spcAft>
                  <a:spcPct val="0"/>
                </a:spcAft>
                <a:defRPr/>
              </a:pPr>
              <a:endParaRPr lang="ru-RU" sz="910">
                <a:solidFill>
                  <a:prstClr val="black"/>
                </a:solidFill>
                <a:latin typeface="Arial" pitchFamily="34" charset="0"/>
                <a:cs typeface="Arial" pitchFamily="34" charset="0"/>
              </a:endParaRPr>
            </a:p>
          </p:txBody>
        </p:sp>
        <p:sp>
          <p:nvSpPr>
            <p:cNvPr id="15" name="Text Box 486"/>
            <p:cNvSpPr txBox="1">
              <a:spLocks noChangeArrowheads="1"/>
            </p:cNvSpPr>
            <p:nvPr userDrawn="1"/>
          </p:nvSpPr>
          <p:spPr bwMode="auto">
            <a:xfrm>
              <a:off x="0" y="-3755"/>
              <a:ext cx="9146121" cy="490539"/>
            </a:xfrm>
            <a:prstGeom prst="rect">
              <a:avLst/>
            </a:prstGeom>
            <a:gradFill flip="none" rotWithShape="1">
              <a:gsLst>
                <a:gs pos="50000">
                  <a:schemeClr val="bg1"/>
                </a:gs>
                <a:gs pos="100000">
                  <a:srgbClr val="0070C0"/>
                </a:gs>
              </a:gsLst>
              <a:path path="shape">
                <a:fillToRect l="50000" t="50000" r="50000" b="50000"/>
              </a:path>
            </a:gradFill>
            <a:ln w="9525">
              <a:noFill/>
              <a:miter lim="800000"/>
            </a:ln>
          </p:spPr>
          <p:txBody>
            <a:bodyPr lIns="0" tIns="0" rIns="0" bIns="0" anchor="ctr" anchorCtr="1"/>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defTabSz="685800" eaLnBrk="0" fontAlgn="b" hangingPunct="0">
                <a:defRPr/>
              </a:pPr>
              <a:endParaRPr lang="ru-RU" sz="1400" b="1">
                <a:solidFill>
                  <a:srgbClr val="000000"/>
                </a:solidFill>
                <a:latin typeface="Arial" pitchFamily="34" charset="0"/>
                <a:cs typeface="Arial" pitchFamily="34" charset="0"/>
              </a:endParaRPr>
            </a:p>
          </p:txBody>
        </p:sp>
        <p:pic>
          <p:nvPicPr>
            <p:cNvPr id="18" name="Рисунок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 y="-4981"/>
              <a:ext cx="1060796" cy="359695"/>
            </a:xfrm>
            <a:prstGeom prst="rect">
              <a:avLst/>
            </a:prstGeom>
          </p:spPr>
        </p:pic>
      </p:grpSp>
      <p:sp>
        <p:nvSpPr>
          <p:cNvPr id="2" name="Заголовок 1"/>
          <p:cNvSpPr>
            <a:spLocks noGrp="1"/>
          </p:cNvSpPr>
          <p:nvPr>
            <p:ph type="title" hasCustomPrompt="1"/>
          </p:nvPr>
        </p:nvSpPr>
        <p:spPr>
          <a:xfrm>
            <a:off x="1" y="-7399"/>
            <a:ext cx="9134476" cy="513028"/>
          </a:xfrm>
          <a:effectLst>
            <a:outerShdw blurRad="50800" dist="38100" dir="2700000" algn="tl" rotWithShape="0">
              <a:prstClr val="black">
                <a:alpha val="40000"/>
              </a:prstClr>
            </a:outerShdw>
          </a:effectLst>
        </p:spPr>
        <p:txBody>
          <a:bodyPr/>
          <a:lstStyle>
            <a:lvl1pPr algn="ctr">
              <a:defRPr sz="1600" b="1">
                <a:solidFill>
                  <a:schemeClr val="tx1"/>
                </a:solidFill>
                <a:latin typeface="Arial" pitchFamily="34" charset="0"/>
                <a:cs typeface="Arial" pitchFamily="34" charset="0"/>
              </a:defRPr>
            </a:lvl1pPr>
          </a:lstStyle>
          <a:p>
            <a:r>
              <a:rPr lang="ru-RU"/>
              <a:t>ОБРАЗЕЦ ЗАГОЛОВКА</a:t>
            </a:r>
          </a:p>
        </p:txBody>
      </p:sp>
      <p:sp>
        <p:nvSpPr>
          <p:cNvPr id="20" name="Овал 19"/>
          <p:cNvSpPr/>
          <p:nvPr userDrawn="1"/>
        </p:nvSpPr>
        <p:spPr bwMode="auto">
          <a:xfrm>
            <a:off x="8715116" y="109415"/>
            <a:ext cx="287337" cy="279400"/>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defTabSz="641985" fontAlgn="auto">
              <a:spcBef>
                <a:spcPct val="0"/>
              </a:spcBef>
              <a:spcAft>
                <a:spcPct val="0"/>
              </a:spcAft>
              <a:defRPr/>
            </a:pPr>
            <a:endParaRPr lang="ru-RU" sz="1400" b="1">
              <a:solidFill>
                <a:srgbClr val="000000"/>
              </a:solidFill>
              <a:latin typeface="Arial" pitchFamily="34" charset="0"/>
              <a:cs typeface="Arial" pitchFamily="34" charset="0"/>
            </a:endParaRPr>
          </a:p>
        </p:txBody>
      </p:sp>
      <p:sp>
        <p:nvSpPr>
          <p:cNvPr id="5" name="Rectangle 6"/>
          <p:cNvSpPr>
            <a:spLocks noGrp="1" noChangeArrowheads="1"/>
          </p:cNvSpPr>
          <p:nvPr userDrawn="1">
            <p:ph type="sldNum" sz="quarter" idx="12"/>
          </p:nvPr>
        </p:nvSpPr>
        <p:spPr>
          <a:xfrm>
            <a:off x="8676456" y="80219"/>
            <a:ext cx="360040" cy="331291"/>
          </a:xfrm>
        </p:spPr>
        <p:txBody>
          <a:bodyPr anchor="ctr" anchorCtr="0"/>
          <a:lstStyle>
            <a:lvl1pPr algn="ctr">
              <a:defRPr sz="1000" b="1">
                <a:solidFill>
                  <a:schemeClr val="tx1"/>
                </a:solidFill>
                <a:latin typeface="Arial" pitchFamily="34" charset="0"/>
                <a:cs typeface="Arial" pitchFamily="34" charset="0"/>
              </a:defRPr>
            </a:lvl1pPr>
          </a:lstStyle>
          <a:p>
            <a:pPr>
              <a:defRPr/>
            </a:pPr>
            <a:fld id="{37329FC9-9713-4C96-AADB-E3C6603F8243}" type="slidenum">
              <a:rPr lang="ru-RU" smtClean="0"/>
              <a:pPr>
                <a:defRPr/>
              </a:pPr>
              <a:t>‹#›</a:t>
            </a:fld>
            <a:endParaRPr lang="ru-RU"/>
          </a:p>
        </p:txBody>
      </p:sp>
      <p:pic>
        <p:nvPicPr>
          <p:cNvPr id="10" name="Рисунок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3" y="14155"/>
            <a:ext cx="418742" cy="44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774146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0AD3FBE6-D8C8-439F-B8DE-22A0812174AF}" type="datetimeFigureOut">
              <a:rPr lang="en-US" smtClean="0"/>
              <a:t>10/7/25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4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16F26417-9DB9-450A-BD63-1E240DA4C9D4}" type="datetimeFigureOut">
              <a:rPr lang="en-US" smtClean="0"/>
              <a:t>10/7/25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1C9076F-BD33-43FA-A5BA-3841D62E40D3}" type="datetimeFigureOut">
              <a:rPr lang="en-US" smtClean="0"/>
              <a:t>10/7/25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9D44DC0-3141-43ED-BC0C-E45465AD0FFC}" type="datetimeFigureOut">
              <a:rPr lang="en-US" smtClean="0"/>
              <a:t>10/7/25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EDA7D69-0034-41BF-A572-4B1BC923CFDE}" type="datetimeFigureOut">
              <a:rPr lang="en-US" smtClean="0"/>
              <a:t>10/7/25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10/7/25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l"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ct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l"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ct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l"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ct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algn="r" rtl="0" eaLnBrk="0" fontAlgn="base" hangingPunct="0">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6"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w="9525">
            <a:noFill/>
            <a:miter lim="800000"/>
          </a:ln>
        </p:spPr>
        <p:txBody>
          <a:bodyPr vert="horz" wrap="square" lIns="91438" tIns="45719" rIns="91438" bIns="45719" numCol="1" anchor="ctr" anchorCtr="0" compatLnSpc="1">
            <a:prstTxWarp prst="textNoShape">
              <a:avLst/>
            </a:prstTxWarp>
          </a:bodyPr>
          <a:lstStyle/>
          <a:p>
            <a:pPr lvl="0"/>
            <a:r>
              <a:rPr lang="ru-RU"/>
              <a:t>Щелчок правит образец заголовка</a:t>
            </a:r>
          </a:p>
        </p:txBody>
      </p:sp>
      <p:sp>
        <p:nvSpPr>
          <p:cNvPr id="1027" name="Rectangle 3"/>
          <p:cNvSpPr>
            <a:spLocks noGrp="1" noChangeArrowheads="1"/>
          </p:cNvSpPr>
          <p:nvPr>
            <p:ph type="body" idx="1"/>
          </p:nvPr>
        </p:nvSpPr>
        <p:spPr bwMode="auto">
          <a:xfrm>
            <a:off x="685800" y="1485900"/>
            <a:ext cx="7772400" cy="3086100"/>
          </a:xfrm>
          <a:prstGeom prst="rect">
            <a:avLst/>
          </a:prstGeom>
          <a:noFill/>
          <a:ln w="9525">
            <a:noFill/>
            <a:miter lim="800000"/>
          </a:ln>
        </p:spPr>
        <p:txBody>
          <a:bodyPr vert="horz" wrap="square" lIns="91438" tIns="45719" rIns="91438" bIns="45719" numCol="1" anchor="t" anchorCtr="0" compatLnSpc="1">
            <a:prstTxWarp prst="textNoShape">
              <a:avLst/>
            </a:prstTxWarp>
          </a:bodyPr>
          <a:lstStyle/>
          <a:p>
            <a:pPr lvl="0"/>
            <a:r>
              <a:rPr lang="ru-RU"/>
              <a:t>Щелчок правит 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l"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ct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ln>
          <a:effectLst/>
        </p:spPr>
        <p:txBody>
          <a:bodyPr vert="horz" wrap="square" lIns="91438" tIns="45719" rIns="91438" bIns="45719" numCol="1" anchor="t" anchorCtr="0" compatLnSpc="1">
            <a:prstTxWarp prst="textNoShape">
              <a:avLst/>
            </a:prstTxWarp>
          </a:bodyPr>
          <a:lstStyle>
            <a:defPPr>
              <a:defRPr lang="ru-RU"/>
            </a:defPPr>
            <a:lvl1pPr marL="0" algn="r" defTabSz="914400" rtl="0" eaLnBrk="0" fontAlgn="base" latinLnBrk="0" hangingPunct="0">
              <a:spcBef>
                <a:spcPct val="0"/>
              </a:spcBef>
              <a:spcAft>
                <a:spcPct val="0"/>
              </a:spcAft>
              <a:defRPr sz="1400" kern="1200">
                <a:solidFill>
                  <a:schemeClr val="tx1"/>
                </a:solidFill>
                <a:latin typeface="Times New Roman" pitchFamily="18" charset="0"/>
                <a:ea typeface="+mn-ea"/>
                <a:cs typeface="+mn-cs"/>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fld id="{804614D3-C535-4B66-897F-1231764DD8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val="344140575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ransition/>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189" algn="ctr" rtl="0" eaLnBrk="1" fontAlgn="base" hangingPunct="1">
        <a:spcBef>
          <a:spcPct val="0"/>
        </a:spcBef>
        <a:spcAft>
          <a:spcPct val="0"/>
        </a:spcAft>
        <a:defRPr sz="4400">
          <a:solidFill>
            <a:schemeClr val="tx2"/>
          </a:solidFill>
          <a:latin typeface="Times New Roman" pitchFamily="18" charset="0"/>
        </a:defRPr>
      </a:lvl6pPr>
      <a:lvl7pPr marL="914378" algn="ctr" rtl="0" eaLnBrk="1" fontAlgn="base" hangingPunct="1">
        <a:spcBef>
          <a:spcPct val="0"/>
        </a:spcBef>
        <a:spcAft>
          <a:spcPct val="0"/>
        </a:spcAft>
        <a:defRPr sz="4400">
          <a:solidFill>
            <a:schemeClr val="tx2"/>
          </a:solidFill>
          <a:latin typeface="Times New Roman" pitchFamily="18" charset="0"/>
        </a:defRPr>
      </a:lvl7pPr>
      <a:lvl8pPr marL="1371566" algn="ctr" rtl="0" eaLnBrk="1" fontAlgn="base" hangingPunct="1">
        <a:spcBef>
          <a:spcPct val="0"/>
        </a:spcBef>
        <a:spcAft>
          <a:spcPct val="0"/>
        </a:spcAft>
        <a:defRPr sz="4400">
          <a:solidFill>
            <a:schemeClr val="tx2"/>
          </a:solidFill>
          <a:latin typeface="Times New Roman" pitchFamily="18" charset="0"/>
        </a:defRPr>
      </a:lvl8pPr>
      <a:lvl9pPr marL="1828754" algn="ctr" rtl="0" eaLnBrk="1" fontAlgn="base" hangingPunct="1">
        <a:spcBef>
          <a:spcPct val="0"/>
        </a:spcBef>
        <a:spcAft>
          <a:spcPct val="0"/>
        </a:spcAft>
        <a:defRPr sz="4400">
          <a:solidFill>
            <a:schemeClr val="tx2"/>
          </a:solidFill>
          <a:latin typeface="Times New Roman" pitchFamily="18" charset="0"/>
        </a:defRPr>
      </a:lvl9pPr>
    </p:titleStyle>
    <p:bodyStyle>
      <a:lvl1pPr marL="342892" indent="-342892" algn="l" rtl="0" eaLnBrk="1" fontAlgn="base" hangingPunct="1">
        <a:spcBef>
          <a:spcPct val="20000"/>
        </a:spcBef>
        <a:spcAft>
          <a:spcPct val="0"/>
        </a:spcAft>
        <a:buChar char="•"/>
        <a:defRPr sz="3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a:solidFill>
            <a:schemeClr val="tx1"/>
          </a:solidFill>
          <a:latin typeface="+mn-lt"/>
        </a:defRPr>
      </a:lvl2pPr>
      <a:lvl3pPr marL="1142972" indent="-228594" algn="l" rtl="0" eaLnBrk="1" fontAlgn="base" hangingPunct="1">
        <a:spcBef>
          <a:spcPct val="20000"/>
        </a:spcBef>
        <a:spcAft>
          <a:spcPct val="0"/>
        </a:spcAft>
        <a:buChar char="•"/>
        <a:defRPr sz="2400">
          <a:solidFill>
            <a:schemeClr val="tx1"/>
          </a:solidFill>
          <a:latin typeface="+mn-lt"/>
        </a:defRPr>
      </a:lvl3pPr>
      <a:lvl4pPr marL="1600160" indent="-228594" algn="l" rtl="0" eaLnBrk="1" fontAlgn="base" hangingPunct="1">
        <a:spcBef>
          <a:spcPct val="20000"/>
        </a:spcBef>
        <a:spcAft>
          <a:spcPct val="0"/>
        </a:spcAft>
        <a:buChar char="–"/>
        <a:defRPr sz="2000">
          <a:solidFill>
            <a:schemeClr val="tx1"/>
          </a:solidFill>
          <a:latin typeface="+mn-lt"/>
        </a:defRPr>
      </a:lvl4pPr>
      <a:lvl5pPr marL="2057348" indent="-228594" algn="l" rtl="0" eaLnBrk="1" fontAlgn="base" hangingPunct="1">
        <a:spcBef>
          <a:spcPct val="20000"/>
        </a:spcBef>
        <a:spcAft>
          <a:spcPct val="0"/>
        </a:spcAft>
        <a:buChar char="»"/>
        <a:defRPr sz="2000">
          <a:solidFill>
            <a:schemeClr val="tx1"/>
          </a:solidFill>
          <a:latin typeface="+mn-lt"/>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5.bin"/><Relationship Id="rId1" Type="http://schemas.openxmlformats.org/officeDocument/2006/relationships/slideLayout" Target="../slideLayouts/slideLayout28.xml"/><Relationship Id="rId6" Type="http://schemas.openxmlformats.org/officeDocument/2006/relationships/oleObject" Target="../embeddings/oleObject7.bin"/><Relationship Id="rId5" Type="http://schemas.openxmlformats.org/officeDocument/2006/relationships/image" Target="../media/image57.wmf"/><Relationship Id="rId4" Type="http://schemas.openxmlformats.org/officeDocument/2006/relationships/oleObject" Target="../embeddings/oleObject6.bin"/><Relationship Id="rId9" Type="http://schemas.openxmlformats.org/officeDocument/2006/relationships/image" Target="../media/image59.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1.xml"/><Relationship Id="rId4" Type="http://schemas.openxmlformats.org/officeDocument/2006/relationships/image" Target="../media/image72.png"/></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3.xml"/></Relationships>
</file>

<file path=ppt/slides/_rels/slide1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3.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3.xml"/></Relationships>
</file>

<file path=ppt/slides/_rels/slide1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bin"/><Relationship Id="rId1" Type="http://schemas.openxmlformats.org/officeDocument/2006/relationships/slideLayout" Target="../slideLayouts/slideLayout28.xml"/><Relationship Id="rId5" Type="http://schemas.openxmlformats.org/officeDocument/2006/relationships/image" Target="../media/image53.wmf"/><Relationship Id="rId4" Type="http://schemas.openxmlformats.org/officeDocument/2006/relationships/oleObject" Target="../embeddings/oleObject2.bin"/></Relationships>
</file>

<file path=ppt/slides/_rels/slide9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3.bin"/><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bin"/><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1. Основные элементы протоколов </a:t>
            </a:r>
          </a:p>
        </p:txBody>
      </p:sp>
      <p:sp>
        <p:nvSpPr>
          <p:cNvPr id="5" name="TextBox 4"/>
          <p:cNvSpPr txBox="1"/>
          <p:nvPr/>
        </p:nvSpPr>
        <p:spPr>
          <a:xfrm>
            <a:off x="179511" y="2832487"/>
            <a:ext cx="8954965"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r>
              <a:rPr lang="ru-RU" altLang="ru-RU" sz="2000">
                <a:latin typeface="Calibri" panose="020F0502020204030204" pitchFamily="34" charset="0"/>
                <a:cs typeface="Calibri" panose="020F0502020204030204" pitchFamily="34" charset="0"/>
              </a:rPr>
              <a:t>1. Понятие криптографического протокола и основные требования к ним.</a:t>
            </a:r>
          </a:p>
          <a:p>
            <a:r>
              <a:rPr lang="ru-RU" altLang="ru-RU" sz="2000">
                <a:latin typeface="Calibri" panose="020F0502020204030204" pitchFamily="34" charset="0"/>
                <a:cs typeface="Calibri" panose="020F0502020204030204" pitchFamily="34" charset="0"/>
              </a:rPr>
              <a:t>2. Криптографические протоколы с посредником и арбитром.</a:t>
            </a:r>
          </a:p>
          <a:p>
            <a:r>
              <a:rPr lang="ru-RU" altLang="ru-RU" sz="2000">
                <a:latin typeface="Calibri" panose="020F0502020204030204" pitchFamily="34" charset="0"/>
                <a:cs typeface="Calibri" panose="020F0502020204030204" pitchFamily="34" charset="0"/>
              </a:rPr>
              <a:t>3. Атаки на криптографические протоколы.</a:t>
            </a: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151415"/>
            <a:ext cx="9134476" cy="778949"/>
          </a:xfrm>
        </p:spPr>
        <p:txBody>
          <a:bodyPr/>
          <a:lstStyle/>
          <a:p>
            <a:pPr>
              <a:defRPr/>
            </a:pPr>
            <a:r>
              <a:rPr lang="en-US" altLang="ru-RU" sz="2000">
                <a:latin typeface="Calibri" panose="020F0502020204030204" pitchFamily="34" charset="0"/>
                <a:ea typeface="Calibri" panose="020F0502020204030204" pitchFamily="34" charset="0"/>
                <a:cs typeface="Calibri" panose="020F0502020204030204" pitchFamily="34" charset="0"/>
              </a:rPr>
              <a:t>PS (</a:t>
            </a:r>
            <a:r>
              <a:rPr lang="ru-RU" altLang="ru-RU" sz="2000">
                <a:latin typeface="Calibri" panose="020F0502020204030204" pitchFamily="34" charset="0"/>
                <a:ea typeface="Calibri" panose="020F0502020204030204" pitchFamily="34" charset="0"/>
                <a:cs typeface="Calibri" panose="020F0502020204030204" pitchFamily="34" charset="0"/>
              </a:rPr>
              <a:t>англ. </a:t>
            </a:r>
            <a:r>
              <a:rPr lang="en-US" altLang="ru-RU" sz="2000">
                <a:latin typeface="Calibri" panose="020F0502020204030204" pitchFamily="34" charset="0"/>
                <a:ea typeface="Calibri" panose="020F0502020204030204" pitchFamily="34" charset="0"/>
                <a:cs typeface="Calibri" panose="020F0502020204030204" pitchFamily="34" charset="0"/>
              </a:rPr>
              <a:t>parallel-session attack) «</a:t>
            </a:r>
            <a:r>
              <a:rPr lang="ru-RU" altLang="ru-RU" sz="2000">
                <a:latin typeface="Calibri" panose="020F0502020204030204" pitchFamily="34" charset="0"/>
                <a:ea typeface="Calibri" panose="020F0502020204030204" pitchFamily="34" charset="0"/>
                <a:cs typeface="Calibri" panose="020F0502020204030204" pitchFamily="34" charset="0"/>
              </a:rPr>
              <a:t>Атака с параллельными сеансами»</a:t>
            </a: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a:t>
            </a:fld>
            <a:endParaRPr lang="ru-RU"/>
          </a:p>
        </p:txBody>
      </p:sp>
      <p:sp>
        <p:nvSpPr>
          <p:cNvPr id="6" name="TextBox 5">
            <a:extLst>
              <a:ext uri="{FF2B5EF4-FFF2-40B4-BE49-F238E27FC236}">
                <a16:creationId xmlns:a16="http://schemas.microsoft.com/office/drawing/2014/main" id="{9A9C9084-FFDF-4CC3-937F-D32AC68A7CE7}"/>
              </a:ext>
            </a:extLst>
          </p:cNvPr>
          <p:cNvSpPr txBox="1"/>
          <p:nvPr/>
        </p:nvSpPr>
        <p:spPr>
          <a:xfrm>
            <a:off x="1" y="483518"/>
            <a:ext cx="9134476" cy="193899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eaLnBrk="1" hangingPunct="1">
              <a:spcBef>
                <a:spcPct val="0"/>
              </a:spcBef>
              <a:spcAft>
                <a:spcPts val="1200"/>
              </a:spcAft>
              <a:defRPr/>
            </a:pPr>
            <a:r>
              <a:rPr lang="ru-RU">
                <a:latin typeface="Calibri" panose="020F0502020204030204" pitchFamily="34" charset="0"/>
                <a:ea typeface="Calibri" panose="020F0502020204030204" pitchFamily="34" charset="0"/>
                <a:cs typeface="Calibri" panose="020F0502020204030204" pitchFamily="34" charset="0"/>
              </a:rPr>
              <a:t>Класс атак, в котором злоумышленник инициирует несколько одновременных сеансов протокола с целью использования сообщений из одного сеанса в другом. Примером протокола, уязвимого к данному классу атак, является симметричный вариант Нидхема—Шрёдера.</a:t>
            </a:r>
          </a:p>
        </p:txBody>
      </p:sp>
      <p:sp>
        <p:nvSpPr>
          <p:cNvPr id="4" name="Прямоугольник 3"/>
          <p:cNvSpPr/>
          <p:nvPr/>
        </p:nvSpPr>
        <p:spPr>
          <a:xfrm>
            <a:off x="18604" y="2409299"/>
            <a:ext cx="2393156" cy="2308324"/>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0" hangingPunct="0">
              <a:defRPr/>
            </a:pPr>
            <a:r>
              <a:rPr lang="ru-RU" sz="1800" b="1">
                <a:solidFill>
                  <a:srgbClr val="000000"/>
                </a:solidFill>
                <a:latin typeface="Calibri" panose="020F0502020204030204" pitchFamily="34" charset="0"/>
                <a:cs typeface="Calibri" panose="020F0502020204030204" pitchFamily="34" charset="0"/>
              </a:rPr>
              <a:t>Пример: </a:t>
            </a:r>
            <a:r>
              <a:rPr lang="ru-RU" sz="1800">
                <a:solidFill>
                  <a:srgbClr val="000000"/>
                </a:solidFill>
                <a:latin typeface="Calibri" panose="020F0502020204030204" pitchFamily="34" charset="0"/>
                <a:cs typeface="Calibri" panose="020F0502020204030204" pitchFamily="34" charset="0"/>
              </a:rPr>
              <a:t>протокол NSPK (Needham — Schroeder public key protocol)</a:t>
            </a:r>
            <a:r>
              <a:rPr lang="en-US" sz="1800" b="1">
                <a:solidFill>
                  <a:srgbClr val="000000"/>
                </a:solidFill>
                <a:latin typeface="Calibri" panose="020F0502020204030204" pitchFamily="34" charset="0"/>
                <a:cs typeface="Calibri" panose="020F0502020204030204" pitchFamily="34" charset="0"/>
              </a:rPr>
              <a:t>:</a:t>
            </a:r>
          </a:p>
          <a:p>
            <a:pPr eaLnBrk="0" hangingPunct="0">
              <a:defRPr/>
            </a:pPr>
            <a:endParaRPr lang="en-US" sz="1800" b="1">
              <a:solidFill>
                <a:srgbClr val="000000"/>
              </a:solidFill>
              <a:latin typeface="Calibri" panose="020F0502020204030204" pitchFamily="34" charset="0"/>
              <a:cs typeface="Calibri" panose="020F0502020204030204" pitchFamily="34" charset="0"/>
            </a:endParaRPr>
          </a:p>
          <a:p>
            <a:pPr eaLnBrk="0" hangingPunct="0">
              <a:defRPr/>
            </a:pPr>
            <a:r>
              <a:rPr lang="en-US" sz="1800">
                <a:solidFill>
                  <a:srgbClr val="000000"/>
                </a:solidFill>
                <a:latin typeface="Calibri" panose="020F0502020204030204" pitchFamily="34" charset="0"/>
                <a:cs typeface="Calibri" panose="020F0502020204030204" pitchFamily="34" charset="0"/>
              </a:rPr>
              <a:t>A → B: E</a:t>
            </a:r>
            <a:r>
              <a:rPr lang="en-US" sz="1800" baseline="-25000">
                <a:solidFill>
                  <a:srgbClr val="000000"/>
                </a:solidFill>
                <a:latin typeface="Calibri" panose="020F0502020204030204" pitchFamily="34" charset="0"/>
                <a:cs typeface="Calibri" panose="020F0502020204030204" pitchFamily="34" charset="0"/>
              </a:rPr>
              <a:t>B</a:t>
            </a:r>
            <a:r>
              <a:rPr lang="en-US" sz="1800">
                <a:solidFill>
                  <a:srgbClr val="000000"/>
                </a:solidFill>
                <a:latin typeface="Calibri" panose="020F0502020204030204" pitchFamily="34" charset="0"/>
                <a:cs typeface="Calibri" panose="020F0502020204030204" pitchFamily="34" charset="0"/>
              </a:rPr>
              <a:t>(</a:t>
            </a:r>
            <a:r>
              <a:rPr lang="en-US" sz="1800" i="1" err="1">
                <a:solidFill>
                  <a:srgbClr val="000000"/>
                </a:solidFill>
                <a:latin typeface="Calibri" panose="020F0502020204030204" pitchFamily="34" charset="0"/>
                <a:cs typeface="Calibri" panose="020F0502020204030204" pitchFamily="34" charset="0"/>
              </a:rPr>
              <a:t>r</a:t>
            </a:r>
            <a:r>
              <a:rPr lang="en-US" sz="1800" i="1" baseline="-25000" err="1">
                <a:solidFill>
                  <a:srgbClr val="000000"/>
                </a:solidFill>
                <a:latin typeface="Calibri" panose="020F0502020204030204" pitchFamily="34" charset="0"/>
                <a:cs typeface="Calibri" panose="020F0502020204030204" pitchFamily="34" charset="0"/>
              </a:rPr>
              <a:t>A</a:t>
            </a:r>
            <a:r>
              <a:rPr lang="en-US" sz="1800" i="1">
                <a:solidFill>
                  <a:srgbClr val="000000"/>
                </a:solidFill>
                <a:latin typeface="Calibri" panose="020F0502020204030204" pitchFamily="34" charset="0"/>
                <a:cs typeface="Calibri" panose="020F0502020204030204" pitchFamily="34" charset="0"/>
              </a:rPr>
              <a:t>, A),</a:t>
            </a:r>
            <a:endParaRPr lang="ru-RU" sz="1800">
              <a:solidFill>
                <a:srgbClr val="000000"/>
              </a:solidFill>
              <a:latin typeface="Calibri" panose="020F0502020204030204" pitchFamily="34" charset="0"/>
              <a:cs typeface="Calibri" panose="020F0502020204030204" pitchFamily="34" charset="0"/>
            </a:endParaRPr>
          </a:p>
          <a:p>
            <a:pPr eaLnBrk="0" hangingPunct="0">
              <a:defRPr/>
            </a:pPr>
            <a:r>
              <a:rPr lang="en-US" sz="1800">
                <a:solidFill>
                  <a:srgbClr val="000000"/>
                </a:solidFill>
                <a:latin typeface="Calibri" panose="020F0502020204030204" pitchFamily="34" charset="0"/>
                <a:cs typeface="Calibri" panose="020F0502020204030204" pitchFamily="34" charset="0"/>
              </a:rPr>
              <a:t>A ← B: E</a:t>
            </a:r>
            <a:r>
              <a:rPr lang="en-US" sz="1800" baseline="-25000">
                <a:solidFill>
                  <a:srgbClr val="000000"/>
                </a:solidFill>
                <a:latin typeface="Calibri" panose="020F0502020204030204" pitchFamily="34" charset="0"/>
                <a:cs typeface="Calibri" panose="020F0502020204030204" pitchFamily="34" charset="0"/>
              </a:rPr>
              <a:t>A</a:t>
            </a:r>
            <a:r>
              <a:rPr lang="en-US" sz="1800">
                <a:solidFill>
                  <a:srgbClr val="000000"/>
                </a:solidFill>
                <a:latin typeface="Calibri" panose="020F0502020204030204" pitchFamily="34" charset="0"/>
                <a:cs typeface="Calibri" panose="020F0502020204030204" pitchFamily="34" charset="0"/>
              </a:rPr>
              <a:t>(</a:t>
            </a:r>
            <a:r>
              <a:rPr lang="en-US" sz="1800" i="1" err="1">
                <a:solidFill>
                  <a:srgbClr val="000000"/>
                </a:solidFill>
                <a:latin typeface="Calibri" panose="020F0502020204030204" pitchFamily="34" charset="0"/>
                <a:cs typeface="Calibri" panose="020F0502020204030204" pitchFamily="34" charset="0"/>
              </a:rPr>
              <a:t>r</a:t>
            </a:r>
            <a:r>
              <a:rPr lang="en-US" sz="1800" i="1" baseline="-25000" err="1">
                <a:solidFill>
                  <a:srgbClr val="000000"/>
                </a:solidFill>
                <a:latin typeface="Calibri" panose="020F0502020204030204" pitchFamily="34" charset="0"/>
                <a:cs typeface="Calibri" panose="020F0502020204030204" pitchFamily="34" charset="0"/>
              </a:rPr>
              <a:t>A</a:t>
            </a:r>
            <a:r>
              <a:rPr lang="en-US" sz="1800" i="1">
                <a:solidFill>
                  <a:srgbClr val="000000"/>
                </a:solidFill>
                <a:latin typeface="Calibri" panose="020F0502020204030204" pitchFamily="34" charset="0"/>
                <a:cs typeface="Calibri" panose="020F0502020204030204" pitchFamily="34" charset="0"/>
              </a:rPr>
              <a:t>, r</a:t>
            </a:r>
            <a:r>
              <a:rPr lang="en-US" sz="1800" i="1" baseline="-25000" err="1">
                <a:solidFill>
                  <a:srgbClr val="000000"/>
                </a:solidFill>
                <a:latin typeface="Calibri" panose="020F0502020204030204" pitchFamily="34" charset="0"/>
                <a:cs typeface="Calibri" panose="020F0502020204030204" pitchFamily="34" charset="0"/>
              </a:rPr>
              <a:t>B</a:t>
            </a:r>
            <a:r>
              <a:rPr lang="en-US" sz="1800" i="1">
                <a:solidFill>
                  <a:srgbClr val="000000"/>
                </a:solidFill>
                <a:latin typeface="Calibri" panose="020F0502020204030204" pitchFamily="34" charset="0"/>
                <a:cs typeface="Calibri" panose="020F0502020204030204" pitchFamily="34" charset="0"/>
              </a:rPr>
              <a:t>),</a:t>
            </a:r>
            <a:endParaRPr lang="ru-RU" sz="1800">
              <a:solidFill>
                <a:srgbClr val="000000"/>
              </a:solidFill>
              <a:latin typeface="Calibri" panose="020F0502020204030204" pitchFamily="34" charset="0"/>
              <a:cs typeface="Calibri" panose="020F0502020204030204" pitchFamily="34" charset="0"/>
            </a:endParaRPr>
          </a:p>
          <a:p>
            <a:pPr eaLnBrk="0" hangingPunct="0">
              <a:defRPr/>
            </a:pPr>
            <a:r>
              <a:rPr lang="en-US" sz="1800">
                <a:solidFill>
                  <a:srgbClr val="000000"/>
                </a:solidFill>
                <a:latin typeface="Calibri" panose="020F0502020204030204" pitchFamily="34" charset="0"/>
                <a:cs typeface="Calibri" panose="020F0502020204030204" pitchFamily="34" charset="0"/>
              </a:rPr>
              <a:t>A → B: E</a:t>
            </a:r>
            <a:r>
              <a:rPr lang="en-US" sz="1800" baseline="-25000">
                <a:solidFill>
                  <a:srgbClr val="000000"/>
                </a:solidFill>
                <a:latin typeface="Calibri" panose="020F0502020204030204" pitchFamily="34" charset="0"/>
                <a:cs typeface="Calibri" panose="020F0502020204030204" pitchFamily="34" charset="0"/>
              </a:rPr>
              <a:t>B</a:t>
            </a:r>
            <a:r>
              <a:rPr lang="en-US" sz="1800">
                <a:solidFill>
                  <a:srgbClr val="000000"/>
                </a:solidFill>
                <a:latin typeface="Calibri" panose="020F0502020204030204" pitchFamily="34" charset="0"/>
                <a:cs typeface="Calibri" panose="020F0502020204030204" pitchFamily="34" charset="0"/>
              </a:rPr>
              <a:t>(</a:t>
            </a:r>
            <a:r>
              <a:rPr lang="en-US" sz="1800" i="1" err="1">
                <a:solidFill>
                  <a:srgbClr val="000000"/>
                </a:solidFill>
                <a:latin typeface="Calibri" panose="020F0502020204030204" pitchFamily="34" charset="0"/>
                <a:cs typeface="Calibri" panose="020F0502020204030204" pitchFamily="34" charset="0"/>
              </a:rPr>
              <a:t>r</a:t>
            </a:r>
            <a:r>
              <a:rPr lang="en-US" sz="1800" i="1" baseline="-25000" err="1">
                <a:solidFill>
                  <a:srgbClr val="000000"/>
                </a:solidFill>
                <a:latin typeface="Calibri" panose="020F0502020204030204" pitchFamily="34" charset="0"/>
                <a:cs typeface="Calibri" panose="020F0502020204030204" pitchFamily="34" charset="0"/>
              </a:rPr>
              <a:t>B</a:t>
            </a:r>
            <a:r>
              <a:rPr lang="en-US" sz="1800" i="1">
                <a:solidFill>
                  <a:srgbClr val="000000"/>
                </a:solidFill>
                <a:latin typeface="Calibri" panose="020F0502020204030204" pitchFamily="34" charset="0"/>
                <a:cs typeface="Calibri" panose="020F0502020204030204" pitchFamily="34" charset="0"/>
              </a:rPr>
              <a:t>).</a:t>
            </a:r>
            <a:endParaRPr lang="ru-RU" sz="1800">
              <a:solidFill>
                <a:srgbClr val="000000"/>
              </a:solidFill>
              <a:latin typeface="Calibri" panose="020F0502020204030204" pitchFamily="34" charset="0"/>
              <a:cs typeface="Calibri" panose="020F0502020204030204" pitchFamily="34" charset="0"/>
            </a:endParaRPr>
          </a:p>
        </p:txBody>
      </p:sp>
      <p:sp>
        <p:nvSpPr>
          <p:cNvPr id="7" name="Прямоугольник 6">
            <a:extLst>
              <a:ext uri="{FF2B5EF4-FFF2-40B4-BE49-F238E27FC236}">
                <a16:creationId xmlns:a16="http://schemas.microsoft.com/office/drawing/2014/main" id="{8667967B-03B0-4115-BD48-870B9C8063FB}"/>
              </a:ext>
            </a:extLst>
          </p:cNvPr>
          <p:cNvSpPr/>
          <p:nvPr/>
        </p:nvSpPr>
        <p:spPr>
          <a:xfrm>
            <a:off x="2915816" y="2398787"/>
            <a:ext cx="6237264" cy="2800767"/>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0" fontAlgn="base" hangingPunct="0">
              <a:spcBef>
                <a:spcPct val="0"/>
              </a:spcBef>
              <a:spcAft>
                <a:spcPct val="0"/>
              </a:spcAft>
              <a:defRPr/>
            </a:pPr>
            <a:r>
              <a:rPr lang="ru-RU" sz="1600" b="1">
                <a:solidFill>
                  <a:srgbClr val="000000"/>
                </a:solidFill>
                <a:latin typeface="Calibri" panose="020F0502020204030204" pitchFamily="34" charset="0"/>
                <a:cs typeface="Calibri" panose="020F0502020204030204" pitchFamily="34" charset="0"/>
              </a:rPr>
              <a:t>Атака на </a:t>
            </a:r>
            <a:r>
              <a:rPr lang="en-US" sz="1600" b="1">
                <a:solidFill>
                  <a:srgbClr val="000000"/>
                </a:solidFill>
                <a:latin typeface="Calibri" panose="020F0502020204030204" pitchFamily="34" charset="0"/>
                <a:cs typeface="Calibri" panose="020F0502020204030204" pitchFamily="34" charset="0"/>
              </a:rPr>
              <a:t>NSPK:</a:t>
            </a:r>
            <a:r>
              <a:rPr lang="ru-RU" sz="1600" b="1">
                <a:solidFill>
                  <a:srgbClr val="000000"/>
                </a:solidFill>
                <a:latin typeface="Calibri" panose="020F0502020204030204" pitchFamily="34" charset="0"/>
                <a:cs typeface="Calibri" panose="020F0502020204030204" pitchFamily="34" charset="0"/>
              </a:rPr>
              <a:t> </a:t>
            </a:r>
            <a:r>
              <a:rPr lang="ru-RU" sz="1600">
                <a:solidFill>
                  <a:srgbClr val="000000"/>
                </a:solidFill>
                <a:latin typeface="Calibri" panose="020F0502020204030204" pitchFamily="34" charset="0"/>
                <a:cs typeface="Calibri" panose="020F0502020204030204" pitchFamily="34" charset="0"/>
              </a:rPr>
              <a:t>нарушитель C, используя свой законный обмен с участниками A и B, может открыть второй сеанс протокола с участником B и при этом, чередуя сообщения обоих сеансов (interleaving attack), может найти случайное число rB, сгенерированное участником B:</a:t>
            </a: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(1) A → C: E</a:t>
            </a:r>
            <a:r>
              <a:rPr lang="en-US" sz="1600" baseline="-25000">
                <a:solidFill>
                  <a:srgbClr val="000000"/>
                </a:solidFill>
                <a:latin typeface="Calibri" panose="020F0502020204030204" pitchFamily="34" charset="0"/>
                <a:cs typeface="Calibri" panose="020F0502020204030204" pitchFamily="34" charset="0"/>
              </a:rPr>
              <a:t>C</a:t>
            </a:r>
            <a:r>
              <a:rPr lang="en-US" sz="1600">
                <a:solidFill>
                  <a:srgbClr val="000000"/>
                </a:solidFill>
                <a:latin typeface="Calibri" panose="020F0502020204030204" pitchFamily="34" charset="0"/>
                <a:cs typeface="Calibri" panose="020F0502020204030204" pitchFamily="34" charset="0"/>
              </a:rPr>
              <a:t>(</a:t>
            </a:r>
            <a:r>
              <a:rPr lang="en-US" sz="1600" i="1" err="1">
                <a:solidFill>
                  <a:srgbClr val="000000"/>
                </a:solidFill>
                <a:latin typeface="Calibri" panose="020F0502020204030204" pitchFamily="34" charset="0"/>
                <a:cs typeface="Calibri" panose="020F0502020204030204" pitchFamily="34" charset="0"/>
              </a:rPr>
              <a:t>r</a:t>
            </a:r>
            <a:r>
              <a:rPr lang="en-US" sz="1600" i="1" baseline="-25000" err="1">
                <a:solidFill>
                  <a:srgbClr val="000000"/>
                </a:solidFill>
                <a:latin typeface="Calibri" panose="020F0502020204030204" pitchFamily="34" charset="0"/>
                <a:cs typeface="Calibri" panose="020F0502020204030204" pitchFamily="34" charset="0"/>
              </a:rPr>
              <a:t>A</a:t>
            </a:r>
            <a:r>
              <a:rPr lang="en-US" sz="1600" i="1">
                <a:solidFill>
                  <a:srgbClr val="000000"/>
                </a:solidFill>
                <a:latin typeface="Calibri" panose="020F0502020204030204" pitchFamily="34" charset="0"/>
                <a:cs typeface="Calibri" panose="020F0502020204030204" pitchFamily="34" charset="0"/>
              </a:rPr>
              <a:t>, A),</a:t>
            </a:r>
            <a:endParaRPr lang="ru-RU" sz="160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(1`)</a:t>
            </a:r>
            <a:r>
              <a:rPr lang="ru-RU" sz="1600">
                <a:solidFill>
                  <a:srgbClr val="000000"/>
                </a:solidFill>
                <a:latin typeface="Calibri" panose="020F0502020204030204" pitchFamily="34" charset="0"/>
                <a:cs typeface="Calibri" panose="020F0502020204030204" pitchFamily="34" charset="0"/>
              </a:rPr>
              <a:t> </a:t>
            </a:r>
            <a:r>
              <a:rPr lang="en-US" sz="1600">
                <a:solidFill>
                  <a:srgbClr val="000000"/>
                </a:solidFill>
                <a:latin typeface="Calibri" panose="020F0502020204030204" pitchFamily="34" charset="0"/>
                <a:cs typeface="Calibri" panose="020F0502020204030204" pitchFamily="34" charset="0"/>
              </a:rPr>
              <a:t>C(A) → B: E</a:t>
            </a:r>
            <a:r>
              <a:rPr lang="en-US" sz="1600" baseline="-25000">
                <a:solidFill>
                  <a:srgbClr val="000000"/>
                </a:solidFill>
                <a:latin typeface="Calibri" panose="020F0502020204030204" pitchFamily="34" charset="0"/>
                <a:cs typeface="Calibri" panose="020F0502020204030204" pitchFamily="34" charset="0"/>
              </a:rPr>
              <a:t>B</a:t>
            </a:r>
            <a:r>
              <a:rPr lang="en-US" sz="1600">
                <a:solidFill>
                  <a:srgbClr val="000000"/>
                </a:solidFill>
                <a:latin typeface="Calibri" panose="020F0502020204030204" pitchFamily="34" charset="0"/>
                <a:cs typeface="Calibri" panose="020F0502020204030204" pitchFamily="34" charset="0"/>
              </a:rPr>
              <a:t>(</a:t>
            </a:r>
            <a:r>
              <a:rPr lang="en-US" sz="1600" i="1" err="1">
                <a:solidFill>
                  <a:srgbClr val="000000"/>
                </a:solidFill>
                <a:latin typeface="Calibri" panose="020F0502020204030204" pitchFamily="34" charset="0"/>
                <a:cs typeface="Calibri" panose="020F0502020204030204" pitchFamily="34" charset="0"/>
              </a:rPr>
              <a:t>r</a:t>
            </a:r>
            <a:r>
              <a:rPr lang="en-US" sz="1600" i="1" baseline="-25000" err="1">
                <a:solidFill>
                  <a:srgbClr val="000000"/>
                </a:solidFill>
                <a:latin typeface="Calibri" panose="020F0502020204030204" pitchFamily="34" charset="0"/>
                <a:cs typeface="Calibri" panose="020F0502020204030204" pitchFamily="34" charset="0"/>
              </a:rPr>
              <a:t>A</a:t>
            </a:r>
            <a:r>
              <a:rPr lang="en-US" sz="1600" i="1">
                <a:solidFill>
                  <a:srgbClr val="000000"/>
                </a:solidFill>
                <a:latin typeface="Calibri" panose="020F0502020204030204" pitchFamily="34" charset="0"/>
                <a:cs typeface="Calibri" panose="020F0502020204030204" pitchFamily="34" charset="0"/>
              </a:rPr>
              <a:t>, A),</a:t>
            </a:r>
            <a:endParaRPr lang="ru-RU" sz="160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(2`) C(A) ← B: E</a:t>
            </a:r>
            <a:r>
              <a:rPr lang="en-US" sz="1600" baseline="-25000">
                <a:solidFill>
                  <a:srgbClr val="000000"/>
                </a:solidFill>
                <a:latin typeface="Calibri" panose="020F0502020204030204" pitchFamily="34" charset="0"/>
                <a:cs typeface="Calibri" panose="020F0502020204030204" pitchFamily="34" charset="0"/>
              </a:rPr>
              <a:t>A</a:t>
            </a:r>
            <a:r>
              <a:rPr lang="en-US" sz="1600">
                <a:solidFill>
                  <a:srgbClr val="000000"/>
                </a:solidFill>
                <a:latin typeface="Calibri" panose="020F0502020204030204" pitchFamily="34" charset="0"/>
                <a:cs typeface="Calibri" panose="020F0502020204030204" pitchFamily="34" charset="0"/>
              </a:rPr>
              <a:t>(</a:t>
            </a:r>
            <a:r>
              <a:rPr lang="en-US" sz="1600" i="1" err="1">
                <a:solidFill>
                  <a:srgbClr val="000000"/>
                </a:solidFill>
                <a:latin typeface="Calibri" panose="020F0502020204030204" pitchFamily="34" charset="0"/>
                <a:cs typeface="Calibri" panose="020F0502020204030204" pitchFamily="34" charset="0"/>
              </a:rPr>
              <a:t>r</a:t>
            </a:r>
            <a:r>
              <a:rPr lang="en-US" sz="1600" i="1" baseline="-25000" err="1">
                <a:solidFill>
                  <a:srgbClr val="000000"/>
                </a:solidFill>
                <a:latin typeface="Calibri" panose="020F0502020204030204" pitchFamily="34" charset="0"/>
                <a:cs typeface="Calibri" panose="020F0502020204030204" pitchFamily="34" charset="0"/>
              </a:rPr>
              <a:t>A</a:t>
            </a:r>
            <a:r>
              <a:rPr lang="en-US" sz="1600" i="1">
                <a:solidFill>
                  <a:srgbClr val="000000"/>
                </a:solidFill>
                <a:latin typeface="Calibri" panose="020F0502020204030204" pitchFamily="34" charset="0"/>
                <a:cs typeface="Calibri" panose="020F0502020204030204" pitchFamily="34" charset="0"/>
              </a:rPr>
              <a:t>, r</a:t>
            </a:r>
            <a:r>
              <a:rPr lang="en-US" sz="1600" i="1" baseline="-25000" err="1">
                <a:solidFill>
                  <a:srgbClr val="000000"/>
                </a:solidFill>
                <a:latin typeface="Calibri" panose="020F0502020204030204" pitchFamily="34" charset="0"/>
                <a:cs typeface="Calibri" panose="020F0502020204030204" pitchFamily="34" charset="0"/>
              </a:rPr>
              <a:t>B</a:t>
            </a:r>
            <a:r>
              <a:rPr lang="en-US" sz="1600" i="1">
                <a:solidFill>
                  <a:srgbClr val="000000"/>
                </a:solidFill>
                <a:latin typeface="Calibri" panose="020F0502020204030204" pitchFamily="34" charset="0"/>
                <a:cs typeface="Calibri" panose="020F0502020204030204" pitchFamily="34" charset="0"/>
              </a:rPr>
              <a:t>),</a:t>
            </a:r>
            <a:endParaRPr lang="ru-RU" sz="160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(2) A ← C:E</a:t>
            </a:r>
            <a:r>
              <a:rPr lang="en-US" sz="1600" baseline="-25000">
                <a:solidFill>
                  <a:srgbClr val="000000"/>
                </a:solidFill>
                <a:latin typeface="Calibri" panose="020F0502020204030204" pitchFamily="34" charset="0"/>
                <a:cs typeface="Calibri" panose="020F0502020204030204" pitchFamily="34" charset="0"/>
              </a:rPr>
              <a:t>A</a:t>
            </a:r>
            <a:r>
              <a:rPr lang="en-US" sz="1600">
                <a:solidFill>
                  <a:srgbClr val="000000"/>
                </a:solidFill>
                <a:latin typeface="Calibri" panose="020F0502020204030204" pitchFamily="34" charset="0"/>
                <a:cs typeface="Calibri" panose="020F0502020204030204" pitchFamily="34" charset="0"/>
              </a:rPr>
              <a:t>(</a:t>
            </a:r>
            <a:r>
              <a:rPr lang="en-US" sz="1600" i="1">
                <a:solidFill>
                  <a:srgbClr val="000000"/>
                </a:solidFill>
                <a:latin typeface="Calibri" panose="020F0502020204030204" pitchFamily="34" charset="0"/>
                <a:cs typeface="Calibri" panose="020F0502020204030204" pitchFamily="34" charset="0"/>
              </a:rPr>
              <a:t>r</a:t>
            </a:r>
            <a:r>
              <a:rPr lang="en-US" sz="1600" i="1" baseline="-25000">
                <a:solidFill>
                  <a:srgbClr val="000000"/>
                </a:solidFill>
                <a:latin typeface="Calibri" panose="020F0502020204030204" pitchFamily="34" charset="0"/>
                <a:cs typeface="Calibri" panose="020F0502020204030204" pitchFamily="34" charset="0"/>
              </a:rPr>
              <a:t>A</a:t>
            </a:r>
            <a:r>
              <a:rPr lang="en-US" sz="1600" i="1">
                <a:solidFill>
                  <a:srgbClr val="000000"/>
                </a:solidFill>
                <a:latin typeface="Calibri" panose="020F0502020204030204" pitchFamily="34" charset="0"/>
                <a:cs typeface="Calibri" panose="020F0502020204030204" pitchFamily="34" charset="0"/>
              </a:rPr>
              <a:t>, r</a:t>
            </a:r>
            <a:r>
              <a:rPr lang="en-US" sz="1600" i="1" baseline="-25000" err="1">
                <a:solidFill>
                  <a:srgbClr val="000000"/>
                </a:solidFill>
                <a:latin typeface="Calibri" panose="020F0502020204030204" pitchFamily="34" charset="0"/>
                <a:cs typeface="Calibri" panose="020F0502020204030204" pitchFamily="34" charset="0"/>
              </a:rPr>
              <a:t>B</a:t>
            </a:r>
            <a:r>
              <a:rPr lang="en-US" sz="1600" i="1">
                <a:solidFill>
                  <a:srgbClr val="000000"/>
                </a:solidFill>
                <a:latin typeface="Calibri" panose="020F0502020204030204" pitchFamily="34" charset="0"/>
                <a:cs typeface="Calibri" panose="020F0502020204030204" pitchFamily="34" charset="0"/>
              </a:rPr>
              <a:t>),</a:t>
            </a:r>
            <a:endParaRPr lang="ru-RU" sz="160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(3) A → C:E</a:t>
            </a:r>
            <a:r>
              <a:rPr lang="en-US" sz="1600" baseline="-25000">
                <a:solidFill>
                  <a:srgbClr val="000000"/>
                </a:solidFill>
                <a:latin typeface="Calibri" panose="020F0502020204030204" pitchFamily="34" charset="0"/>
                <a:cs typeface="Calibri" panose="020F0502020204030204" pitchFamily="34" charset="0"/>
              </a:rPr>
              <a:t>B</a:t>
            </a:r>
            <a:r>
              <a:rPr lang="en-US" sz="1600">
                <a:solidFill>
                  <a:srgbClr val="000000"/>
                </a:solidFill>
                <a:latin typeface="Calibri" panose="020F0502020204030204" pitchFamily="34" charset="0"/>
                <a:cs typeface="Calibri" panose="020F0502020204030204" pitchFamily="34" charset="0"/>
              </a:rPr>
              <a:t>(</a:t>
            </a:r>
            <a:r>
              <a:rPr lang="en-US" sz="1600" i="1">
                <a:solidFill>
                  <a:srgbClr val="000000"/>
                </a:solidFill>
                <a:latin typeface="Calibri" panose="020F0502020204030204" pitchFamily="34" charset="0"/>
                <a:cs typeface="Calibri" panose="020F0502020204030204" pitchFamily="34" charset="0"/>
              </a:rPr>
              <a:t>r</a:t>
            </a:r>
            <a:r>
              <a:rPr lang="en-US" sz="1600" i="1" baseline="-25000">
                <a:solidFill>
                  <a:srgbClr val="000000"/>
                </a:solidFill>
                <a:latin typeface="Calibri" panose="020F0502020204030204" pitchFamily="34" charset="0"/>
                <a:cs typeface="Calibri" panose="020F0502020204030204" pitchFamily="34" charset="0"/>
              </a:rPr>
              <a:t>B</a:t>
            </a:r>
            <a:r>
              <a:rPr lang="en-US" sz="1600" i="1">
                <a:solidFill>
                  <a:srgbClr val="000000"/>
                </a:solidFill>
                <a:latin typeface="Calibri" panose="020F0502020204030204" pitchFamily="34" charset="0"/>
                <a:cs typeface="Calibri" panose="020F0502020204030204" pitchFamily="34" charset="0"/>
              </a:rPr>
              <a:t>),</a:t>
            </a:r>
            <a:endParaRPr lang="ru-RU" sz="1600">
              <a:solidFill>
                <a:srgbClr val="000000"/>
              </a:solidFill>
              <a:latin typeface="Calibri" panose="020F0502020204030204" pitchFamily="34" charset="0"/>
              <a:cs typeface="Calibri" panose="020F0502020204030204" pitchFamily="34" charset="0"/>
            </a:endParaRPr>
          </a:p>
          <a:p>
            <a:pPr eaLnBrk="0" fontAlgn="base" hangingPunct="0">
              <a:spcBef>
                <a:spcPct val="0"/>
              </a:spcBef>
              <a:spcAft>
                <a:spcPct val="0"/>
              </a:spcAft>
              <a:defRPr/>
            </a:pPr>
            <a:r>
              <a:rPr lang="en-US" sz="1600">
                <a:solidFill>
                  <a:srgbClr val="000000"/>
                </a:solidFill>
                <a:latin typeface="Calibri" panose="020F0502020204030204" pitchFamily="34" charset="0"/>
                <a:cs typeface="Calibri" panose="020F0502020204030204" pitchFamily="34" charset="0"/>
              </a:rPr>
              <a:t>(3`)C(A) → B: E</a:t>
            </a:r>
            <a:r>
              <a:rPr lang="en-US" sz="1600" baseline="-25000">
                <a:solidFill>
                  <a:srgbClr val="000000"/>
                </a:solidFill>
                <a:latin typeface="Calibri" panose="020F0502020204030204" pitchFamily="34" charset="0"/>
                <a:cs typeface="Calibri" panose="020F0502020204030204" pitchFamily="34" charset="0"/>
              </a:rPr>
              <a:t>B</a:t>
            </a:r>
            <a:r>
              <a:rPr lang="en-US" sz="1600">
                <a:solidFill>
                  <a:srgbClr val="000000"/>
                </a:solidFill>
                <a:latin typeface="Calibri" panose="020F0502020204030204" pitchFamily="34" charset="0"/>
                <a:cs typeface="Calibri" panose="020F0502020204030204" pitchFamily="34" charset="0"/>
              </a:rPr>
              <a:t>(</a:t>
            </a:r>
            <a:r>
              <a:rPr lang="en-US" sz="1600" i="1" err="1">
                <a:solidFill>
                  <a:srgbClr val="000000"/>
                </a:solidFill>
                <a:latin typeface="Calibri" panose="020F0502020204030204" pitchFamily="34" charset="0"/>
                <a:cs typeface="Calibri" panose="020F0502020204030204" pitchFamily="34" charset="0"/>
              </a:rPr>
              <a:t>r</a:t>
            </a:r>
            <a:r>
              <a:rPr lang="en-US" sz="1600" i="1" baseline="-25000" err="1">
                <a:solidFill>
                  <a:srgbClr val="000000"/>
                </a:solidFill>
                <a:latin typeface="Calibri" panose="020F0502020204030204" pitchFamily="34" charset="0"/>
                <a:cs typeface="Calibri" panose="020F0502020204030204" pitchFamily="34" charset="0"/>
              </a:rPr>
              <a:t>B</a:t>
            </a:r>
            <a:r>
              <a:rPr lang="en-US" sz="1600" i="1">
                <a:solidFill>
                  <a:srgbClr val="000000"/>
                </a:solidFill>
                <a:latin typeface="Calibri" panose="020F0502020204030204" pitchFamily="34" charset="0"/>
                <a:cs typeface="Calibri" panose="020F0502020204030204" pitchFamily="34" charset="0"/>
              </a:rPr>
              <a:t>).</a:t>
            </a:r>
            <a:endParaRPr lang="ru-RU" sz="16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56571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Сложение точек ассоциативно </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100</a:t>
            </a:fld>
            <a:endParaRPr lang="ru-RU"/>
          </a:p>
        </p:txBody>
      </p:sp>
      <p:sp>
        <p:nvSpPr>
          <p:cNvPr id="6" name="TextBox 5">
            <a:extLst>
              <a:ext uri="{FF2B5EF4-FFF2-40B4-BE49-F238E27FC236}">
                <a16:creationId xmlns:a16="http://schemas.microsoft.com/office/drawing/2014/main" id="{65A0E3E9-88B5-4009-A0F9-EB92D28D2F41}"/>
              </a:ext>
            </a:extLst>
          </p:cNvPr>
          <p:cNvSpPr txBox="1"/>
          <p:nvPr/>
        </p:nvSpPr>
        <p:spPr>
          <a:xfrm>
            <a:off x="1259632" y="703510"/>
            <a:ext cx="9108504" cy="46166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1">
              <a:defRPr/>
            </a:pPr>
            <a:r>
              <a:rPr lang="ru-RU" b="1">
                <a:latin typeface="Calibri" panose="020F0502020204030204" pitchFamily="34" charset="0"/>
                <a:cs typeface="Calibri" panose="020F0502020204030204" pitchFamily="34" charset="0"/>
              </a:rPr>
              <a:t>Формулы сложения точек А и В:</a:t>
            </a:r>
            <a:r>
              <a:rPr lang="en-US" b="1">
                <a:latin typeface="Calibri" panose="020F0502020204030204" pitchFamily="34" charset="0"/>
                <a:cs typeface="Calibri" panose="020F0502020204030204" pitchFamily="34" charset="0"/>
              </a:rPr>
              <a:t> </a:t>
            </a:r>
            <a:r>
              <a:rPr lang="ru-RU" b="1">
                <a:latin typeface="Calibri" panose="020F0502020204030204" pitchFamily="34" charset="0"/>
                <a:cs typeface="Calibri" panose="020F0502020204030204" pitchFamily="34" charset="0"/>
              </a:rPr>
              <a:t>С = А + В</a:t>
            </a:r>
          </a:p>
        </p:txBody>
      </p:sp>
      <p:graphicFrame>
        <p:nvGraphicFramePr>
          <p:cNvPr id="24" name="Object 3">
            <a:extLst>
              <a:ext uri="{FF2B5EF4-FFF2-40B4-BE49-F238E27FC236}">
                <a16:creationId xmlns:a16="http://schemas.microsoft.com/office/drawing/2014/main" id="{EE5ED437-2A2A-E042-4CFE-CB2349FC75F3}"/>
              </a:ext>
            </a:extLst>
          </p:cNvPr>
          <p:cNvGraphicFramePr>
            <a:graphicFrameLocks noChangeAspect="1"/>
          </p:cNvGraphicFramePr>
          <p:nvPr>
            <p:extLst>
              <p:ext uri="{D42A27DB-BD31-4B8C-83A1-F6EECF244321}">
                <p14:modId xmlns:p14="http://schemas.microsoft.com/office/powerpoint/2010/main" val="418698680"/>
              </p:ext>
            </p:extLst>
          </p:nvPr>
        </p:nvGraphicFramePr>
        <p:xfrm>
          <a:off x="1494655" y="1343769"/>
          <a:ext cx="5757863" cy="928688"/>
        </p:xfrm>
        <a:graphic>
          <a:graphicData uri="http://schemas.openxmlformats.org/presentationml/2006/ole">
            <mc:AlternateContent xmlns:mc="http://schemas.openxmlformats.org/markup-compatibility/2006">
              <mc:Choice xmlns:v="urn:schemas-microsoft-com:vml" Requires="v">
                <p:oleObj r:id="rId2" imgW="1473200" imgH="241300" progId="Equation.DSMT4">
                  <p:embed/>
                </p:oleObj>
              </mc:Choice>
              <mc:Fallback>
                <p:oleObj r:id="rId2" imgW="1473200" imgH="2413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494655" y="1343769"/>
                        <a:ext cx="5757863" cy="928688"/>
                      </a:xfrm>
                      <a:prstGeom prst="rect">
                        <a:avLst/>
                      </a:prstGeom>
                      <a:noFill/>
                    </p:spPr>
                  </p:pic>
                </p:oleObj>
              </mc:Fallback>
            </mc:AlternateContent>
          </a:graphicData>
        </a:graphic>
      </p:graphicFrame>
      <p:graphicFrame>
        <p:nvGraphicFramePr>
          <p:cNvPr id="25" name="Object 5">
            <a:extLst>
              <a:ext uri="{FF2B5EF4-FFF2-40B4-BE49-F238E27FC236}">
                <a16:creationId xmlns:a16="http://schemas.microsoft.com/office/drawing/2014/main" id="{245109F7-01E0-C7FA-B3B9-275A7981D546}"/>
              </a:ext>
            </a:extLst>
          </p:cNvPr>
          <p:cNvGraphicFramePr>
            <a:graphicFrameLocks noChangeAspect="1"/>
          </p:cNvGraphicFramePr>
          <p:nvPr>
            <p:extLst>
              <p:ext uri="{D42A27DB-BD31-4B8C-83A1-F6EECF244321}">
                <p14:modId xmlns:p14="http://schemas.microsoft.com/office/powerpoint/2010/main" val="3654150170"/>
              </p:ext>
            </p:extLst>
          </p:nvPr>
        </p:nvGraphicFramePr>
        <p:xfrm>
          <a:off x="1423218" y="2201019"/>
          <a:ext cx="6848475" cy="928688"/>
        </p:xfrm>
        <a:graphic>
          <a:graphicData uri="http://schemas.openxmlformats.org/presentationml/2006/ole">
            <mc:AlternateContent xmlns:mc="http://schemas.openxmlformats.org/markup-compatibility/2006">
              <mc:Choice xmlns:v="urn:schemas-microsoft-com:vml" Requires="v">
                <p:oleObj r:id="rId4" imgW="1689100" imgH="228600" progId="Equation.DSMT4">
                  <p:embed/>
                </p:oleObj>
              </mc:Choice>
              <mc:Fallback>
                <p:oleObj r:id="rId4" imgW="1689100" imgH="228600" progId="Equation.DSMT4">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1423218" y="2201019"/>
                        <a:ext cx="6848475" cy="928688"/>
                      </a:xfrm>
                      <a:prstGeom prst="rect">
                        <a:avLst/>
                      </a:prstGeom>
                      <a:noFill/>
                    </p:spPr>
                  </p:pic>
                </p:oleObj>
              </mc:Fallback>
            </mc:AlternateContent>
          </a:graphicData>
        </a:graphic>
      </p:graphicFrame>
      <p:graphicFrame>
        <p:nvGraphicFramePr>
          <p:cNvPr id="29" name="Object 7">
            <a:extLst>
              <a:ext uri="{FF2B5EF4-FFF2-40B4-BE49-F238E27FC236}">
                <a16:creationId xmlns:a16="http://schemas.microsoft.com/office/drawing/2014/main" id="{DFEF2FB9-BFB9-16C5-29F8-826081D686EA}"/>
              </a:ext>
            </a:extLst>
          </p:cNvPr>
          <p:cNvGraphicFramePr>
            <a:graphicFrameLocks noChangeAspect="1"/>
          </p:cNvGraphicFramePr>
          <p:nvPr>
            <p:extLst>
              <p:ext uri="{D42A27DB-BD31-4B8C-83A1-F6EECF244321}">
                <p14:modId xmlns:p14="http://schemas.microsoft.com/office/powerpoint/2010/main" val="2147206493"/>
              </p:ext>
            </p:extLst>
          </p:nvPr>
        </p:nvGraphicFramePr>
        <p:xfrm>
          <a:off x="351655" y="3486894"/>
          <a:ext cx="3905250" cy="1428750"/>
        </p:xfrm>
        <a:graphic>
          <a:graphicData uri="http://schemas.openxmlformats.org/presentationml/2006/ole">
            <mc:AlternateContent xmlns:mc="http://schemas.openxmlformats.org/markup-compatibility/2006">
              <mc:Choice xmlns:v="urn:schemas-microsoft-com:vml" Requires="v">
                <p:oleObj r:id="rId6" imgW="1167893" imgH="431613" progId="Equation.DSMT4">
                  <p:embed/>
                </p:oleObj>
              </mc:Choice>
              <mc:Fallback>
                <p:oleObj r:id="rId6" imgW="1167893" imgH="431613" progId="Equation.DSMT4">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351655" y="3486894"/>
                        <a:ext cx="3905250" cy="1428750"/>
                      </a:xfrm>
                      <a:prstGeom prst="rect">
                        <a:avLst/>
                      </a:prstGeom>
                      <a:noFill/>
                    </p:spPr>
                  </p:pic>
                </p:oleObj>
              </mc:Fallback>
            </mc:AlternateContent>
          </a:graphicData>
        </a:graphic>
      </p:graphicFrame>
      <p:graphicFrame>
        <p:nvGraphicFramePr>
          <p:cNvPr id="30" name="Object 9">
            <a:extLst>
              <a:ext uri="{FF2B5EF4-FFF2-40B4-BE49-F238E27FC236}">
                <a16:creationId xmlns:a16="http://schemas.microsoft.com/office/drawing/2014/main" id="{EA4ABF23-9C09-852A-491A-8A8260671E9A}"/>
              </a:ext>
            </a:extLst>
          </p:cNvPr>
          <p:cNvGraphicFramePr>
            <a:graphicFrameLocks noChangeAspect="1"/>
          </p:cNvGraphicFramePr>
          <p:nvPr>
            <p:extLst>
              <p:ext uri="{D42A27DB-BD31-4B8C-83A1-F6EECF244321}">
                <p14:modId xmlns:p14="http://schemas.microsoft.com/office/powerpoint/2010/main" val="3516161805"/>
              </p:ext>
            </p:extLst>
          </p:nvPr>
        </p:nvGraphicFramePr>
        <p:xfrm>
          <a:off x="4852218" y="3558332"/>
          <a:ext cx="3841750" cy="1428750"/>
        </p:xfrm>
        <a:graphic>
          <a:graphicData uri="http://schemas.openxmlformats.org/presentationml/2006/ole">
            <mc:AlternateContent xmlns:mc="http://schemas.openxmlformats.org/markup-compatibility/2006">
              <mc:Choice xmlns:v="urn:schemas-microsoft-com:vml" Requires="v">
                <p:oleObj r:id="rId8" imgW="1155700" imgH="431800" progId="Equation.DSMT4">
                  <p:embed/>
                </p:oleObj>
              </mc:Choice>
              <mc:Fallback>
                <p:oleObj r:id="rId8" imgW="1155700" imgH="431800" progId="Equation.DSMT4">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4852218" y="3558332"/>
                        <a:ext cx="3841750" cy="1428750"/>
                      </a:xfrm>
                      <a:prstGeom prst="rect">
                        <a:avLst/>
                      </a:prstGeom>
                      <a:noFill/>
                    </p:spPr>
                  </p:pic>
                </p:oleObj>
              </mc:Fallback>
            </mc:AlternateContent>
          </a:graphicData>
        </a:graphic>
      </p:graphicFrame>
    </p:spTree>
    <p:extLst>
      <p:ext uri="{BB962C8B-B14F-4D97-AF65-F5344CB8AC3E}">
        <p14:creationId xmlns:p14="http://schemas.microsoft.com/office/powerpoint/2010/main" val="380436538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118319"/>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Время жизни ключей</a:t>
            </a:r>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в симметричной криптосистеме</a:t>
            </a:r>
            <a:br>
              <a:rPr lang="ru-RU" sz="2000">
                <a:latin typeface="Calibri" panose="020F0502020204030204" pitchFamily="34" charset="0"/>
                <a:ea typeface="Calibri" panose="020F0502020204030204" pitchFamily="34" charset="0"/>
                <a:cs typeface="Calibri" panose="020F0502020204030204" pitchFamily="34" charset="0"/>
              </a:rPr>
            </a:b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101</a:t>
            </a:fld>
            <a:endParaRPr lang="ru-RU"/>
          </a:p>
        </p:txBody>
      </p:sp>
      <p:sp>
        <p:nvSpPr>
          <p:cNvPr id="6" name="TextBox 5">
            <a:extLst>
              <a:ext uri="{FF2B5EF4-FFF2-40B4-BE49-F238E27FC236}">
                <a16:creationId xmlns:a16="http://schemas.microsoft.com/office/drawing/2014/main" id="{AD109B6D-BD11-4BEE-8B10-CA4A4B9BF87F}"/>
              </a:ext>
            </a:extLst>
          </p:cNvPr>
          <p:cNvSpPr txBox="1"/>
          <p:nvPr/>
        </p:nvSpPr>
        <p:spPr>
          <a:xfrm>
            <a:off x="-9524" y="541005"/>
            <a:ext cx="9153523" cy="224676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  </a:t>
            </a:r>
            <a:r>
              <a:rPr lang="en-US" sz="2000" b="1">
                <a:latin typeface="Calibri" panose="020F0502020204030204" pitchFamily="34" charset="0"/>
                <a:ea typeface="Calibri" panose="020F0502020204030204" pitchFamily="34" charset="0"/>
                <a:cs typeface="Calibri" panose="020F0502020204030204" pitchFamily="34" charset="0"/>
              </a:rPr>
              <a:t>	</a:t>
            </a:r>
            <a:r>
              <a:rPr lang="ru-RU" sz="2800" b="1">
                <a:solidFill>
                  <a:srgbClr val="FF0000"/>
                </a:solidFill>
                <a:latin typeface="Calibri" panose="020F0502020204030204" pitchFamily="34" charset="0"/>
                <a:ea typeface="Calibri" panose="020F0502020204030204" pitchFamily="34" charset="0"/>
                <a:cs typeface="Calibri" panose="020F0502020204030204" pitchFamily="34" charset="0"/>
              </a:rPr>
              <a:t>К долговременным </a:t>
            </a:r>
            <a:r>
              <a:rPr lang="ru-RU" sz="2800">
                <a:latin typeface="Calibri" panose="020F0502020204030204" pitchFamily="34" charset="0"/>
                <a:ea typeface="Calibri" panose="020F0502020204030204" pitchFamily="34" charset="0"/>
                <a:cs typeface="Calibri" panose="020F0502020204030204" pitchFamily="34" charset="0"/>
              </a:rPr>
              <a:t>ключам относятся ключи шифрования ключей, включая мастер-ключ.</a:t>
            </a:r>
          </a:p>
          <a:p>
            <a:pPr algn="just" eaLnBrk="1" hangingPunct="1">
              <a:defRPr/>
            </a:pPr>
            <a:endParaRPr lang="ru-RU" sz="2800" b="1">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r>
              <a:rPr lang="en-US" sz="2800" b="1">
                <a:latin typeface="Calibri" panose="020F0502020204030204" pitchFamily="34" charset="0"/>
                <a:ea typeface="Calibri" panose="020F0502020204030204" pitchFamily="34" charset="0"/>
                <a:cs typeface="Calibri" panose="020F0502020204030204" pitchFamily="34" charset="0"/>
              </a:rPr>
              <a:t>	</a:t>
            </a:r>
            <a:r>
              <a:rPr lang="ru-RU" sz="2800" b="1">
                <a:solidFill>
                  <a:srgbClr val="FF0000"/>
                </a:solidFill>
                <a:latin typeface="Calibri" panose="020F0502020204030204" pitchFamily="34" charset="0"/>
                <a:ea typeface="Calibri" panose="020F0502020204030204" pitchFamily="34" charset="0"/>
                <a:cs typeface="Calibri" panose="020F0502020204030204" pitchFamily="34" charset="0"/>
              </a:rPr>
              <a:t>Кратковременными</a:t>
            </a:r>
            <a:r>
              <a:rPr lang="ru-RU" sz="2800" b="1">
                <a:latin typeface="Calibri" panose="020F0502020204030204" pitchFamily="34" charset="0"/>
                <a:ea typeface="Calibri" panose="020F0502020204030204" pitchFamily="34" charset="0"/>
                <a:cs typeface="Calibri" panose="020F0502020204030204" pitchFamily="34" charset="0"/>
              </a:rPr>
              <a:t> </a:t>
            </a:r>
            <a:r>
              <a:rPr lang="ru-RU" sz="2800">
                <a:latin typeface="Calibri" panose="020F0502020204030204" pitchFamily="34" charset="0"/>
                <a:ea typeface="Calibri" panose="020F0502020204030204" pitchFamily="34" charset="0"/>
                <a:cs typeface="Calibri" panose="020F0502020204030204" pitchFamily="34" charset="0"/>
              </a:rPr>
              <a:t>являются ключи шифрования данных, включая сеансовые ключи.</a:t>
            </a:r>
          </a:p>
        </p:txBody>
      </p:sp>
    </p:spTree>
    <p:extLst>
      <p:ext uri="{BB962C8B-B14F-4D97-AF65-F5344CB8AC3E}">
        <p14:creationId xmlns:p14="http://schemas.microsoft.com/office/powerpoint/2010/main" val="388474465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Классификация методов анализа корректности КП</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102</a:t>
            </a:fld>
            <a:endParaRPr lang="ru-RU"/>
          </a:p>
        </p:txBody>
      </p:sp>
      <p:pic>
        <p:nvPicPr>
          <p:cNvPr id="23" name="Рисунок 1">
            <a:extLst>
              <a:ext uri="{FF2B5EF4-FFF2-40B4-BE49-F238E27FC236}">
                <a16:creationId xmlns:a16="http://schemas.microsoft.com/office/drawing/2014/main" id="{1104FC92-C6A0-4C27-BD83-F70EA847D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59632" y="695020"/>
            <a:ext cx="6480720" cy="444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504213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Формальные модели</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103</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395536" y="667370"/>
            <a:ext cx="8568952" cy="390876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a:latin typeface="Calibri" panose="020F0502020204030204" pitchFamily="34" charset="0"/>
                <a:ea typeface="Calibri" panose="020F0502020204030204" pitchFamily="34" charset="0"/>
                <a:cs typeface="Calibri" panose="020F0502020204030204" pitchFamily="34" charset="0"/>
              </a:rPr>
              <a:t>Методы, основанные на формальных моделях, базирующихся на алгебраических и логических свойствах криптографических протоколов:</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1.	модель Меррита;</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2.	метод Таусанта;</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3.	KPL логика;</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4.	модель Далева-Ляо;</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5.	алгоритм Нарровера;</a:t>
            </a:r>
          </a:p>
          <a:p>
            <a:pPr marL="355600" indent="177800" eaLnBrk="1" hangingPunct="1">
              <a:defRPr/>
            </a:pPr>
            <a:r>
              <a:rPr lang="ru-RU">
                <a:latin typeface="Calibri" panose="020F0502020204030204" pitchFamily="34" charset="0"/>
                <a:ea typeface="Calibri" panose="020F0502020204030204" pitchFamily="34" charset="0"/>
                <a:cs typeface="Calibri" panose="020F0502020204030204" pitchFamily="34" charset="0"/>
              </a:rPr>
              <a:t>6.	анализатор протоколов NRL.</a:t>
            </a:r>
          </a:p>
          <a:p>
            <a:pPr eaLnBrk="1" hangingPunct="1">
              <a:defRPr/>
            </a:pPr>
            <a:endParaRPr lang="ru-RU" sz="3200">
              <a:solidFill>
                <a:schemeClr val="accent3">
                  <a:lumMod val="75000"/>
                </a:schemeClr>
              </a:solidFill>
              <a:latin typeface="Arial"/>
              <a:ea typeface="+mj-ea"/>
              <a:cs typeface="Arial"/>
            </a:endParaRPr>
          </a:p>
        </p:txBody>
      </p:sp>
    </p:spTree>
    <p:extLst>
      <p:ext uri="{BB962C8B-B14F-4D97-AF65-F5344CB8AC3E}">
        <p14:creationId xmlns:p14="http://schemas.microsoft.com/office/powerpoint/2010/main" val="217524499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143611"/>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Модель угрозы Долева — Яо </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104</a:t>
            </a:fld>
            <a:endParaRPr lang="ru-RU"/>
          </a:p>
        </p:txBody>
      </p:sp>
      <p:sp>
        <p:nvSpPr>
          <p:cNvPr id="4" name="Прямоугольник 3"/>
          <p:cNvSpPr/>
          <p:nvPr/>
        </p:nvSpPr>
        <p:spPr>
          <a:xfrm>
            <a:off x="12104" y="555526"/>
            <a:ext cx="9134476" cy="4154984"/>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atin typeface="Calibri" panose="020F0502020204030204" pitchFamily="34" charset="0"/>
                <a:cs typeface="Calibri" panose="020F0502020204030204" pitchFamily="34" charset="0"/>
              </a:rPr>
              <a:t>Согласно модели, в уязвимой сети (например, Интернет) злоумышленник обладает следующими возможностями:</a:t>
            </a:r>
          </a:p>
          <a:p>
            <a:r>
              <a:rPr lang="ru-RU">
                <a:latin typeface="Calibri" panose="020F0502020204030204" pitchFamily="34" charset="0"/>
                <a:cs typeface="Calibri" panose="020F0502020204030204" pitchFamily="34" charset="0"/>
              </a:rPr>
              <a:t>1.	Злоумышленник может получить любое сообщение, передаваемое по сети.</a:t>
            </a:r>
          </a:p>
          <a:p>
            <a:r>
              <a:rPr lang="ru-RU">
                <a:latin typeface="Calibri" panose="020F0502020204030204" pitchFamily="34" charset="0"/>
                <a:cs typeface="Calibri" panose="020F0502020204030204" pitchFamily="34" charset="0"/>
              </a:rPr>
              <a:t>2.	Злоумышленник является авторизованным пользователем сети, и поэтому, в частности, имеет право устанавливать соединение с любым другим пользователем.</a:t>
            </a:r>
          </a:p>
          <a:p>
            <a:r>
              <a:rPr lang="ru-RU">
                <a:latin typeface="Calibri" panose="020F0502020204030204" pitchFamily="34" charset="0"/>
                <a:cs typeface="Calibri" panose="020F0502020204030204" pitchFamily="34" charset="0"/>
              </a:rPr>
              <a:t>3.	Злоумышленник может стать стороной, принимающей сообщения от любой передающей стороны.</a:t>
            </a:r>
          </a:p>
          <a:p>
            <a:r>
              <a:rPr lang="ru-RU">
                <a:latin typeface="Calibri" panose="020F0502020204030204" pitchFamily="34" charset="0"/>
                <a:cs typeface="Calibri" panose="020F0502020204030204" pitchFamily="34" charset="0"/>
              </a:rPr>
              <a:t>4.	Злоумышленник может посылать любому пользователю сообщения от имени любого другого пользователя.</a:t>
            </a:r>
          </a:p>
        </p:txBody>
      </p:sp>
    </p:spTree>
    <p:extLst>
      <p:ext uri="{BB962C8B-B14F-4D97-AF65-F5344CB8AC3E}">
        <p14:creationId xmlns:p14="http://schemas.microsoft.com/office/powerpoint/2010/main" val="237836061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21108" y="-3150"/>
            <a:ext cx="9134476" cy="778949"/>
          </a:xfrm>
        </p:spPr>
        <p:txBody>
          <a:bodyPr/>
          <a:lstStyle/>
          <a:p>
            <a:pPr>
              <a:defRPr/>
            </a:pPr>
            <a:r>
              <a:rPr lang="ru-RU" sz="2000">
                <a:effectLst>
                  <a:outerShdw blurRad="38100" dist="38100" dir="2700000" algn="tl">
                    <a:srgbClr val="C0C0C0"/>
                  </a:outerShdw>
                </a:effectLst>
                <a:latin typeface="Calibri" panose="020F0502020204030204" pitchFamily="34" charset="0"/>
                <a:cs typeface="Calibri" panose="020F0502020204030204" pitchFamily="34" charset="0"/>
              </a:rPr>
              <a:t>Модель угрозы Долева — Яо </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105</a:t>
            </a:fld>
            <a:endParaRPr lang="ru-RU"/>
          </a:p>
        </p:txBody>
      </p:sp>
      <p:sp>
        <p:nvSpPr>
          <p:cNvPr id="5" name="Прямоугольник 4"/>
          <p:cNvSpPr/>
          <p:nvPr/>
        </p:nvSpPr>
        <p:spPr>
          <a:xfrm>
            <a:off x="-11584" y="627534"/>
            <a:ext cx="9155584" cy="378565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cs typeface="Calibri" panose="020F0502020204030204" pitchFamily="34" charset="0"/>
              </a:rPr>
              <a:t>	</a:t>
            </a:r>
            <a:r>
              <a:rPr lang="ru-RU" sz="2000">
                <a:latin typeface="Calibri" panose="020F0502020204030204" pitchFamily="34" charset="0"/>
                <a:cs typeface="Calibri" panose="020F0502020204030204" pitchFamily="34" charset="0"/>
              </a:rPr>
              <a:t>Тем не менее, злоумышленник не является всемогущим. В частности, в модели на него накладываются следующие ограничения:</a:t>
            </a:r>
          </a:p>
          <a:p>
            <a:pPr indent="622300"/>
            <a:r>
              <a:rPr lang="ru-RU" sz="2000">
                <a:latin typeface="Calibri" panose="020F0502020204030204" pitchFamily="34" charset="0"/>
                <a:cs typeface="Calibri" panose="020F0502020204030204" pitchFamily="34" charset="0"/>
              </a:rPr>
              <a:t>1.	не может угадывать случайные числа, выбранные из достаточно большого множества;</a:t>
            </a:r>
          </a:p>
          <a:p>
            <a:pPr indent="622300"/>
            <a:r>
              <a:rPr lang="ru-RU" sz="2000">
                <a:latin typeface="Calibri" panose="020F0502020204030204" pitchFamily="34" charset="0"/>
                <a:cs typeface="Calibri" panose="020F0502020204030204" pitchFamily="34" charset="0"/>
              </a:rPr>
              <a:t>2.	не может расшифровать не имея ключа, либо корректно зашифровать сообщение при условии использования некоторого идеального алгоритма шифрования;</a:t>
            </a:r>
          </a:p>
          <a:p>
            <a:pPr indent="622300"/>
            <a:r>
              <a:rPr lang="ru-RU" sz="2000">
                <a:latin typeface="Calibri" panose="020F0502020204030204" pitchFamily="34" charset="0"/>
                <a:cs typeface="Calibri" panose="020F0502020204030204" pitchFamily="34" charset="0"/>
              </a:rPr>
              <a:t>3.	не может найти секретный ключ по открытому ключу (при использовании криптосистем с открытым ключом);</a:t>
            </a:r>
          </a:p>
          <a:p>
            <a:pPr indent="622300"/>
            <a:r>
              <a:rPr lang="ru-RU" sz="2000">
                <a:latin typeface="Calibri" panose="020F0502020204030204" pitchFamily="34" charset="0"/>
                <a:cs typeface="Calibri" panose="020F0502020204030204" pitchFamily="34" charset="0"/>
              </a:rPr>
              <a:t>4.	контролируя средства связи, злоумышленник, тем не менее, не может получить доступ к закрытым, внутренним ресурсам, например, к памяти или жёсткому диску пользователя.</a:t>
            </a:r>
          </a:p>
        </p:txBody>
      </p:sp>
    </p:spTree>
    <p:extLst>
      <p:ext uri="{BB962C8B-B14F-4D97-AF65-F5344CB8AC3E}">
        <p14:creationId xmlns:p14="http://schemas.microsoft.com/office/powerpoint/2010/main" val="2044911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152531"/>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Базовые конструкции протоколов распределения ключей</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106</a:t>
            </a:fld>
            <a:endParaRPr lang="ru-RU"/>
          </a:p>
        </p:txBody>
      </p:sp>
      <p:sp>
        <p:nvSpPr>
          <p:cNvPr id="5" name="Прямоугольник 4"/>
          <p:cNvSpPr/>
          <p:nvPr/>
        </p:nvSpPr>
        <p:spPr>
          <a:xfrm>
            <a:off x="-5432" y="626418"/>
            <a:ext cx="9144000" cy="3970318"/>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Диффи-Хеллмана</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Нидхема-Шрёдера</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Отвея-Рииса</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Распределение ключей Х.509</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MTI</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Схема разделения секрета Шамира</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Схема Блома</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STS</a:t>
            </a:r>
          </a:p>
          <a:p>
            <a:pPr marL="457200" indent="-457200">
              <a:buFont typeface="Wingdings" panose="05000000000000000000" pitchFamily="2" charset="2"/>
              <a:buChar char="Ø"/>
            </a:pPr>
            <a:r>
              <a:rPr lang="ru-RU" sz="2800">
                <a:latin typeface="Calibri" panose="020F0502020204030204" pitchFamily="34" charset="0"/>
                <a:cs typeface="Calibri" panose="020F0502020204030204" pitchFamily="34" charset="0"/>
              </a:rPr>
              <a:t>Протокол Kerberos</a:t>
            </a:r>
          </a:p>
        </p:txBody>
      </p:sp>
    </p:spTree>
    <p:extLst>
      <p:ext uri="{BB962C8B-B14F-4D97-AF65-F5344CB8AC3E}">
        <p14:creationId xmlns:p14="http://schemas.microsoft.com/office/powerpoint/2010/main" val="289809444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Нидхэма-Шрёдера с открытым ключом</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107</a:t>
            </a:fld>
            <a:endParaRPr lang="ru-RU"/>
          </a:p>
        </p:txBody>
      </p:sp>
      <p:sp>
        <p:nvSpPr>
          <p:cNvPr id="5" name="Прямоугольник 4"/>
          <p:cNvSpPr/>
          <p:nvPr/>
        </p:nvSpPr>
        <p:spPr>
          <a:xfrm>
            <a:off x="1" y="513739"/>
            <a:ext cx="9143999" cy="193899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Протокол Нидхэма-Шрёдера (англ. Needham-Roger's protocol)</a:t>
            </a:r>
            <a:r>
              <a:rPr lang="ru-RU" sz="2000">
                <a:latin typeface="Calibri" panose="020F0502020204030204" pitchFamily="34" charset="0"/>
                <a:cs typeface="Calibri" panose="020F0502020204030204" pitchFamily="34" charset="0"/>
              </a:rPr>
              <a:t> - это общее название для симметричного и асимметричного протоколов аутентификации и обмена ключами. Вариант, основанный на симметричном шифровании, использует промежуточную доверенную сторону. Этот протокол стал основой для целого класса подобных протоколов: например, Kerberos - это один из вариантов симметричного протокола Нидхема — Шрёдера.</a:t>
            </a:r>
          </a:p>
        </p:txBody>
      </p:sp>
      <p:pic>
        <p:nvPicPr>
          <p:cNvPr id="6" name="Рисунок 3">
            <a:extLst>
              <a:ext uri="{FF2B5EF4-FFF2-40B4-BE49-F238E27FC236}">
                <a16:creationId xmlns:a16="http://schemas.microsoft.com/office/drawing/2014/main" id="{932F065E-0BCA-4D22-83BB-85760184B4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2983" y="2452731"/>
            <a:ext cx="4608512" cy="259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06854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Отвея-Рииса</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108</a:t>
            </a:fld>
            <a:endParaRPr lang="ru-RU"/>
          </a:p>
        </p:txBody>
      </p:sp>
      <p:sp>
        <p:nvSpPr>
          <p:cNvPr id="5" name="Прямоугольник 4"/>
          <p:cNvSpPr/>
          <p:nvPr/>
        </p:nvSpPr>
        <p:spPr>
          <a:xfrm>
            <a:off x="1" y="513739"/>
            <a:ext cx="9143999" cy="1015663"/>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Протокол Отвея—Рииса (англ. Otway-Rees's protocol) — симметричный протокол аутентификации и обмена ключами с использованием доверенной стороны. Он может быть рассмотрен таким образом:</a:t>
            </a:r>
          </a:p>
        </p:txBody>
      </p:sp>
      <p:pic>
        <p:nvPicPr>
          <p:cNvPr id="7" name="Рисунок 3">
            <a:extLst>
              <a:ext uri="{FF2B5EF4-FFF2-40B4-BE49-F238E27FC236}">
                <a16:creationId xmlns:a16="http://schemas.microsoft.com/office/drawing/2014/main" id="{2C03992C-455B-44C3-86CB-84B485958E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4489" y="1629969"/>
            <a:ext cx="5905500"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26801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X.509</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109</a:t>
            </a:fld>
            <a:endParaRPr lang="ru-RU"/>
          </a:p>
        </p:txBody>
      </p:sp>
      <p:sp>
        <p:nvSpPr>
          <p:cNvPr id="5" name="Прямоугольник 4"/>
          <p:cNvSpPr/>
          <p:nvPr/>
        </p:nvSpPr>
        <p:spPr>
          <a:xfrm>
            <a:off x="1" y="513739"/>
            <a:ext cx="9143999" cy="1631216"/>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Алгоритм X. 509 - </a:t>
            </a:r>
            <a:r>
              <a:rPr lang="ru-RU" sz="2000">
                <a:latin typeface="Calibri" panose="020F0502020204030204" pitchFamily="34" charset="0"/>
                <a:cs typeface="Calibri" panose="020F0502020204030204" pitchFamily="34" charset="0"/>
              </a:rPr>
              <a:t>формат сертификатов открытых ключей. Он предполагает систему сертификатов, производящихся специальными доверенными сторонами. Сертификат Алисы, выпущенный центром сертификации, содержит открытые ключи Алисы для подписи и шифрования. Этот сертификат так же подписан центром сертификации и не может быть подделан.</a:t>
            </a:r>
          </a:p>
        </p:txBody>
      </p:sp>
      <p:pic>
        <p:nvPicPr>
          <p:cNvPr id="7" name="Рисунок 3">
            <a:extLst>
              <a:ext uri="{FF2B5EF4-FFF2-40B4-BE49-F238E27FC236}">
                <a16:creationId xmlns:a16="http://schemas.microsoft.com/office/drawing/2014/main" id="{B03668E7-F2CE-433B-95A3-AB3D99C20B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398" y="2121157"/>
            <a:ext cx="5323682" cy="302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29074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147223"/>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UKS (англ. unknown key-share attack) </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«Атака с неизвестным сеансовым ключом»</a:t>
            </a: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a:t>
            </a:fld>
            <a:endParaRPr lang="ru-RU"/>
          </a:p>
        </p:txBody>
      </p:sp>
      <p:sp>
        <p:nvSpPr>
          <p:cNvPr id="7" name="TextBox 6">
            <a:extLst>
              <a:ext uri="{FF2B5EF4-FFF2-40B4-BE49-F238E27FC236}">
                <a16:creationId xmlns:a16="http://schemas.microsoft.com/office/drawing/2014/main" id="{713DF9EC-E5A0-4A19-86F6-D282E0EE5FD4}"/>
              </a:ext>
            </a:extLst>
          </p:cNvPr>
          <p:cNvSpPr txBox="1"/>
          <p:nvPr/>
        </p:nvSpPr>
        <p:spPr>
          <a:xfrm>
            <a:off x="390775" y="699542"/>
            <a:ext cx="8352928" cy="193899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55600"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Класс атак на протоколы с аутентификацией ключа, в которых злоумышленник получает возможность доказать одной из сторон владение ключом (с помощью, например, повтора сообщения из легального сеанса), хотя сам ключ злоумышленник не знает. К такому классу атак уязвим, например, симметричный протокол Нидхема-Шрёдера.</a:t>
            </a:r>
          </a:p>
        </p:txBody>
      </p:sp>
      <p:sp>
        <p:nvSpPr>
          <p:cNvPr id="8" name="TextBox 7">
            <a:extLst>
              <a:ext uri="{FF2B5EF4-FFF2-40B4-BE49-F238E27FC236}">
                <a16:creationId xmlns:a16="http://schemas.microsoft.com/office/drawing/2014/main" id="{CE4A9210-B81F-412E-8EDC-0FE5721ECD2D}"/>
              </a:ext>
            </a:extLst>
          </p:cNvPr>
          <p:cNvSpPr txBox="1"/>
          <p:nvPr/>
        </p:nvSpPr>
        <p:spPr>
          <a:xfrm>
            <a:off x="390776" y="2555910"/>
            <a:ext cx="8285680" cy="255454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0" hangingPunct="0">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2000" b="1">
                <a:solidFill>
                  <a:srgbClr val="000000"/>
                </a:solidFill>
                <a:latin typeface="Calibri" panose="020F0502020204030204" pitchFamily="34" charset="0"/>
                <a:cs typeface="Calibri" panose="020F0502020204030204" pitchFamily="34" charset="0"/>
              </a:rPr>
              <a:t>Пример: </a:t>
            </a:r>
            <a:r>
              <a:rPr lang="ru-RU" sz="2000">
                <a:solidFill>
                  <a:srgbClr val="000000"/>
                </a:solidFill>
                <a:latin typeface="Calibri" panose="020F0502020204030204" pitchFamily="34" charset="0"/>
                <a:cs typeface="Calibri" panose="020F0502020204030204" pitchFamily="34" charset="0"/>
              </a:rPr>
              <a:t>протокол STS. Попытка построения аутентифцированного протокола на базе DH была предпринята в протоколе STS (station-to-station)</a:t>
            </a:r>
            <a:r>
              <a:rPr lang="en-US" sz="2000">
                <a:solidFill>
                  <a:srgbClr val="000000"/>
                </a:solidFill>
                <a:latin typeface="Calibri" panose="020F0502020204030204" pitchFamily="34" charset="0"/>
                <a:cs typeface="Calibri" panose="020F0502020204030204" pitchFamily="34" charset="0"/>
              </a:rPr>
              <a:t>:</a:t>
            </a:r>
          </a:p>
          <a:p>
            <a:pPr eaLnBrk="0" hangingPunct="0">
              <a:defRPr/>
            </a:pPr>
            <a:r>
              <a:rPr lang="en-US" sz="2000" b="1">
                <a:solidFill>
                  <a:srgbClr val="000000"/>
                </a:solidFill>
                <a:latin typeface="Calibri" panose="020F0502020204030204" pitchFamily="34" charset="0"/>
                <a:cs typeface="Calibri" panose="020F0502020204030204" pitchFamily="34" charset="0"/>
              </a:rPr>
              <a:t>A → B: A, B, </a:t>
            </a:r>
            <a:r>
              <a:rPr lang="en-US" sz="2000" b="1" i="1">
                <a:solidFill>
                  <a:srgbClr val="000000"/>
                </a:solidFill>
                <a:latin typeface="Calibri" panose="020F0502020204030204" pitchFamily="34" charset="0"/>
                <a:cs typeface="Calibri" panose="020F0502020204030204" pitchFamily="34" charset="0"/>
              </a:rPr>
              <a:t>m</a:t>
            </a:r>
            <a:r>
              <a:rPr lang="en-US" sz="2000" b="1" baseline="-25000">
                <a:solidFill>
                  <a:srgbClr val="000000"/>
                </a:solidFill>
                <a:latin typeface="Calibri" panose="020F0502020204030204" pitchFamily="34" charset="0"/>
                <a:cs typeface="Calibri" panose="020F0502020204030204" pitchFamily="34" charset="0"/>
              </a:rPr>
              <a:t>A</a:t>
            </a:r>
            <a:r>
              <a:rPr lang="en-US" sz="2000" b="1">
                <a:solidFill>
                  <a:srgbClr val="000000"/>
                </a:solidFill>
                <a:latin typeface="Calibri" panose="020F0502020204030204" pitchFamily="34" charset="0"/>
                <a:cs typeface="Calibri" panose="020F0502020204030204" pitchFamily="34" charset="0"/>
              </a:rPr>
              <a:t> = </a:t>
            </a:r>
            <a:r>
              <a:rPr lang="en-US" sz="2000" b="1" i="1">
                <a:solidFill>
                  <a:srgbClr val="000000"/>
                </a:solidFill>
                <a:latin typeface="Calibri" panose="020F0502020204030204" pitchFamily="34" charset="0"/>
                <a:cs typeface="Calibri" panose="020F0502020204030204" pitchFamily="34" charset="0"/>
              </a:rPr>
              <a:t>α</a:t>
            </a:r>
            <a:r>
              <a:rPr lang="en-US" sz="2000" b="1" i="1" baseline="30000">
                <a:solidFill>
                  <a:srgbClr val="000000"/>
                </a:solidFill>
                <a:latin typeface="Calibri" panose="020F0502020204030204" pitchFamily="34" charset="0"/>
                <a:cs typeface="Calibri" panose="020F0502020204030204" pitchFamily="34" charset="0"/>
              </a:rPr>
              <a:t>x</a:t>
            </a:r>
            <a:r>
              <a:rPr lang="en-US" sz="2000" b="1" i="1">
                <a:solidFill>
                  <a:srgbClr val="000000"/>
                </a:solidFill>
                <a:latin typeface="Calibri" panose="020F0502020204030204" pitchFamily="34" charset="0"/>
                <a:cs typeface="Calibri" panose="020F0502020204030204" pitchFamily="34" charset="0"/>
              </a:rPr>
              <a:t> </a:t>
            </a:r>
            <a:r>
              <a:rPr lang="en-US" sz="2000" b="1">
                <a:solidFill>
                  <a:srgbClr val="000000"/>
                </a:solidFill>
                <a:latin typeface="Calibri" panose="020F0502020204030204" pitchFamily="34" charset="0"/>
                <a:cs typeface="Calibri" panose="020F0502020204030204" pitchFamily="34" charset="0"/>
              </a:rPr>
              <a:t>mod</a:t>
            </a:r>
            <a:r>
              <a:rPr lang="en-US" sz="2000" b="1" i="1">
                <a:solidFill>
                  <a:srgbClr val="000000"/>
                </a:solidFill>
                <a:latin typeface="Calibri" panose="020F0502020204030204" pitchFamily="34" charset="0"/>
                <a:cs typeface="Calibri" panose="020F0502020204030204" pitchFamily="34" charset="0"/>
              </a:rPr>
              <a:t> p,</a:t>
            </a:r>
            <a:endParaRPr lang="ru-RU" sz="2000" b="1">
              <a:solidFill>
                <a:srgbClr val="000000"/>
              </a:solidFill>
              <a:latin typeface="Calibri" panose="020F0502020204030204" pitchFamily="34" charset="0"/>
              <a:cs typeface="Calibri" panose="020F0502020204030204" pitchFamily="34" charset="0"/>
            </a:endParaRPr>
          </a:p>
          <a:p>
            <a:pPr eaLnBrk="0" hangingPunct="0">
              <a:defRPr/>
            </a:pPr>
            <a:r>
              <a:rPr lang="en-US" sz="2000" b="1">
                <a:solidFill>
                  <a:srgbClr val="000000"/>
                </a:solidFill>
                <a:latin typeface="Calibri" panose="020F0502020204030204" pitchFamily="34" charset="0"/>
                <a:cs typeface="Calibri" panose="020F0502020204030204" pitchFamily="34" charset="0"/>
              </a:rPr>
              <a:t>A ← B: B, A, </a:t>
            </a:r>
            <a:r>
              <a:rPr lang="en-US" sz="2000" b="1" i="1" err="1">
                <a:solidFill>
                  <a:srgbClr val="000000"/>
                </a:solidFill>
                <a:latin typeface="Calibri" panose="020F0502020204030204" pitchFamily="34" charset="0"/>
                <a:cs typeface="Calibri" panose="020F0502020204030204" pitchFamily="34" charset="0"/>
              </a:rPr>
              <a:t>m</a:t>
            </a:r>
            <a:r>
              <a:rPr lang="en-US" sz="2000" b="1" baseline="-25000" err="1">
                <a:solidFill>
                  <a:srgbClr val="000000"/>
                </a:solidFill>
                <a:latin typeface="Calibri" panose="020F0502020204030204" pitchFamily="34" charset="0"/>
                <a:cs typeface="Calibri" panose="020F0502020204030204" pitchFamily="34" charset="0"/>
              </a:rPr>
              <a:t>B</a:t>
            </a:r>
            <a:r>
              <a:rPr lang="en-US" sz="2000" b="1">
                <a:solidFill>
                  <a:srgbClr val="000000"/>
                </a:solidFill>
                <a:latin typeface="Calibri" panose="020F0502020204030204" pitchFamily="34" charset="0"/>
                <a:cs typeface="Calibri" panose="020F0502020204030204" pitchFamily="34" charset="0"/>
              </a:rPr>
              <a:t> = </a:t>
            </a:r>
            <a:r>
              <a:rPr lang="en-US" sz="2000" b="1" i="1">
                <a:solidFill>
                  <a:srgbClr val="000000"/>
                </a:solidFill>
                <a:latin typeface="Calibri" panose="020F0502020204030204" pitchFamily="34" charset="0"/>
                <a:cs typeface="Calibri" panose="020F0502020204030204" pitchFamily="34" charset="0"/>
              </a:rPr>
              <a:t>α</a:t>
            </a:r>
            <a:r>
              <a:rPr lang="en-US" sz="2000" b="1" i="1" baseline="30000">
                <a:solidFill>
                  <a:srgbClr val="000000"/>
                </a:solidFill>
                <a:latin typeface="Calibri" panose="020F0502020204030204" pitchFamily="34" charset="0"/>
                <a:cs typeface="Calibri" panose="020F0502020204030204" pitchFamily="34" charset="0"/>
              </a:rPr>
              <a:t>y</a:t>
            </a:r>
            <a:r>
              <a:rPr lang="en-US" sz="2000" b="1" i="1">
                <a:solidFill>
                  <a:srgbClr val="000000"/>
                </a:solidFill>
                <a:latin typeface="Calibri" panose="020F0502020204030204" pitchFamily="34" charset="0"/>
                <a:cs typeface="Calibri" panose="020F0502020204030204" pitchFamily="34" charset="0"/>
              </a:rPr>
              <a:t> </a:t>
            </a:r>
            <a:r>
              <a:rPr lang="en-US" sz="2000" b="1">
                <a:solidFill>
                  <a:srgbClr val="000000"/>
                </a:solidFill>
                <a:latin typeface="Calibri" panose="020F0502020204030204" pitchFamily="34" charset="0"/>
                <a:cs typeface="Calibri" panose="020F0502020204030204" pitchFamily="34" charset="0"/>
              </a:rPr>
              <a:t>mod</a:t>
            </a:r>
            <a:r>
              <a:rPr lang="en-US" sz="2000" b="1" i="1">
                <a:solidFill>
                  <a:srgbClr val="000000"/>
                </a:solidFill>
                <a:latin typeface="Calibri" panose="020F0502020204030204" pitchFamily="34" charset="0"/>
                <a:cs typeface="Calibri" panose="020F0502020204030204" pitchFamily="34" charset="0"/>
              </a:rPr>
              <a:t> p, E</a:t>
            </a:r>
            <a:r>
              <a:rPr lang="en-US" sz="2000" b="1" i="1" baseline="-25000" err="1">
                <a:solidFill>
                  <a:srgbClr val="000000"/>
                </a:solidFill>
                <a:latin typeface="Calibri" panose="020F0502020204030204" pitchFamily="34" charset="0"/>
                <a:cs typeface="Calibri" panose="020F0502020204030204" pitchFamily="34" charset="0"/>
              </a:rPr>
              <a:t>k</a:t>
            </a:r>
            <a:r>
              <a:rPr lang="en-US" sz="2000" b="1">
                <a:solidFill>
                  <a:srgbClr val="000000"/>
                </a:solidFill>
                <a:latin typeface="Calibri" panose="020F0502020204030204" pitchFamily="34" charset="0"/>
                <a:cs typeface="Calibri" panose="020F0502020204030204" pitchFamily="34" charset="0"/>
              </a:rPr>
              <a:t>(Sig</a:t>
            </a:r>
            <a:r>
              <a:rPr lang="en-US" sz="2000" b="1" baseline="-25000" err="1">
                <a:solidFill>
                  <a:srgbClr val="000000"/>
                </a:solidFill>
                <a:latin typeface="Calibri" panose="020F0502020204030204" pitchFamily="34" charset="0"/>
                <a:cs typeface="Calibri" panose="020F0502020204030204" pitchFamily="34" charset="0"/>
              </a:rPr>
              <a:t>B</a:t>
            </a:r>
            <a:r>
              <a:rPr lang="en-US" sz="2000" b="1">
                <a:solidFill>
                  <a:srgbClr val="000000"/>
                </a:solidFill>
                <a:latin typeface="Calibri" panose="020F0502020204030204" pitchFamily="34" charset="0"/>
                <a:cs typeface="Calibri" panose="020F0502020204030204" pitchFamily="34" charset="0"/>
              </a:rPr>
              <a:t>(</a:t>
            </a:r>
            <a:r>
              <a:rPr lang="en-US" sz="2000" b="1" i="1" err="1">
                <a:solidFill>
                  <a:srgbClr val="000000"/>
                </a:solidFill>
                <a:latin typeface="Calibri" panose="020F0502020204030204" pitchFamily="34" charset="0"/>
                <a:cs typeface="Calibri" panose="020F0502020204030204" pitchFamily="34" charset="0"/>
              </a:rPr>
              <a:t>m</a:t>
            </a:r>
            <a:r>
              <a:rPr lang="en-US" sz="2000" b="1" baseline="-25000" err="1">
                <a:solidFill>
                  <a:srgbClr val="000000"/>
                </a:solidFill>
                <a:latin typeface="Calibri" panose="020F0502020204030204" pitchFamily="34" charset="0"/>
                <a:cs typeface="Calibri" panose="020F0502020204030204" pitchFamily="34" charset="0"/>
              </a:rPr>
              <a:t>B</a:t>
            </a:r>
            <a:r>
              <a:rPr lang="en-US" sz="2000" b="1">
                <a:solidFill>
                  <a:srgbClr val="000000"/>
                </a:solidFill>
                <a:latin typeface="Calibri" panose="020F0502020204030204" pitchFamily="34" charset="0"/>
                <a:cs typeface="Calibri" panose="020F0502020204030204" pitchFamily="34" charset="0"/>
              </a:rPr>
              <a:t>, </a:t>
            </a:r>
            <a:r>
              <a:rPr lang="en-US" sz="2000" b="1" i="1">
                <a:solidFill>
                  <a:srgbClr val="000000"/>
                </a:solidFill>
                <a:latin typeface="Calibri" panose="020F0502020204030204" pitchFamily="34" charset="0"/>
                <a:cs typeface="Calibri" panose="020F0502020204030204" pitchFamily="34" charset="0"/>
              </a:rPr>
              <a:t>m</a:t>
            </a:r>
            <a:r>
              <a:rPr lang="en-US" sz="2000" b="1" baseline="-25000">
                <a:solidFill>
                  <a:srgbClr val="000000"/>
                </a:solidFill>
                <a:latin typeface="Calibri" panose="020F0502020204030204" pitchFamily="34" charset="0"/>
                <a:cs typeface="Calibri" panose="020F0502020204030204" pitchFamily="34" charset="0"/>
              </a:rPr>
              <a:t>A</a:t>
            </a:r>
            <a:r>
              <a:rPr lang="en-US" sz="2000" b="1">
                <a:solidFill>
                  <a:srgbClr val="000000"/>
                </a:solidFill>
                <a:latin typeface="Calibri" panose="020F0502020204030204" pitchFamily="34" charset="0"/>
                <a:cs typeface="Calibri" panose="020F0502020204030204" pitchFamily="34" charset="0"/>
              </a:rPr>
              <a:t>)),</a:t>
            </a:r>
            <a:endParaRPr lang="ru-RU" sz="2000" b="1">
              <a:solidFill>
                <a:srgbClr val="000000"/>
              </a:solidFill>
              <a:latin typeface="Calibri" panose="020F0502020204030204" pitchFamily="34" charset="0"/>
              <a:cs typeface="Calibri" panose="020F0502020204030204" pitchFamily="34" charset="0"/>
            </a:endParaRPr>
          </a:p>
          <a:p>
            <a:pPr eaLnBrk="0" hangingPunct="0">
              <a:defRPr/>
            </a:pPr>
            <a:r>
              <a:rPr lang="en-US" sz="2000" b="1">
                <a:solidFill>
                  <a:srgbClr val="000000"/>
                </a:solidFill>
                <a:latin typeface="Calibri" panose="020F0502020204030204" pitchFamily="34" charset="0"/>
                <a:cs typeface="Calibri" panose="020F0502020204030204" pitchFamily="34" charset="0"/>
              </a:rPr>
              <a:t>A → B: A, B, </a:t>
            </a:r>
            <a:r>
              <a:rPr lang="en-US" sz="2000" b="1" i="1" err="1">
                <a:solidFill>
                  <a:srgbClr val="000000"/>
                </a:solidFill>
                <a:latin typeface="Calibri" panose="020F0502020204030204" pitchFamily="34" charset="0"/>
                <a:cs typeface="Calibri" panose="020F0502020204030204" pitchFamily="34" charset="0"/>
              </a:rPr>
              <a:t>E</a:t>
            </a:r>
            <a:r>
              <a:rPr lang="en-US" sz="2000" b="1" i="1" baseline="-25000" err="1">
                <a:solidFill>
                  <a:srgbClr val="000000"/>
                </a:solidFill>
                <a:latin typeface="Calibri" panose="020F0502020204030204" pitchFamily="34" charset="0"/>
                <a:cs typeface="Calibri" panose="020F0502020204030204" pitchFamily="34" charset="0"/>
              </a:rPr>
              <a:t>k</a:t>
            </a:r>
            <a:r>
              <a:rPr lang="en-US" sz="2000" b="1">
                <a:solidFill>
                  <a:srgbClr val="000000"/>
                </a:solidFill>
                <a:latin typeface="Calibri" panose="020F0502020204030204" pitchFamily="34" charset="0"/>
                <a:cs typeface="Calibri" panose="020F0502020204030204" pitchFamily="34" charset="0"/>
              </a:rPr>
              <a:t>(Sig</a:t>
            </a:r>
            <a:r>
              <a:rPr lang="en-US" sz="2000" b="1" baseline="-25000" err="1">
                <a:solidFill>
                  <a:srgbClr val="000000"/>
                </a:solidFill>
                <a:latin typeface="Calibri" panose="020F0502020204030204" pitchFamily="34" charset="0"/>
                <a:cs typeface="Calibri" panose="020F0502020204030204" pitchFamily="34" charset="0"/>
              </a:rPr>
              <a:t>A</a:t>
            </a:r>
            <a:r>
              <a:rPr lang="en-US" sz="2000" b="1">
                <a:solidFill>
                  <a:srgbClr val="000000"/>
                </a:solidFill>
                <a:latin typeface="Calibri" panose="020F0502020204030204" pitchFamily="34" charset="0"/>
                <a:cs typeface="Calibri" panose="020F0502020204030204" pitchFamily="34" charset="0"/>
              </a:rPr>
              <a:t>(</a:t>
            </a:r>
            <a:r>
              <a:rPr lang="en-US" sz="2000" b="1" i="1">
                <a:solidFill>
                  <a:srgbClr val="000000"/>
                </a:solidFill>
                <a:latin typeface="Calibri" panose="020F0502020204030204" pitchFamily="34" charset="0"/>
                <a:cs typeface="Calibri" panose="020F0502020204030204" pitchFamily="34" charset="0"/>
              </a:rPr>
              <a:t>m</a:t>
            </a:r>
            <a:r>
              <a:rPr lang="en-US" sz="2000" b="1" i="1" baseline="-25000">
                <a:solidFill>
                  <a:srgbClr val="000000"/>
                </a:solidFill>
                <a:latin typeface="Calibri" panose="020F0502020204030204" pitchFamily="34" charset="0"/>
                <a:cs typeface="Calibri" panose="020F0502020204030204" pitchFamily="34" charset="0"/>
              </a:rPr>
              <a:t>A</a:t>
            </a:r>
            <a:r>
              <a:rPr lang="en-US" sz="2000" b="1">
                <a:solidFill>
                  <a:srgbClr val="000000"/>
                </a:solidFill>
                <a:latin typeface="Calibri" panose="020F0502020204030204" pitchFamily="34" charset="0"/>
                <a:cs typeface="Calibri" panose="020F0502020204030204" pitchFamily="34" charset="0"/>
              </a:rPr>
              <a:t>, </a:t>
            </a:r>
            <a:r>
              <a:rPr lang="en-US" sz="2000" b="1" i="1" err="1">
                <a:solidFill>
                  <a:srgbClr val="000000"/>
                </a:solidFill>
                <a:latin typeface="Calibri" panose="020F0502020204030204" pitchFamily="34" charset="0"/>
                <a:cs typeface="Calibri" panose="020F0502020204030204" pitchFamily="34" charset="0"/>
              </a:rPr>
              <a:t>m</a:t>
            </a:r>
            <a:r>
              <a:rPr lang="en-US" sz="2000" b="1" i="1" baseline="-25000" err="1">
                <a:solidFill>
                  <a:srgbClr val="000000"/>
                </a:solidFill>
                <a:latin typeface="Calibri" panose="020F0502020204030204" pitchFamily="34" charset="0"/>
                <a:cs typeface="Calibri" panose="020F0502020204030204" pitchFamily="34" charset="0"/>
              </a:rPr>
              <a:t>B</a:t>
            </a:r>
            <a:r>
              <a:rPr lang="en-US" sz="2000" b="1">
                <a:solidFill>
                  <a:srgbClr val="000000"/>
                </a:solidFill>
                <a:latin typeface="Calibri" panose="020F0502020204030204" pitchFamily="34" charset="0"/>
                <a:cs typeface="Calibri" panose="020F0502020204030204" pitchFamily="34" charset="0"/>
              </a:rPr>
              <a:t>)).</a:t>
            </a:r>
          </a:p>
          <a:p>
            <a:pPr algn="just" eaLnBrk="0" hangingPunct="0">
              <a:defRPr/>
            </a:pPr>
            <a:r>
              <a:rPr lang="ru-RU" sz="2000">
                <a:solidFill>
                  <a:srgbClr val="000000"/>
                </a:solidFill>
                <a:latin typeface="Calibri" panose="020F0502020204030204" pitchFamily="34" charset="0"/>
                <a:cs typeface="Calibri" panose="020F0502020204030204" pitchFamily="34" charset="0"/>
              </a:rPr>
              <a:t>Здесь </a:t>
            </a:r>
            <a:r>
              <a:rPr lang="en-US" sz="2000" err="1">
                <a:solidFill>
                  <a:srgbClr val="000000"/>
                </a:solidFill>
                <a:latin typeface="Calibri" panose="020F0502020204030204" pitchFamily="34" charset="0"/>
                <a:cs typeface="Calibri" panose="020F0502020204030204" pitchFamily="34" charset="0"/>
              </a:rPr>
              <a:t>Sig</a:t>
            </a:r>
            <a:r>
              <a:rPr lang="en-US" sz="2000" baseline="-25000" err="1">
                <a:solidFill>
                  <a:srgbClr val="000000"/>
                </a:solidFill>
                <a:latin typeface="Calibri" panose="020F0502020204030204" pitchFamily="34" charset="0"/>
                <a:cs typeface="Calibri" panose="020F0502020204030204" pitchFamily="34" charset="0"/>
              </a:rPr>
              <a:t>A</a:t>
            </a:r>
            <a:r>
              <a:rPr lang="ru-RU" sz="1100">
                <a:solidFill>
                  <a:srgbClr val="000000"/>
                </a:solidFill>
                <a:latin typeface="Calibri" panose="020F0502020204030204" pitchFamily="34" charset="0"/>
                <a:cs typeface="Calibri" panose="020F0502020204030204" pitchFamily="34" charset="0"/>
              </a:rPr>
              <a:t> </a:t>
            </a:r>
            <a:r>
              <a:rPr lang="ru-RU" sz="2000">
                <a:solidFill>
                  <a:srgbClr val="000000"/>
                </a:solidFill>
                <a:latin typeface="Calibri" panose="020F0502020204030204" pitchFamily="34" charset="0"/>
                <a:cs typeface="Calibri" panose="020F0502020204030204" pitchFamily="34" charset="0"/>
              </a:rPr>
              <a:t>и </a:t>
            </a:r>
            <a:r>
              <a:rPr lang="en-US" sz="2000" err="1">
                <a:solidFill>
                  <a:srgbClr val="000000"/>
                </a:solidFill>
                <a:latin typeface="Calibri" panose="020F0502020204030204" pitchFamily="34" charset="0"/>
                <a:cs typeface="Calibri" panose="020F0502020204030204" pitchFamily="34" charset="0"/>
              </a:rPr>
              <a:t>Sig</a:t>
            </a:r>
            <a:r>
              <a:rPr lang="en-US" sz="2000" baseline="-25000" err="1">
                <a:solidFill>
                  <a:srgbClr val="000000"/>
                </a:solidFill>
                <a:latin typeface="Calibri" panose="020F0502020204030204" pitchFamily="34" charset="0"/>
                <a:cs typeface="Calibri" panose="020F0502020204030204" pitchFamily="34" charset="0"/>
              </a:rPr>
              <a:t>B</a:t>
            </a:r>
            <a:r>
              <a:rPr lang="ru-RU" sz="1100">
                <a:solidFill>
                  <a:srgbClr val="000000"/>
                </a:solidFill>
                <a:latin typeface="Calibri" panose="020F0502020204030204" pitchFamily="34" charset="0"/>
                <a:cs typeface="Calibri" panose="020F0502020204030204" pitchFamily="34" charset="0"/>
              </a:rPr>
              <a:t> </a:t>
            </a:r>
            <a:r>
              <a:rPr lang="ru-RU" sz="2000">
                <a:solidFill>
                  <a:srgbClr val="000000"/>
                </a:solidFill>
                <a:latin typeface="Calibri" panose="020F0502020204030204" pitchFamily="34" charset="0"/>
                <a:cs typeface="Calibri" panose="020F0502020204030204" pitchFamily="34" charset="0"/>
              </a:rPr>
              <a:t>— цифровые подписи пользователей A и B соответственно, </a:t>
            </a:r>
            <a:r>
              <a:rPr lang="en-US" sz="2000" i="1">
                <a:solidFill>
                  <a:srgbClr val="000000"/>
                </a:solidFill>
                <a:latin typeface="Calibri" panose="020F0502020204030204" pitchFamily="34" charset="0"/>
                <a:cs typeface="Calibri" panose="020F0502020204030204" pitchFamily="34" charset="0"/>
              </a:rPr>
              <a:t>k = α</a:t>
            </a:r>
            <a:r>
              <a:rPr lang="en-US" sz="2000" i="1" baseline="30000" err="1">
                <a:solidFill>
                  <a:srgbClr val="000000"/>
                </a:solidFill>
                <a:latin typeface="Calibri" panose="020F0502020204030204" pitchFamily="34" charset="0"/>
                <a:cs typeface="Calibri" panose="020F0502020204030204" pitchFamily="34" charset="0"/>
              </a:rPr>
              <a:t>xy</a:t>
            </a:r>
            <a:r>
              <a:rPr lang="en-US" sz="2000" i="1">
                <a:solidFill>
                  <a:srgbClr val="000000"/>
                </a:solidFill>
                <a:latin typeface="Calibri" panose="020F0502020204030204" pitchFamily="34" charset="0"/>
                <a:cs typeface="Calibri" panose="020F0502020204030204" pitchFamily="34" charset="0"/>
              </a:rPr>
              <a:t> mod p</a:t>
            </a:r>
            <a:r>
              <a:rPr lang="ru-RU" sz="2000">
                <a:solidFill>
                  <a:srgbClr val="000000"/>
                </a:solidFill>
                <a:latin typeface="Calibri" panose="020F0502020204030204" pitchFamily="34" charset="0"/>
                <a:cs typeface="Calibri" panose="020F0502020204030204" pitchFamily="34" charset="0"/>
              </a:rPr>
              <a:t> — искомый общий ключ.</a:t>
            </a:r>
          </a:p>
        </p:txBody>
      </p:sp>
    </p:spTree>
    <p:extLst>
      <p:ext uri="{BB962C8B-B14F-4D97-AF65-F5344CB8AC3E}">
        <p14:creationId xmlns:p14="http://schemas.microsoft.com/office/powerpoint/2010/main" val="29870685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Трёхэтапный безключевой протокол Шамира</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110</a:t>
            </a:fld>
            <a:endParaRPr lang="ru-RU"/>
          </a:p>
        </p:txBody>
      </p:sp>
      <p:sp>
        <p:nvSpPr>
          <p:cNvPr id="5" name="Прямоугольник 4"/>
          <p:cNvSpPr/>
          <p:nvPr/>
        </p:nvSpPr>
        <p:spPr>
          <a:xfrm>
            <a:off x="1" y="513739"/>
            <a:ext cx="9143999" cy="1631216"/>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Трёхэтапный безключевой протокол Шамира (анлг. Shamir’s No Key Algorithm) </a:t>
            </a:r>
            <a:r>
              <a:rPr lang="ru-RU" sz="2000">
                <a:latin typeface="Calibri" panose="020F0502020204030204" pitchFamily="34" charset="0"/>
                <a:cs typeface="Calibri" panose="020F0502020204030204" pitchFamily="34" charset="0"/>
              </a:rPr>
              <a:t>Доказывающая сторона (Алиса) выбирает секретное число s (которое становится ее секретным ключом), взаимно простое с n, далее вычисляет значение v ≡ s² mod n и публикует значение, объявляя его своим открытым ключом.</a:t>
            </a:r>
          </a:p>
        </p:txBody>
      </p:sp>
      <p:pic>
        <p:nvPicPr>
          <p:cNvPr id="6" name="Рисунок 3">
            <a:extLst>
              <a:ext uri="{FF2B5EF4-FFF2-40B4-BE49-F238E27FC236}">
                <a16:creationId xmlns:a16="http://schemas.microsoft.com/office/drawing/2014/main" id="{C9C72F80-4ECC-4301-AC14-5148FF144E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7744" y="1984202"/>
            <a:ext cx="5058348" cy="314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86979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Kerberos</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111</a:t>
            </a:fld>
            <a:endParaRPr lang="ru-RU"/>
          </a:p>
        </p:txBody>
      </p:sp>
      <p:sp>
        <p:nvSpPr>
          <p:cNvPr id="5" name="Прямоугольник 4"/>
          <p:cNvSpPr/>
          <p:nvPr/>
        </p:nvSpPr>
        <p:spPr>
          <a:xfrm>
            <a:off x="1" y="513739"/>
            <a:ext cx="9143999" cy="2308324"/>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a:latin typeface="Calibri" panose="020F0502020204030204" pitchFamily="34" charset="0"/>
                <a:cs typeface="Calibri" panose="020F0502020204030204" pitchFamily="34" charset="0"/>
              </a:rPr>
              <a:t>Схема работы протокола Kerberos:</a:t>
            </a:r>
          </a:p>
          <a:p>
            <a:pPr marL="342900" indent="-342900">
              <a:buFont typeface="Arial" pitchFamily="34" charset="0"/>
              <a:buChar char="•"/>
            </a:pPr>
            <a:r>
              <a:rPr lang="ru-RU" sz="2000">
                <a:latin typeface="Calibri" panose="020F0502020204030204" pitchFamily="34" charset="0"/>
                <a:cs typeface="Calibri" panose="020F0502020204030204" pitchFamily="34" charset="0"/>
              </a:rPr>
              <a:t>Запрос мандата на выделение мандата сервера</a:t>
            </a:r>
          </a:p>
          <a:p>
            <a:pPr marL="342900" indent="-342900">
              <a:buFont typeface="Arial" pitchFamily="34" charset="0"/>
              <a:buChar char="•"/>
            </a:pPr>
            <a:r>
              <a:rPr lang="ru-RU" sz="2000">
                <a:latin typeface="Calibri" panose="020F0502020204030204" pitchFamily="34" charset="0"/>
                <a:cs typeface="Calibri" panose="020F0502020204030204" pitchFamily="34" charset="0"/>
              </a:rPr>
              <a:t>Мандат на выделение мандата сервера</a:t>
            </a:r>
          </a:p>
          <a:p>
            <a:pPr marL="342900" indent="-342900">
              <a:buFont typeface="Arial" pitchFamily="34" charset="0"/>
              <a:buChar char="•"/>
            </a:pPr>
            <a:r>
              <a:rPr lang="ru-RU" sz="2000">
                <a:latin typeface="Calibri" panose="020F0502020204030204" pitchFamily="34" charset="0"/>
                <a:cs typeface="Calibri" panose="020F0502020204030204" pitchFamily="34" charset="0"/>
              </a:rPr>
              <a:t>Запрос мандата сервера</a:t>
            </a:r>
          </a:p>
          <a:p>
            <a:pPr marL="342900" indent="-342900">
              <a:buFont typeface="Arial" pitchFamily="34" charset="0"/>
              <a:buChar char="•"/>
            </a:pPr>
            <a:r>
              <a:rPr lang="ru-RU" sz="2000">
                <a:latin typeface="Calibri" panose="020F0502020204030204" pitchFamily="34" charset="0"/>
                <a:cs typeface="Calibri" panose="020F0502020204030204" pitchFamily="34" charset="0"/>
              </a:rPr>
              <a:t>Мандат сервера</a:t>
            </a:r>
          </a:p>
          <a:p>
            <a:pPr marL="342900" indent="-342900">
              <a:buFont typeface="Arial" pitchFamily="34" charset="0"/>
              <a:buChar char="•"/>
            </a:pPr>
            <a:r>
              <a:rPr lang="ru-RU" sz="2000">
                <a:latin typeface="Calibri" panose="020F0502020204030204" pitchFamily="34" charset="0"/>
                <a:cs typeface="Calibri" panose="020F0502020204030204" pitchFamily="34" charset="0"/>
              </a:rPr>
              <a:t>Запрос услуги</a:t>
            </a:r>
          </a:p>
          <a:p>
            <a:pPr marL="342900" indent="-342900">
              <a:buFont typeface="Arial" pitchFamily="34" charset="0"/>
              <a:buChar char="•"/>
            </a:pPr>
            <a:r>
              <a:rPr lang="ru-RU" sz="2000">
                <a:latin typeface="Calibri" panose="020F0502020204030204" pitchFamily="34" charset="0"/>
                <a:cs typeface="Calibri" panose="020F0502020204030204" pitchFamily="34" charset="0"/>
              </a:rPr>
              <a:t>Метка времени, зашифрованная сеансовым ключом</a:t>
            </a:r>
          </a:p>
        </p:txBody>
      </p:sp>
      <p:pic>
        <p:nvPicPr>
          <p:cNvPr id="6" name="Рисунок 3">
            <a:extLst>
              <a:ext uri="{FF2B5EF4-FFF2-40B4-BE49-F238E27FC236}">
                <a16:creationId xmlns:a16="http://schemas.microsoft.com/office/drawing/2014/main" id="{A2C631B1-2DD8-4455-9BCF-DD92B81FC6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83229" y="2715766"/>
            <a:ext cx="3904503" cy="242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17902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Секретный ключ (СК)</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112</a:t>
            </a:fld>
            <a:endParaRPr lang="ru-RU"/>
          </a:p>
        </p:txBody>
      </p:sp>
      <p:sp>
        <p:nvSpPr>
          <p:cNvPr id="6" name="Прямоугольник 5"/>
          <p:cNvSpPr/>
          <p:nvPr/>
        </p:nvSpPr>
        <p:spPr>
          <a:xfrm>
            <a:off x="-9523" y="499129"/>
            <a:ext cx="9144000" cy="286232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b="1"/>
              <a:t>Ключ</a:t>
            </a:r>
            <a:r>
              <a:rPr lang="ru-RU" sz="2000"/>
              <a:t> — секретная информация, используемая криптографическим алгоритмом при зашифровании / расшифровании сообщений, постановке и проверке цифровой подписи, вычислении кодов аутентичности (MAC). При использовании одного и того же алгоритма результат шифрования зависит от ключа. Для современных алгоритмов сильной криптографии утрата ключа приводит к практической невозможности расшифровать информацию.</a:t>
            </a:r>
          </a:p>
          <a:p>
            <a:r>
              <a:rPr lang="ru-RU" sz="2000" b="1"/>
              <a:t>Время жизни ключа </a:t>
            </a:r>
            <a:r>
              <a:rPr lang="ru-RU" sz="2000"/>
              <a:t>— это отрезок времени использования ключа протоколом или информационной системой.</a:t>
            </a:r>
          </a:p>
        </p:txBody>
      </p:sp>
      <p:pic>
        <p:nvPicPr>
          <p:cNvPr id="5" name="Рисунок 1">
            <a:extLst>
              <a:ext uri="{FF2B5EF4-FFF2-40B4-BE49-F238E27FC236}">
                <a16:creationId xmlns:a16="http://schemas.microsoft.com/office/drawing/2014/main" id="{020F7B55-32DD-40B7-8259-485954A76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63542" y="3078321"/>
            <a:ext cx="3672954" cy="206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85024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Управление ключами</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113</a:t>
            </a:fld>
            <a:endParaRPr lang="ru-RU"/>
          </a:p>
        </p:txBody>
      </p:sp>
      <p:sp>
        <p:nvSpPr>
          <p:cNvPr id="4" name="Прямоугольник 3"/>
          <p:cNvSpPr/>
          <p:nvPr/>
        </p:nvSpPr>
        <p:spPr>
          <a:xfrm>
            <a:off x="-9522" y="446029"/>
            <a:ext cx="9143999" cy="4708981"/>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b="1">
                <a:latin typeface="Calibri" panose="020F0502020204030204" pitchFamily="34" charset="0"/>
                <a:cs typeface="Calibri" panose="020F0502020204030204" pitchFamily="34" charset="0"/>
              </a:rPr>
              <a:t>Управление ключами </a:t>
            </a:r>
            <a:r>
              <a:rPr lang="ru-RU" sz="2000">
                <a:latin typeface="Calibri" panose="020F0502020204030204" pitchFamily="34" charset="0"/>
                <a:cs typeface="Calibri" panose="020F0502020204030204" pitchFamily="34" charset="0"/>
              </a:rPr>
              <a:t>– информационный процесс, включающий реализацию следующих основных функций:</a:t>
            </a:r>
          </a:p>
          <a:p>
            <a:pPr marL="342900" indent="-342900">
              <a:buFont typeface="Arial" pitchFamily="34" charset="0"/>
              <a:buChar char="•"/>
            </a:pPr>
            <a:r>
              <a:rPr lang="ru-RU" sz="2000">
                <a:latin typeface="Calibri" panose="020F0502020204030204" pitchFamily="34" charset="0"/>
                <a:cs typeface="Calibri" panose="020F0502020204030204" pitchFamily="34" charset="0"/>
              </a:rPr>
              <a:t>генерацию ключей;</a:t>
            </a:r>
          </a:p>
          <a:p>
            <a:pPr marL="342900" indent="-342900">
              <a:buFont typeface="Arial" pitchFamily="34" charset="0"/>
              <a:buChar char="•"/>
            </a:pPr>
            <a:r>
              <a:rPr lang="ru-RU" sz="2000">
                <a:latin typeface="Calibri" panose="020F0502020204030204" pitchFamily="34" charset="0"/>
                <a:cs typeface="Calibri" panose="020F0502020204030204" pitchFamily="34" charset="0"/>
              </a:rPr>
              <a:t>хранение ключей;</a:t>
            </a:r>
          </a:p>
          <a:p>
            <a:pPr marL="342900" indent="-342900">
              <a:buFont typeface="Arial" pitchFamily="34" charset="0"/>
              <a:buChar char="•"/>
            </a:pPr>
            <a:r>
              <a:rPr lang="ru-RU" sz="2000">
                <a:latin typeface="Calibri" panose="020F0502020204030204" pitchFamily="34" charset="0"/>
                <a:cs typeface="Calibri" panose="020F0502020204030204" pitchFamily="34" charset="0"/>
              </a:rPr>
              <a:t>распределение ключей.</a:t>
            </a:r>
          </a:p>
          <a:p>
            <a:r>
              <a:rPr lang="ru-RU" sz="2000" b="1">
                <a:latin typeface="Calibri" panose="020F0502020204030204" pitchFamily="34" charset="0"/>
                <a:cs typeface="Calibri" panose="020F0502020204030204" pitchFamily="34" charset="0"/>
              </a:rPr>
              <a:t>Управление ключами имеет своей целью:</a:t>
            </a:r>
          </a:p>
          <a:p>
            <a:pPr marL="342900" indent="-342900">
              <a:buFont typeface="Arial" pitchFamily="34" charset="0"/>
              <a:buChar char="•"/>
            </a:pPr>
            <a:r>
              <a:rPr lang="ru-RU" sz="2000">
                <a:latin typeface="Calibri" panose="020F0502020204030204" pitchFamily="34" charset="0"/>
                <a:cs typeface="Calibri" panose="020F0502020204030204" pitchFamily="34" charset="0"/>
              </a:rPr>
              <a:t>предотвращение несанкционированного использования секретных и открытых ключей (например, осуществление проверки подписи по открытому ключу, срок действия которого истек);</a:t>
            </a:r>
          </a:p>
          <a:p>
            <a:pPr marL="342900" indent="-342900">
              <a:buFont typeface="Arial" pitchFamily="34" charset="0"/>
              <a:buChar char="•"/>
            </a:pPr>
            <a:r>
              <a:rPr lang="ru-RU" sz="2000">
                <a:latin typeface="Calibri" panose="020F0502020204030204" pitchFamily="34" charset="0"/>
                <a:cs typeface="Calibri" panose="020F0502020204030204" pitchFamily="34" charset="0"/>
              </a:rPr>
              <a:t>противодействие угрозам компрометации конфиденциальности секретных ключей, а также компрометации аутентичности открытых и секретных ключей.</a:t>
            </a:r>
          </a:p>
          <a:p>
            <a:r>
              <a:rPr lang="en-US" sz="2000">
                <a:latin typeface="Calibri" panose="020F0502020204030204" pitchFamily="34" charset="0"/>
                <a:cs typeface="Calibri" panose="020F0502020204030204" pitchFamily="34" charset="0"/>
              </a:rPr>
              <a:t>	</a:t>
            </a:r>
            <a:r>
              <a:rPr lang="ru-RU" sz="2000">
                <a:latin typeface="Calibri" panose="020F0502020204030204" pitchFamily="34" charset="0"/>
                <a:cs typeface="Calibri" panose="020F0502020204030204" pitchFamily="34" charset="0"/>
              </a:rPr>
              <a:t>Управление ключами является частью политики безопасности, которая определяет перечень потенциальных угроз информационной безопасности.</a:t>
            </a:r>
          </a:p>
          <a:p>
            <a:r>
              <a:rPr lang="en-US" sz="2000">
                <a:latin typeface="Calibri" panose="020F0502020204030204" pitchFamily="34" charset="0"/>
                <a:cs typeface="Calibri" panose="020F0502020204030204" pitchFamily="34" charset="0"/>
              </a:rPr>
              <a:t>	</a:t>
            </a:r>
            <a:r>
              <a:rPr lang="ru-RU" sz="2000">
                <a:latin typeface="Calibri" panose="020F0502020204030204" pitchFamily="34" charset="0"/>
                <a:cs typeface="Calibri" panose="020F0502020204030204" pitchFamily="34" charset="0"/>
              </a:rPr>
              <a:t>Каждая из этих задач должна быть решена надлежащим образом на всех этапах жизненного цикла ключей.</a:t>
            </a:r>
          </a:p>
        </p:txBody>
      </p:sp>
    </p:spTree>
    <p:extLst>
      <p:ext uri="{BB962C8B-B14F-4D97-AF65-F5344CB8AC3E}">
        <p14:creationId xmlns:p14="http://schemas.microsoft.com/office/powerpoint/2010/main" val="25205138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Протоколы</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114</a:t>
            </a:fld>
            <a:endParaRPr lang="ru-RU"/>
          </a:p>
        </p:txBody>
      </p:sp>
      <p:sp>
        <p:nvSpPr>
          <p:cNvPr id="4" name="Прямоугольник 3"/>
          <p:cNvSpPr/>
          <p:nvPr/>
        </p:nvSpPr>
        <p:spPr>
          <a:xfrm>
            <a:off x="-9522" y="446029"/>
            <a:ext cx="9143999" cy="286232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800" b="1">
                <a:latin typeface="Calibri" panose="020F0502020204030204" pitchFamily="34" charset="0"/>
                <a:cs typeface="Calibri" panose="020F0502020204030204" pitchFamily="34" charset="0"/>
              </a:rPr>
              <a:t>Протокол</a:t>
            </a:r>
            <a:r>
              <a:rPr lang="ru-RU" sz="1800">
                <a:latin typeface="Calibri" panose="020F0502020204030204" pitchFamily="34" charset="0"/>
                <a:cs typeface="Calibri" panose="020F0502020204030204" pitchFamily="34" charset="0"/>
              </a:rPr>
              <a:t> — описание распределённого алгоритма, в процессе выполнения которого два или более участников последовательно выполняют определённые действия и обмениваются сообщениями .</a:t>
            </a:r>
          </a:p>
          <a:p>
            <a:r>
              <a:rPr lang="ru-RU" sz="1800" b="1">
                <a:latin typeface="Calibri" panose="020F0502020204030204" pitchFamily="34" charset="0"/>
                <a:cs typeface="Calibri" panose="020F0502020204030204" pitchFamily="34" charset="0"/>
              </a:rPr>
              <a:t>Защищённым протоколом или протоколом обеспечения безопасности</a:t>
            </a:r>
            <a:r>
              <a:rPr lang="ru-RU" sz="1800">
                <a:latin typeface="Calibri" panose="020F0502020204030204" pitchFamily="34" charset="0"/>
                <a:cs typeface="Calibri" panose="020F0502020204030204" pitchFamily="34" charset="0"/>
              </a:rPr>
              <a:t> будет называть протокол, обеспечивающий выполнение хотя бы одной защитной:</a:t>
            </a:r>
          </a:p>
          <a:p>
            <a:pPr marL="342900" indent="-342900">
              <a:buFont typeface="Arial" pitchFamily="34" charset="0"/>
              <a:buChar char="•"/>
            </a:pPr>
            <a:r>
              <a:rPr lang="ru-RU" sz="1800">
                <a:latin typeface="Calibri" panose="020F0502020204030204" pitchFamily="34" charset="0"/>
                <a:cs typeface="Calibri" panose="020F0502020204030204" pitchFamily="34" charset="0"/>
              </a:rPr>
              <a:t>аутентификация сторон и источника данных,</a:t>
            </a:r>
          </a:p>
          <a:p>
            <a:pPr marL="342900" indent="-342900">
              <a:buFont typeface="Arial" pitchFamily="34" charset="0"/>
              <a:buChar char="•"/>
            </a:pPr>
            <a:r>
              <a:rPr lang="ru-RU" sz="1800">
                <a:latin typeface="Calibri" panose="020F0502020204030204" pitchFamily="34" charset="0"/>
                <a:cs typeface="Calibri" panose="020F0502020204030204" pitchFamily="34" charset="0"/>
              </a:rPr>
              <a:t>разграничение доступа,</a:t>
            </a:r>
          </a:p>
          <a:p>
            <a:pPr marL="342900" indent="-342900">
              <a:buFont typeface="Arial" pitchFamily="34" charset="0"/>
              <a:buChar char="•"/>
            </a:pPr>
            <a:r>
              <a:rPr lang="ru-RU" sz="1800">
                <a:latin typeface="Calibri" panose="020F0502020204030204" pitchFamily="34" charset="0"/>
                <a:cs typeface="Calibri" panose="020F0502020204030204" pitchFamily="34" charset="0"/>
              </a:rPr>
              <a:t>конфиденциальность,</a:t>
            </a:r>
          </a:p>
          <a:p>
            <a:pPr marL="342900" indent="-342900">
              <a:buFont typeface="Arial" pitchFamily="34" charset="0"/>
              <a:buChar char="•"/>
            </a:pPr>
            <a:r>
              <a:rPr lang="ru-RU" sz="1800">
                <a:latin typeface="Calibri" panose="020F0502020204030204" pitchFamily="34" charset="0"/>
                <a:cs typeface="Calibri" panose="020F0502020204030204" pitchFamily="34" charset="0"/>
              </a:rPr>
              <a:t>целостность,</a:t>
            </a:r>
          </a:p>
          <a:p>
            <a:pPr marL="342900" indent="-342900">
              <a:buFont typeface="Arial" pitchFamily="34" charset="0"/>
              <a:buChar char="•"/>
            </a:pPr>
            <a:r>
              <a:rPr lang="ru-RU" sz="1800">
                <a:latin typeface="Calibri" panose="020F0502020204030204" pitchFamily="34" charset="0"/>
                <a:cs typeface="Calibri" panose="020F0502020204030204" pitchFamily="34" charset="0"/>
              </a:rPr>
              <a:t>невозможность отказа от факта отправки или получения</a:t>
            </a:r>
          </a:p>
        </p:txBody>
      </p:sp>
      <p:pic>
        <p:nvPicPr>
          <p:cNvPr id="6" name="Рисунок 1">
            <a:extLst>
              <a:ext uri="{FF2B5EF4-FFF2-40B4-BE49-F238E27FC236}">
                <a16:creationId xmlns:a16="http://schemas.microsoft.com/office/drawing/2014/main" id="{20DD2D87-9319-45CE-BDEA-AD80CAD05BA4}"/>
              </a:ext>
            </a:extLst>
          </p:cNvPr>
          <p:cNvPicPr>
            <a:picLocks noChangeAspect="1"/>
          </p:cNvPicPr>
          <p:nvPr/>
        </p:nvPicPr>
        <p:blipFill>
          <a:blip r:embed="rId2">
            <a:extLst>
              <a:ext uri="{28A0092B-C50C-407E-A947-70E740481C1C}">
                <a14:useLocalDpi xmlns:a14="http://schemas.microsoft.com/office/drawing/2010/main" val="0"/>
              </a:ext>
            </a:extLst>
          </a:blip>
          <a:srcRect l="6819" t="8109" r="1964" b="8109"/>
          <a:stretch>
            <a:fillRect/>
          </a:stretch>
        </p:blipFill>
        <p:spPr bwMode="auto">
          <a:xfrm>
            <a:off x="1187624" y="3211753"/>
            <a:ext cx="2808312" cy="19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2">
            <a:extLst>
              <a:ext uri="{FF2B5EF4-FFF2-40B4-BE49-F238E27FC236}">
                <a16:creationId xmlns:a16="http://schemas.microsoft.com/office/drawing/2014/main" id="{474B435D-C9B9-4281-8F13-0E74591AD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73998" y="3202206"/>
            <a:ext cx="2592288" cy="194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79702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Схемы распределения ключей </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115</a:t>
            </a:fld>
            <a:endParaRPr lang="ru-RU"/>
          </a:p>
        </p:txBody>
      </p:sp>
      <p:sp>
        <p:nvSpPr>
          <p:cNvPr id="4" name="Прямоугольник 3"/>
          <p:cNvSpPr/>
          <p:nvPr/>
        </p:nvSpPr>
        <p:spPr>
          <a:xfrm>
            <a:off x="-9522" y="446029"/>
            <a:ext cx="9143999" cy="1631216"/>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a:latin typeface="Calibri" panose="020F0502020204030204" pitchFamily="34" charset="0"/>
                <a:cs typeface="Calibri" panose="020F0502020204030204" pitchFamily="34" charset="0"/>
              </a:rPr>
              <a:t>По способу формирования ключей протоколы распределения ключей подразделяют на два типа: </a:t>
            </a:r>
          </a:p>
          <a:p>
            <a:r>
              <a:rPr lang="ru-RU" sz="2000">
                <a:latin typeface="Calibri" panose="020F0502020204030204" pitchFamily="34" charset="0"/>
                <a:cs typeface="Calibri" panose="020F0502020204030204" pitchFamily="34" charset="0"/>
              </a:rPr>
              <a:t>- протоколы передачи (пересылки, доставки) ключей, которые </a:t>
            </a:r>
          </a:p>
          <a:p>
            <a:r>
              <a:rPr lang="ru-RU" sz="2000">
                <a:latin typeface="Calibri" panose="020F0502020204030204" pitchFamily="34" charset="0"/>
                <a:cs typeface="Calibri" panose="020F0502020204030204" pitchFamily="34" charset="0"/>
              </a:rPr>
              <a:t>предварительно уже сгенерированы; </a:t>
            </a:r>
          </a:p>
          <a:p>
            <a:r>
              <a:rPr lang="ru-RU" sz="2000">
                <a:latin typeface="Calibri" panose="020F0502020204030204" pitchFamily="34" charset="0"/>
                <a:cs typeface="Calibri" panose="020F0502020204030204" pitchFamily="34" charset="0"/>
              </a:rPr>
              <a:t>- протоколы совместного формирования (выработки) ключей. </a:t>
            </a:r>
          </a:p>
        </p:txBody>
      </p:sp>
      <p:pic>
        <p:nvPicPr>
          <p:cNvPr id="5" name="Рисунок 1">
            <a:extLst>
              <a:ext uri="{FF2B5EF4-FFF2-40B4-BE49-F238E27FC236}">
                <a16:creationId xmlns:a16="http://schemas.microsoft.com/office/drawing/2014/main" id="{6986C56A-D58F-41B7-A8A3-9F9CDA0DD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47864" y="2237343"/>
            <a:ext cx="3168352" cy="290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75457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116</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a:t>
            </a:r>
            <a:r>
              <a:rPr lang="en-US" b="1">
                <a:latin typeface="Calibri" panose="020F0502020204030204" pitchFamily="34" charset="0"/>
                <a:cs typeface="Calibri" panose="020F0502020204030204" pitchFamily="34" charset="0"/>
              </a:rPr>
              <a:t>7</a:t>
            </a:r>
            <a:r>
              <a:rPr lang="ru-RU" b="1">
                <a:latin typeface="Calibri" panose="020F0502020204030204" pitchFamily="34" charset="0"/>
                <a:cs typeface="Calibri" panose="020F0502020204030204" pitchFamily="34" charset="0"/>
              </a:rPr>
              <a:t>. Обмен ключами</a:t>
            </a:r>
          </a:p>
        </p:txBody>
      </p:sp>
      <p:sp>
        <p:nvSpPr>
          <p:cNvPr id="5" name="TextBox 4"/>
          <p:cNvSpPr txBox="1"/>
          <p:nvPr/>
        </p:nvSpPr>
        <p:spPr>
          <a:xfrm>
            <a:off x="179511" y="2832487"/>
            <a:ext cx="895496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177800" indent="-177800">
              <a:buFont typeface="+mj-lt"/>
              <a:buAutoNum type="arabicPeriod"/>
            </a:pPr>
            <a:r>
              <a:rPr lang="en-US" altLang="ru-RU" sz="2000">
                <a:latin typeface="Calibri" panose="020F0502020204030204" pitchFamily="34" charset="0"/>
                <a:cs typeface="Calibri" panose="020F0502020204030204" pitchFamily="34" charset="0"/>
              </a:rPr>
              <a:t> </a:t>
            </a:r>
            <a:r>
              <a:rPr lang="ru-RU" altLang="ru-RU" sz="2000">
                <a:latin typeface="Calibri" panose="020F0502020204030204" pitchFamily="34" charset="0"/>
                <a:cs typeface="Calibri" panose="020F0502020204030204" pitchFamily="34" charset="0"/>
              </a:rPr>
              <a:t>Обмен ключами средствами симметричной криптографии и криптографии с открытым ключом (ОК);</a:t>
            </a:r>
          </a:p>
          <a:p>
            <a:pPr marL="177800" indent="-177800">
              <a:buFont typeface="+mj-lt"/>
              <a:buAutoNum type="arabicPeriod"/>
            </a:pPr>
            <a:r>
              <a:rPr lang="en-US" altLang="ru-RU" sz="2000">
                <a:latin typeface="Calibri" panose="020F0502020204030204" pitchFamily="34" charset="0"/>
                <a:cs typeface="Calibri" panose="020F0502020204030204" pitchFamily="34" charset="0"/>
              </a:rPr>
              <a:t> </a:t>
            </a:r>
            <a:r>
              <a:rPr lang="ru-RU" altLang="ru-RU" sz="2000">
                <a:latin typeface="Calibri" panose="020F0502020204030204" pitchFamily="34" charset="0"/>
                <a:cs typeface="Calibri" panose="020F0502020204030204" pitchFamily="34" charset="0"/>
              </a:rPr>
              <a:t>Атака на обмен ключами вида «активный нарушитель»;</a:t>
            </a:r>
          </a:p>
          <a:p>
            <a:pPr marL="177800" indent="-177800">
              <a:buFont typeface="+mj-lt"/>
              <a:buAutoNum type="arabicPeriod"/>
            </a:pPr>
            <a:r>
              <a:rPr lang="en-US" altLang="ru-RU" sz="2000">
                <a:latin typeface="Calibri" panose="020F0502020204030204" pitchFamily="34" charset="0"/>
                <a:cs typeface="Calibri" panose="020F0502020204030204" pitchFamily="34" charset="0"/>
              </a:rPr>
              <a:t> </a:t>
            </a:r>
            <a:r>
              <a:rPr lang="ru-RU" altLang="ru-RU" sz="2000">
                <a:latin typeface="Calibri" panose="020F0502020204030204" pitchFamily="34" charset="0"/>
                <a:cs typeface="Calibri" panose="020F0502020204030204" pitchFamily="34" charset="0"/>
              </a:rPr>
              <a:t>Широковещательная рассылка ключей и сообщений.</a:t>
            </a: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7" descr="https://habrastorage.org/webt/za/ce/w6/zacew6iaz7jf58_7ahdvhm3n3fo.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24" y="3723878"/>
            <a:ext cx="1228898" cy="96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Обмен ключами средствами симметричной криптографии</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117</a:t>
            </a:fld>
            <a:endParaRPr lang="ru-RU"/>
          </a:p>
        </p:txBody>
      </p:sp>
      <p:sp>
        <p:nvSpPr>
          <p:cNvPr id="7" name="TextBox 6">
            <a:extLst>
              <a:ext uri="{FF2B5EF4-FFF2-40B4-BE49-F238E27FC236}">
                <a16:creationId xmlns:a16="http://schemas.microsoft.com/office/drawing/2014/main" id="{2828899D-5DF8-4B37-962B-296415A9FEEF}"/>
              </a:ext>
            </a:extLst>
          </p:cNvPr>
          <p:cNvSpPr txBox="1"/>
          <p:nvPr/>
        </p:nvSpPr>
        <p:spPr>
          <a:xfrm>
            <a:off x="9524" y="512870"/>
            <a:ext cx="9134476" cy="507831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lnSpc>
                <a:spcPct val="120000"/>
              </a:lnSpc>
            </a:pPr>
            <a:r>
              <a:rPr lang="ru-RU" altLang="ru-RU" sz="1800">
                <a:solidFill>
                  <a:srgbClr val="FF0000"/>
                </a:solidFill>
                <a:latin typeface="Calibri" panose="020F0502020204030204" pitchFamily="34" charset="0"/>
                <a:ea typeface="Calibri" panose="020F0502020204030204" pitchFamily="34" charset="0"/>
                <a:cs typeface="Calibri" panose="020F0502020204030204" pitchFamily="34" charset="0"/>
              </a:rPr>
              <a:t>Протокол </a:t>
            </a:r>
            <a:r>
              <a:rPr lang="en-US" altLang="ru-RU" sz="1800">
                <a:solidFill>
                  <a:srgbClr val="FF0000"/>
                </a:solidFill>
                <a:latin typeface="Calibri" panose="020F0502020204030204" pitchFamily="34" charset="0"/>
                <a:ea typeface="Calibri" panose="020F0502020204030204" pitchFamily="34" charset="0"/>
                <a:cs typeface="Calibri" panose="020F0502020204030204" pitchFamily="34" charset="0"/>
              </a:rPr>
              <a:t>Wide-Mouth Frog</a:t>
            </a: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Алиса генерирует новый сеансовый ключ K и отправляет его вместе с меткой времени, идентификатором Боба и своим незашифрованным идентификатором доверенному центру: </a:t>
            </a: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Доверенный центр, используя полученный незашифрованный идентификатор A, находит у себя в базе данных легальных абонентов секретный ключ Алисы и расшифровывает им пакет данных. Проверяет метку времени (что пакет не очень старый). Далее он отправляет похожий пакет данных Бобу, зашифрованный его секретным ключом:</a:t>
            </a: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Боб, кроме расшифрования пакета, также проверяет метку времени доверенного центра.</a:t>
            </a: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Схема взаимодействия абонентов и довереного центра в протоколе Wide-Mouth Frog:</a:t>
            </a:r>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20000"/>
              </a:lnSpc>
            </a:pPr>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20000"/>
              </a:lnSpc>
            </a:pPr>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По окончании протокола у Алисы и Боба есть общий сеансовый ключ.</a:t>
            </a:r>
          </a:p>
          <a:p>
            <a:pPr algn="just">
              <a:lnSpc>
                <a:spcPct val="120000"/>
              </a:lnSpc>
            </a:pP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20000"/>
              </a:lnSpc>
            </a:pPr>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l="14154" t="64195" r="65927" b="33916"/>
          <a:stretch>
            <a:fillRect/>
          </a:stretch>
        </p:blipFill>
        <p:spPr bwMode="auto">
          <a:xfrm>
            <a:off x="827584" y="1629109"/>
            <a:ext cx="23241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Рисунок 6"/>
          <p:cNvPicPr>
            <a:picLocks noChangeAspect="1" noChangeArrowheads="1"/>
          </p:cNvPicPr>
          <p:nvPr/>
        </p:nvPicPr>
        <p:blipFill>
          <a:blip r:embed="rId4">
            <a:extLst>
              <a:ext uri="{28A0092B-C50C-407E-A947-70E740481C1C}">
                <a14:useLocalDpi xmlns:a14="http://schemas.microsoft.com/office/drawing/2010/main" val="0"/>
              </a:ext>
            </a:extLst>
          </a:blip>
          <a:srcRect l="15393" t="63170" r="66649" b="34550"/>
          <a:stretch>
            <a:fillRect/>
          </a:stretch>
        </p:blipFill>
        <p:spPr bwMode="auto">
          <a:xfrm>
            <a:off x="6978029" y="2931790"/>
            <a:ext cx="2081535" cy="2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4239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Обмен ключами средствами симметричной криптографии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118</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1736" y="611682"/>
            <a:ext cx="9134476" cy="283410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ctr">
              <a:spcBef>
                <a:spcPct val="0"/>
              </a:spcBef>
              <a:spcAft>
                <a:spcPct val="0"/>
              </a:spcAft>
            </a:pP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Протокол Нидхема—Шрёдера</a:t>
            </a:r>
            <a:endParaRPr lang="en-US" altLang="ru-RU" sz="2000" b="1">
              <a:solidFill>
                <a:srgbClr val="FF0000"/>
              </a:solidFill>
              <a:latin typeface="Calibri" panose="020F0502020204030204" pitchFamily="34" charset="0"/>
              <a:ea typeface="Calibri" panose="020F0502020204030204" pitchFamily="34" charset="0"/>
              <a:cs typeface="Calibri" panose="020F0502020204030204" pitchFamily="34" charset="0"/>
            </a:endParaRPr>
          </a:p>
          <a:p>
            <a:pPr indent="533400" algn="just">
              <a:spcBef>
                <a:spcPct val="0"/>
              </a:spcBef>
              <a:spcAft>
                <a:spcPct val="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Нидхема—Шрёдера (англ. Roger Needham, Michael Shroeder, 1979 год) похож на модифицированный протокол Wide-Mouth Frog, но отличается тем, что доверенный центр (Трент) во время работы основной части протокола не общается со вторым абонентом. Первый абонент получает от доверенного центра специальный пакет, который он без всякой модификации отправляет второму абоненту.</a:t>
            </a:r>
          </a:p>
          <a:p>
            <a:pPr indent="533400" algn="just">
              <a:spcBef>
                <a:spcPct val="0"/>
              </a:spcBef>
              <a:spcAft>
                <a:spcPct val="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Схема взаимодействия абонентов и довереного центра в протоколе Нидхема—Шрёдера</a:t>
            </a:r>
          </a:p>
          <a:p>
            <a:pPr indent="533400" algn="just">
              <a:lnSpc>
                <a:spcPct val="115000"/>
              </a:lnSpc>
              <a:spcBef>
                <a:spcPts val="1075"/>
              </a:spcBef>
              <a:spcAft>
                <a:spcPts val="1075"/>
              </a:spcAft>
            </a:pP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Рисунок 3"/>
          <p:cNvPicPr>
            <a:picLocks noChangeAspect="1"/>
          </p:cNvPicPr>
          <p:nvPr/>
        </p:nvPicPr>
        <p:blipFill>
          <a:blip r:embed="rId2">
            <a:extLst>
              <a:ext uri="{28A0092B-C50C-407E-A947-70E740481C1C}">
                <a14:useLocalDpi xmlns:a14="http://schemas.microsoft.com/office/drawing/2010/main" val="0"/>
              </a:ext>
            </a:extLst>
          </a:blip>
          <a:srcRect l="2077" t="33368" r="70683" b="38634"/>
          <a:stretch>
            <a:fillRect/>
          </a:stretch>
        </p:blipFill>
        <p:spPr bwMode="auto">
          <a:xfrm>
            <a:off x="1331640" y="2829820"/>
            <a:ext cx="2736304" cy="247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5144" y="2815830"/>
            <a:ext cx="2777852" cy="249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87335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107607"/>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Обмен ключами средствами криптографии </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 открытым ключом</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119</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0" y="483518"/>
            <a:ext cx="9143999" cy="499213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lnSpc>
                <a:spcPct val="115000"/>
              </a:lnSpc>
              <a:spcBef>
                <a:spcPts val="600"/>
              </a:spcBef>
              <a:spcAft>
                <a:spcPts val="600"/>
              </a:spcAft>
            </a:pP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Основные принципы</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В симметричной криптографии каждая из переписывающихся сторон должна иметь копию общего секретного ключа, что создает сложнейшую проблему управления ключами. </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В криптосистемах с открытым ключом используются два ключа: </a:t>
            </a: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открытый и секретный</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Открытый ключ может быть опубликован в справочнике наряду с именем пользователя. В результате любой желающий может зашифровать с его помощью свое письмо и послать закрытую информацию владельцу соответствующего секретного ключа. </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Расшифровать посланное сообщение сможет только тот, у кого есть секретный ключ. Более точно, имеют место преобразования:</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i="1">
                <a:solidFill>
                  <a:srgbClr val="FF0000"/>
                </a:solidFill>
                <a:latin typeface="Calibri" panose="020F0502020204030204" pitchFamily="34" charset="0"/>
                <a:ea typeface="Calibri" panose="020F0502020204030204" pitchFamily="34" charset="0"/>
                <a:cs typeface="Calibri" panose="020F0502020204030204" pitchFamily="34" charset="0"/>
              </a:rPr>
              <a:t>Сообщение + Открытый ключ = Шифротекст</a:t>
            </a:r>
          </a:p>
          <a:p>
            <a:pPr algn="just">
              <a:lnSpc>
                <a:spcPct val="115000"/>
              </a:lnSpc>
              <a:spcBef>
                <a:spcPts val="600"/>
              </a:spcBef>
              <a:spcAft>
                <a:spcPts val="600"/>
              </a:spcAft>
            </a:pPr>
            <a:r>
              <a:rPr lang="ru-RU" altLang="ru-RU" sz="1800" i="1">
                <a:solidFill>
                  <a:srgbClr val="FF0000"/>
                </a:solidFill>
                <a:latin typeface="Calibri" panose="020F0502020204030204" pitchFamily="34" charset="0"/>
                <a:ea typeface="Calibri" panose="020F0502020204030204" pitchFamily="34" charset="0"/>
                <a:cs typeface="Calibri" panose="020F0502020204030204" pitchFamily="34" charset="0"/>
              </a:rPr>
              <a:t>		Шифротекст + Секретный ключ = Сообщение</a:t>
            </a:r>
          </a:p>
          <a:p>
            <a:pPr algn="just">
              <a:lnSpc>
                <a:spcPct val="115000"/>
              </a:lnSpc>
              <a:spcBef>
                <a:spcPts val="600"/>
              </a:spcBef>
              <a:spcAft>
                <a:spcPts val="600"/>
              </a:spcAft>
            </a:pP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797442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0" y="-143611"/>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UKS (англ. unknown key-share attack) </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«Атака с неизвестным сеансовым ключом» (продолжение)</a:t>
            </a: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a:t>
            </a:fld>
            <a:endParaRPr lang="ru-RU"/>
          </a:p>
        </p:txBody>
      </p:sp>
      <p:sp>
        <p:nvSpPr>
          <p:cNvPr id="7" name="Объект 2">
            <a:extLst>
              <a:ext uri="{FF2B5EF4-FFF2-40B4-BE49-F238E27FC236}">
                <a16:creationId xmlns:a16="http://schemas.microsoft.com/office/drawing/2014/main" id="{9C413811-933A-461F-9301-1DBBD6485F9D}"/>
              </a:ext>
            </a:extLst>
          </p:cNvPr>
          <p:cNvSpPr txBox="1">
            <a:spLocks noChangeArrowheads="1"/>
          </p:cNvSpPr>
          <p:nvPr/>
        </p:nvSpPr>
        <p:spPr bwMode="auto">
          <a:xfrm>
            <a:off x="0" y="635338"/>
            <a:ext cx="91440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ru-RU"/>
            </a:defPPr>
            <a:lvl1pPr marL="0" algn="l" defTabSz="457200" rtl="0" eaLnBrk="1" fontAlgn="base" latinLnBrk="0" hangingPunct="1">
              <a:spcBef>
                <a:spcPct val="20000"/>
              </a:spcBef>
              <a:spcAft>
                <a:spcPct val="0"/>
              </a:spcAft>
              <a:defRPr sz="1500" kern="1200">
                <a:solidFill>
                  <a:schemeClr val="tx1"/>
                </a:solidFill>
                <a:latin typeface="Arial" pitchFamily="34" charset="0"/>
                <a:ea typeface="+mn-ea"/>
                <a:cs typeface="Arial"/>
              </a:defRPr>
            </a:lvl1pPr>
            <a:lvl2pPr marL="742950" indent="-285750" algn="l" defTabSz="457200" rtl="0" eaLnBrk="1" fontAlgn="base" latinLnBrk="0" hangingPunct="1">
              <a:spcBef>
                <a:spcPct val="20000"/>
              </a:spcBef>
              <a:spcAft>
                <a:spcPct val="0"/>
              </a:spcAft>
              <a:buChar char="–"/>
              <a:defRPr sz="2100" kern="1200">
                <a:solidFill>
                  <a:schemeClr val="tx1"/>
                </a:solidFill>
                <a:latin typeface="Times New Roman" pitchFamily="18" charset="0"/>
                <a:ea typeface="+mn-ea"/>
                <a:cs typeface="Arial"/>
              </a:defRPr>
            </a:lvl2pPr>
            <a:lvl3pPr marL="1200150" indent="-285750" algn="l" defTabSz="4572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5430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4pPr>
            <a:lvl5pPr marL="20002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5pPr>
            <a:lvl6pPr marL="24574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6pPr>
            <a:lvl7pPr marL="29146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7pPr>
            <a:lvl8pPr marL="33718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8pPr>
            <a:lvl9pPr marL="3829050" indent="-171450" algn="l" defTabSz="4572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9pPr>
          </a:lstStyle>
          <a:p>
            <a:pPr algn="just" eaLnBrk="1" hangingPunct="1">
              <a:spcAft>
                <a:spcPts val="600"/>
              </a:spcAft>
              <a:buClr>
                <a:srgbClr val="000000"/>
              </a:buClr>
              <a:buSzPct val="80000"/>
              <a:buFont typeface="Wingdings 3" panose="05040102010807070707" pitchFamily="18" charset="2"/>
              <a:buNone/>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Атака на протокол STS: (Lowe G., 1996) (атака с неизвестным общим ключом) (unknown key-share attack, UKS attack): Нарушитель C, используя свой законный обмен с участником B, может применить против участника A атаку, в результате которой он может убедить A в том, что он выступает от имени B. Нарушитель C использует свой законный обмен с участником B и убеждает A в том, что он выступает от имени B. Сеанс с участником B остается незавершенным, так как C, не зная секретного ключа участника A, не сможет подобрать правильный ответ для B. Поэтому любое его сообщение на третьем шаге будет участником B отвергнуто:</a:t>
            </a:r>
          </a:p>
          <a:p>
            <a:pPr algn="just" eaLnBrk="1" hangingPunct="1">
              <a:spcAft>
                <a:spcPts val="600"/>
              </a:spcAft>
              <a:buClr>
                <a:srgbClr val="000000"/>
              </a:buClr>
              <a:buSzPct val="80000"/>
              <a:buFont typeface="Wingdings 3" panose="05040102010807070707" pitchFamily="18" charset="2"/>
              <a:buNone/>
            </a:pP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514600" eaLnBrk="0" hangingPunct="0">
              <a:spcBef>
                <a:spcPct val="0"/>
              </a:spcBef>
            </a:pPr>
            <a:r>
              <a:rPr lang="en-US" altLang="ru-RU" sz="2000">
                <a:solidFill>
                  <a:srgbClr val="000000"/>
                </a:solidFill>
                <a:latin typeface="Calibri" panose="020F0502020204030204" pitchFamily="34" charset="0"/>
                <a:cs typeface="Calibri" panose="020F0502020204030204" pitchFamily="34" charset="0"/>
              </a:rPr>
              <a:t>A → C(B):     A, B, </a:t>
            </a:r>
            <a:r>
              <a:rPr lang="en-US" altLang="ru-RU" sz="2000" i="1">
                <a:solidFill>
                  <a:srgbClr val="000000"/>
                </a:solidFill>
                <a:latin typeface="Calibri" panose="020F0502020204030204" pitchFamily="34" charset="0"/>
                <a:cs typeface="Calibri" panose="020F0502020204030204" pitchFamily="34" charset="0"/>
              </a:rPr>
              <a:t>m</a:t>
            </a:r>
            <a:r>
              <a:rPr lang="en-US" altLang="ru-RU" sz="2000" baseline="-25000">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a:t>
            </a:r>
            <a:endParaRPr lang="ru-RU" altLang="ru-RU" sz="2000">
              <a:solidFill>
                <a:srgbClr val="000000"/>
              </a:solidFill>
              <a:latin typeface="Calibri" panose="020F0502020204030204" pitchFamily="34" charset="0"/>
              <a:cs typeface="Calibri" panose="020F0502020204030204" pitchFamily="34" charset="0"/>
            </a:endParaRPr>
          </a:p>
          <a:p>
            <a:pPr marL="2514600" eaLnBrk="0" hangingPunct="0">
              <a:spcBef>
                <a:spcPct val="0"/>
              </a:spcBef>
            </a:pPr>
            <a:r>
              <a:rPr lang="en-US" altLang="ru-RU" sz="2000">
                <a:solidFill>
                  <a:srgbClr val="000000"/>
                </a:solidFill>
                <a:latin typeface="Calibri" panose="020F0502020204030204" pitchFamily="34" charset="0"/>
                <a:cs typeface="Calibri" panose="020F0502020204030204" pitchFamily="34" charset="0"/>
              </a:rPr>
              <a:t>C → B: C, B, </a:t>
            </a:r>
            <a:r>
              <a:rPr lang="en-US" altLang="ru-RU" sz="2000" i="1">
                <a:solidFill>
                  <a:srgbClr val="000000"/>
                </a:solidFill>
                <a:latin typeface="Calibri" panose="020F0502020204030204" pitchFamily="34" charset="0"/>
                <a:cs typeface="Calibri" panose="020F0502020204030204" pitchFamily="34" charset="0"/>
              </a:rPr>
              <a:t>m</a:t>
            </a:r>
            <a:r>
              <a:rPr lang="en-US" altLang="ru-RU" sz="2000" baseline="-25000">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a:t>
            </a:r>
            <a:endParaRPr lang="ru-RU" altLang="ru-RU" sz="2000">
              <a:solidFill>
                <a:srgbClr val="000000"/>
              </a:solidFill>
              <a:latin typeface="Calibri" panose="020F0502020204030204" pitchFamily="34" charset="0"/>
              <a:cs typeface="Calibri" panose="020F0502020204030204" pitchFamily="34" charset="0"/>
            </a:endParaRPr>
          </a:p>
          <a:p>
            <a:pPr marL="2514600" eaLnBrk="0" hangingPunct="0">
              <a:spcBef>
                <a:spcPct val="0"/>
              </a:spcBef>
            </a:pPr>
            <a:r>
              <a:rPr lang="en-US" altLang="ru-RU" sz="2000">
                <a:solidFill>
                  <a:srgbClr val="000000"/>
                </a:solidFill>
                <a:latin typeface="Calibri" panose="020F0502020204030204" pitchFamily="34" charset="0"/>
                <a:cs typeface="Calibri" panose="020F0502020204030204" pitchFamily="34" charset="0"/>
              </a:rPr>
              <a:t>C ← B: B, C, </a:t>
            </a:r>
            <a:r>
              <a:rPr lang="en-US" altLang="ru-RU" sz="2000" i="1" err="1">
                <a:solidFill>
                  <a:srgbClr val="000000"/>
                </a:solidFill>
                <a:latin typeface="Calibri" panose="020F0502020204030204" pitchFamily="34" charset="0"/>
                <a:cs typeface="Calibri" panose="020F0502020204030204" pitchFamily="34" charset="0"/>
              </a:rPr>
              <a:t>m</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 </a:t>
            </a:r>
            <a:r>
              <a:rPr lang="en-US" altLang="ru-RU" sz="2000" i="1" err="1">
                <a:solidFill>
                  <a:srgbClr val="000000"/>
                </a:solidFill>
                <a:latin typeface="Calibri" panose="020F0502020204030204" pitchFamily="34" charset="0"/>
                <a:cs typeface="Calibri" panose="020F0502020204030204" pitchFamily="34" charset="0"/>
              </a:rPr>
              <a:t>E</a:t>
            </a:r>
            <a:r>
              <a:rPr lang="en-US" altLang="ru-RU" sz="2000" i="1" baseline="-25000" err="1">
                <a:solidFill>
                  <a:srgbClr val="000000"/>
                </a:solidFill>
                <a:latin typeface="Calibri" panose="020F0502020204030204" pitchFamily="34" charset="0"/>
                <a:cs typeface="Calibri" panose="020F0502020204030204" pitchFamily="34" charset="0"/>
              </a:rPr>
              <a:t>k</a:t>
            </a:r>
            <a:r>
              <a:rPr lang="en-US" altLang="ru-RU" sz="2000">
                <a:solidFill>
                  <a:srgbClr val="000000"/>
                </a:solidFill>
                <a:latin typeface="Calibri" panose="020F0502020204030204" pitchFamily="34" charset="0"/>
                <a:cs typeface="Calibri" panose="020F0502020204030204" pitchFamily="34" charset="0"/>
              </a:rPr>
              <a:t>(Sig</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a:t>
            </a:r>
            <a:r>
              <a:rPr lang="en-US" altLang="ru-RU" sz="2000" i="1" err="1">
                <a:solidFill>
                  <a:srgbClr val="000000"/>
                </a:solidFill>
                <a:latin typeface="Calibri" panose="020F0502020204030204" pitchFamily="34" charset="0"/>
                <a:cs typeface="Calibri" panose="020F0502020204030204" pitchFamily="34" charset="0"/>
              </a:rPr>
              <a:t>m</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 </a:t>
            </a:r>
            <a:r>
              <a:rPr lang="en-US" altLang="ru-RU" sz="2000" i="1">
                <a:solidFill>
                  <a:srgbClr val="000000"/>
                </a:solidFill>
                <a:latin typeface="Calibri" panose="020F0502020204030204" pitchFamily="34" charset="0"/>
                <a:cs typeface="Calibri" panose="020F0502020204030204" pitchFamily="34" charset="0"/>
              </a:rPr>
              <a:t>m</a:t>
            </a:r>
            <a:r>
              <a:rPr lang="en-US" altLang="ru-RU" sz="2000" baseline="-25000">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a:t>
            </a:r>
            <a:endParaRPr lang="ru-RU" altLang="ru-RU" sz="2000">
              <a:solidFill>
                <a:srgbClr val="000000"/>
              </a:solidFill>
              <a:latin typeface="Calibri" panose="020F0502020204030204" pitchFamily="34" charset="0"/>
              <a:cs typeface="Calibri" panose="020F0502020204030204" pitchFamily="34" charset="0"/>
            </a:endParaRPr>
          </a:p>
          <a:p>
            <a:pPr marL="2514600" eaLnBrk="0" hangingPunct="0">
              <a:spcBef>
                <a:spcPct val="0"/>
              </a:spcBef>
            </a:pPr>
            <a:r>
              <a:rPr lang="en-US" altLang="ru-RU" sz="2000">
                <a:solidFill>
                  <a:srgbClr val="000000"/>
                </a:solidFill>
                <a:latin typeface="Calibri" panose="020F0502020204030204" pitchFamily="34" charset="0"/>
                <a:cs typeface="Calibri" panose="020F0502020204030204" pitchFamily="34" charset="0"/>
              </a:rPr>
              <a:t>A ← C(B):     B, A, </a:t>
            </a:r>
            <a:r>
              <a:rPr lang="en-US" altLang="ru-RU" sz="2000" i="1" err="1">
                <a:solidFill>
                  <a:srgbClr val="000000"/>
                </a:solidFill>
                <a:latin typeface="Calibri" panose="020F0502020204030204" pitchFamily="34" charset="0"/>
                <a:cs typeface="Calibri" panose="020F0502020204030204" pitchFamily="34" charset="0"/>
              </a:rPr>
              <a:t>m</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 </a:t>
            </a:r>
            <a:r>
              <a:rPr lang="en-US" altLang="ru-RU" sz="2000" i="1" err="1">
                <a:solidFill>
                  <a:srgbClr val="000000"/>
                </a:solidFill>
                <a:latin typeface="Calibri" panose="020F0502020204030204" pitchFamily="34" charset="0"/>
                <a:cs typeface="Calibri" panose="020F0502020204030204" pitchFamily="34" charset="0"/>
              </a:rPr>
              <a:t>E</a:t>
            </a:r>
            <a:r>
              <a:rPr lang="en-US" altLang="ru-RU" sz="2000" i="1" baseline="-25000" err="1">
                <a:solidFill>
                  <a:srgbClr val="000000"/>
                </a:solidFill>
                <a:latin typeface="Calibri" panose="020F0502020204030204" pitchFamily="34" charset="0"/>
                <a:cs typeface="Calibri" panose="020F0502020204030204" pitchFamily="34" charset="0"/>
              </a:rPr>
              <a:t>k</a:t>
            </a:r>
            <a:r>
              <a:rPr lang="en-US" altLang="ru-RU" sz="2000">
                <a:solidFill>
                  <a:srgbClr val="000000"/>
                </a:solidFill>
                <a:latin typeface="Calibri" panose="020F0502020204030204" pitchFamily="34" charset="0"/>
                <a:cs typeface="Calibri" panose="020F0502020204030204" pitchFamily="34" charset="0"/>
              </a:rPr>
              <a:t>(Sig</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a:t>
            </a:r>
            <a:r>
              <a:rPr lang="en-US" altLang="ru-RU" sz="2000" i="1" err="1">
                <a:solidFill>
                  <a:srgbClr val="000000"/>
                </a:solidFill>
                <a:latin typeface="Calibri" panose="020F0502020204030204" pitchFamily="34" charset="0"/>
                <a:cs typeface="Calibri" panose="020F0502020204030204" pitchFamily="34" charset="0"/>
              </a:rPr>
              <a:t>m</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 </a:t>
            </a:r>
            <a:r>
              <a:rPr lang="en-US" altLang="ru-RU" sz="2000" i="1">
                <a:solidFill>
                  <a:srgbClr val="000000"/>
                </a:solidFill>
                <a:latin typeface="Calibri" panose="020F0502020204030204" pitchFamily="34" charset="0"/>
                <a:cs typeface="Calibri" panose="020F0502020204030204" pitchFamily="34" charset="0"/>
              </a:rPr>
              <a:t>m</a:t>
            </a:r>
            <a:r>
              <a:rPr lang="en-US" altLang="ru-RU" sz="2000" baseline="-25000">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a:t>
            </a:r>
            <a:endParaRPr lang="ru-RU" altLang="ru-RU" sz="2000">
              <a:solidFill>
                <a:srgbClr val="000000"/>
              </a:solidFill>
              <a:latin typeface="Calibri" panose="020F0502020204030204" pitchFamily="34" charset="0"/>
              <a:cs typeface="Calibri" panose="020F0502020204030204" pitchFamily="34" charset="0"/>
            </a:endParaRPr>
          </a:p>
          <a:p>
            <a:pPr marL="2514600" eaLnBrk="0" hangingPunct="0">
              <a:spcBef>
                <a:spcPct val="0"/>
              </a:spcBef>
            </a:pPr>
            <a:r>
              <a:rPr lang="en-US" altLang="ru-RU" sz="2000">
                <a:solidFill>
                  <a:srgbClr val="000000"/>
                </a:solidFill>
                <a:latin typeface="Calibri" panose="020F0502020204030204" pitchFamily="34" charset="0"/>
                <a:cs typeface="Calibri" panose="020F0502020204030204" pitchFamily="34" charset="0"/>
              </a:rPr>
              <a:t>A → C(B):     A, B, </a:t>
            </a:r>
            <a:r>
              <a:rPr lang="en-US" altLang="ru-RU" sz="2000" i="1" err="1">
                <a:solidFill>
                  <a:srgbClr val="000000"/>
                </a:solidFill>
                <a:latin typeface="Calibri" panose="020F0502020204030204" pitchFamily="34" charset="0"/>
                <a:cs typeface="Calibri" panose="020F0502020204030204" pitchFamily="34" charset="0"/>
              </a:rPr>
              <a:t>E</a:t>
            </a:r>
            <a:r>
              <a:rPr lang="en-US" altLang="ru-RU" sz="2000" i="1" baseline="-25000" err="1">
                <a:solidFill>
                  <a:srgbClr val="000000"/>
                </a:solidFill>
                <a:latin typeface="Calibri" panose="020F0502020204030204" pitchFamily="34" charset="0"/>
                <a:cs typeface="Calibri" panose="020F0502020204030204" pitchFamily="34" charset="0"/>
              </a:rPr>
              <a:t>k</a:t>
            </a:r>
            <a:r>
              <a:rPr lang="en-US" altLang="ru-RU" sz="2000">
                <a:solidFill>
                  <a:srgbClr val="000000"/>
                </a:solidFill>
                <a:latin typeface="Calibri" panose="020F0502020204030204" pitchFamily="34" charset="0"/>
                <a:cs typeface="Calibri" panose="020F0502020204030204" pitchFamily="34" charset="0"/>
              </a:rPr>
              <a:t>(Sig</a:t>
            </a:r>
            <a:r>
              <a:rPr lang="en-US" altLang="ru-RU" sz="2000" baseline="-25000" err="1">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a:t>
            </a:r>
            <a:r>
              <a:rPr lang="en-US" altLang="ru-RU" sz="2000" i="1">
                <a:solidFill>
                  <a:srgbClr val="000000"/>
                </a:solidFill>
                <a:latin typeface="Calibri" panose="020F0502020204030204" pitchFamily="34" charset="0"/>
                <a:cs typeface="Calibri" panose="020F0502020204030204" pitchFamily="34" charset="0"/>
              </a:rPr>
              <a:t>m</a:t>
            </a:r>
            <a:r>
              <a:rPr lang="en-US" altLang="ru-RU" sz="2000" baseline="-25000">
                <a:solidFill>
                  <a:srgbClr val="000000"/>
                </a:solidFill>
                <a:latin typeface="Calibri" panose="020F0502020204030204" pitchFamily="34" charset="0"/>
                <a:cs typeface="Calibri" panose="020F0502020204030204" pitchFamily="34" charset="0"/>
              </a:rPr>
              <a:t>A</a:t>
            </a:r>
            <a:r>
              <a:rPr lang="en-US" altLang="ru-RU" sz="2000">
                <a:solidFill>
                  <a:srgbClr val="000000"/>
                </a:solidFill>
                <a:latin typeface="Calibri" panose="020F0502020204030204" pitchFamily="34" charset="0"/>
                <a:cs typeface="Calibri" panose="020F0502020204030204" pitchFamily="34" charset="0"/>
              </a:rPr>
              <a:t>, </a:t>
            </a:r>
            <a:r>
              <a:rPr lang="en-US" altLang="ru-RU" sz="2000" i="1" err="1">
                <a:solidFill>
                  <a:srgbClr val="000000"/>
                </a:solidFill>
                <a:latin typeface="Calibri" panose="020F0502020204030204" pitchFamily="34" charset="0"/>
                <a:cs typeface="Calibri" panose="020F0502020204030204" pitchFamily="34" charset="0"/>
              </a:rPr>
              <a:t>m</a:t>
            </a:r>
            <a:r>
              <a:rPr lang="en-US" altLang="ru-RU" sz="2000" baseline="-25000" err="1">
                <a:solidFill>
                  <a:srgbClr val="000000"/>
                </a:solidFill>
                <a:latin typeface="Calibri" panose="020F0502020204030204" pitchFamily="34" charset="0"/>
                <a:cs typeface="Calibri" panose="020F0502020204030204" pitchFamily="34" charset="0"/>
              </a:rPr>
              <a:t>B</a:t>
            </a:r>
            <a:r>
              <a:rPr lang="en-US" altLang="ru-RU" sz="2000">
                <a:solidFill>
                  <a:srgbClr val="000000"/>
                </a:solidFill>
                <a:latin typeface="Calibri" panose="020F0502020204030204" pitchFamily="34" charset="0"/>
                <a:cs typeface="Calibri" panose="020F0502020204030204" pitchFamily="34" charset="0"/>
              </a:rPr>
              <a:t>)).</a:t>
            </a:r>
          </a:p>
          <a:p>
            <a:pPr algn="just" eaLnBrk="1" hangingPunct="1">
              <a:spcAft>
                <a:spcPts val="600"/>
              </a:spcAft>
              <a:buClr>
                <a:srgbClr val="000000"/>
              </a:buClr>
              <a:buSzPct val="80000"/>
              <a:buFont typeface="Wingdings 3" panose="05040102010807070707" pitchFamily="18" charset="2"/>
              <a:buNone/>
            </a:pP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7850243"/>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Односторонние функции (неформальное определение)</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120</a:t>
            </a:fld>
            <a:endParaRPr lang="ru-RU"/>
          </a:p>
        </p:txBody>
      </p:sp>
      <p:sp>
        <p:nvSpPr>
          <p:cNvPr id="6" name="TextBox 5">
            <a:extLst>
              <a:ext uri="{FF2B5EF4-FFF2-40B4-BE49-F238E27FC236}">
                <a16:creationId xmlns:a16="http://schemas.microsoft.com/office/drawing/2014/main" id="{65A0E3E9-88B5-4009-A0F9-EB92D28D2F41}"/>
              </a:ext>
            </a:extLst>
          </p:cNvPr>
          <p:cNvSpPr txBox="1"/>
          <p:nvPr/>
        </p:nvSpPr>
        <p:spPr>
          <a:xfrm>
            <a:off x="35496" y="483519"/>
            <a:ext cx="9108504" cy="200054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sz="2000" b="1">
                <a:latin typeface="Calibri" panose="020F0502020204030204" pitchFamily="34" charset="0"/>
                <a:cs typeface="Calibri" panose="020F0502020204030204" pitchFamily="34" charset="0"/>
              </a:rPr>
              <a:t>Односторонней   называется      функция                 обладающая двумя свойствами:</a:t>
            </a:r>
          </a:p>
          <a:p>
            <a:pPr>
              <a:defRPr/>
            </a:pPr>
            <a:r>
              <a:rPr lang="ru-RU" sz="2000" b="1">
                <a:latin typeface="Calibri" panose="020F0502020204030204" pitchFamily="34" charset="0"/>
                <a:cs typeface="Calibri" panose="020F0502020204030204" pitchFamily="34" charset="0"/>
              </a:rPr>
              <a:t>а)	существует полиномиальный алгоритм вычисления значений F(x);</a:t>
            </a:r>
          </a:p>
          <a:p>
            <a:pPr>
              <a:defRPr/>
            </a:pPr>
            <a:r>
              <a:rPr lang="ru-RU" sz="2000" b="1">
                <a:latin typeface="Calibri" panose="020F0502020204030204" pitchFamily="34" charset="0"/>
                <a:cs typeface="Calibri" panose="020F0502020204030204" pitchFamily="34" charset="0"/>
              </a:rPr>
              <a:t>б)	не существует полиномиального алгоритма инвертирования функции F (т. е. решения уравнения F(x)   =  у относительно x).</a:t>
            </a:r>
          </a:p>
          <a:p>
            <a:pPr>
              <a:defRPr/>
            </a:pPr>
            <a:r>
              <a:rPr lang="ru-RU" sz="2000" b="1">
                <a:latin typeface="Calibri" panose="020F0502020204030204" pitchFamily="34" charset="0"/>
                <a:cs typeface="Calibri" panose="020F0502020204030204" pitchFamily="34" charset="0"/>
              </a:rPr>
              <a:t>Вопрос о существовании односторонних функций пока открыт.</a:t>
            </a:r>
          </a:p>
        </p:txBody>
      </p:sp>
      <p:pic>
        <p:nvPicPr>
          <p:cNvPr id="4" name="Рисунок 3"/>
          <p:cNvPicPr>
            <a:picLocks noChangeAspect="1"/>
          </p:cNvPicPr>
          <p:nvPr/>
        </p:nvPicPr>
        <p:blipFill>
          <a:blip r:embed="rId2"/>
          <a:stretch>
            <a:fillRect/>
          </a:stretch>
        </p:blipFill>
        <p:spPr>
          <a:xfrm>
            <a:off x="0" y="2320715"/>
            <a:ext cx="8187830" cy="2822785"/>
          </a:xfrm>
          <a:prstGeom prst="rect">
            <a:avLst/>
          </a:prstGeom>
        </p:spPr>
      </p:pic>
    </p:spTree>
    <p:extLst>
      <p:ext uri="{BB962C8B-B14F-4D97-AF65-F5344CB8AC3E}">
        <p14:creationId xmlns:p14="http://schemas.microsoft.com/office/powerpoint/2010/main" val="380436538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Применение односторонних функций</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121</a:t>
            </a:fld>
            <a:endParaRPr lang="ru-RU"/>
          </a:p>
        </p:txBody>
      </p:sp>
      <p:sp>
        <p:nvSpPr>
          <p:cNvPr id="6" name="TextBox 5">
            <a:extLst>
              <a:ext uri="{FF2B5EF4-FFF2-40B4-BE49-F238E27FC236}">
                <a16:creationId xmlns:a16="http://schemas.microsoft.com/office/drawing/2014/main" id="{AD109B6D-BD11-4BEE-8B10-CA4A4B9BF87F}"/>
              </a:ext>
            </a:extLst>
          </p:cNvPr>
          <p:cNvSpPr txBox="1"/>
          <p:nvPr/>
        </p:nvSpPr>
        <p:spPr>
          <a:xfrm>
            <a:off x="-9523" y="446460"/>
            <a:ext cx="9144000" cy="341632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defRPr/>
            </a:pPr>
            <a:r>
              <a:rPr lang="ru-RU" b="1">
                <a:latin typeface="Calibri" panose="020F0502020204030204" pitchFamily="34" charset="0"/>
                <a:ea typeface="Calibri" panose="020F0502020204030204" pitchFamily="34" charset="0"/>
                <a:cs typeface="Calibri" panose="020F0502020204030204" pitchFamily="34" charset="0"/>
              </a:rPr>
              <a:t>  Применение односторонних функций в криптографии позволяет:</a:t>
            </a:r>
            <a:endParaRPr lang="en-US" b="1">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endParaRPr lang="ru-RU" b="1">
              <a:latin typeface="Calibri" panose="020F0502020204030204" pitchFamily="34" charset="0"/>
              <a:ea typeface="Calibri" panose="020F0502020204030204" pitchFamily="34" charset="0"/>
              <a:cs typeface="Calibri" panose="020F0502020204030204" pitchFamily="34" charset="0"/>
            </a:endParaRPr>
          </a:p>
          <a:p>
            <a:pPr marL="342900" indent="-342900" algn="just"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организовать обмен шифрованными сообщениями с использованием только открытых каналов связи, т. е. отказаться от секретных каналов связи для обмена ключами;</a:t>
            </a:r>
          </a:p>
          <a:p>
            <a:pPr marL="342900" indent="-342900" algn="just"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включить в задачу вскрытия шифра трудную математическую задачу и тем самым повысить обоснованность стойкости шифра;</a:t>
            </a:r>
          </a:p>
          <a:p>
            <a:pPr marL="342900" indent="-342900" algn="just"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решать новые криптографические задачи, отличные от шифрования (электронная цифровая подпись и др.).</a:t>
            </a:r>
          </a:p>
        </p:txBody>
      </p:sp>
    </p:spTree>
    <p:extLst>
      <p:ext uri="{BB962C8B-B14F-4D97-AF65-F5344CB8AC3E}">
        <p14:creationId xmlns:p14="http://schemas.microsoft.com/office/powerpoint/2010/main" val="49969568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35668" y="405"/>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Обмен ключами средствами криптографии с открытым ключом</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122</a:t>
            </a:fld>
            <a:endParaRPr lang="ru-RU"/>
          </a:p>
        </p:txBody>
      </p:sp>
      <p:pic>
        <p:nvPicPr>
          <p:cNvPr id="4" name="Рисунок 3"/>
          <p:cNvPicPr>
            <a:picLocks noChangeAspect="1"/>
          </p:cNvPicPr>
          <p:nvPr/>
        </p:nvPicPr>
        <p:blipFill>
          <a:blip r:embed="rId2"/>
          <a:stretch>
            <a:fillRect/>
          </a:stretch>
        </p:blipFill>
        <p:spPr>
          <a:xfrm>
            <a:off x="138112" y="409575"/>
            <a:ext cx="8867775" cy="4324350"/>
          </a:xfrm>
          <a:prstGeom prst="rect">
            <a:avLst/>
          </a:prstGeom>
        </p:spPr>
      </p:pic>
    </p:spTree>
    <p:extLst>
      <p:ext uri="{BB962C8B-B14F-4D97-AF65-F5344CB8AC3E}">
        <p14:creationId xmlns:p14="http://schemas.microsoft.com/office/powerpoint/2010/main" val="348951691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Атака на обмен ключами вида «активный нарушитель»</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123</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9524" y="667370"/>
            <a:ext cx="9134476" cy="310854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defRPr/>
            </a:pPr>
            <a:r>
              <a:rPr 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Активные атаки</a:t>
            </a:r>
            <a:r>
              <a:rPr lang="ru-RU" sz="2000" b="1">
                <a:latin typeface="Calibri" panose="020F0502020204030204" pitchFamily="34" charset="0"/>
                <a:ea typeface="Calibri" panose="020F0502020204030204" pitchFamily="34" charset="0"/>
                <a:cs typeface="Calibri" panose="020F0502020204030204" pitchFamily="34" charset="0"/>
              </a:rPr>
              <a:t> - </a:t>
            </a:r>
            <a:r>
              <a:rPr lang="ru-RU">
                <a:latin typeface="Calibri" panose="020F0502020204030204" pitchFamily="34" charset="0"/>
                <a:ea typeface="Calibri" panose="020F0502020204030204" pitchFamily="34" charset="0"/>
                <a:cs typeface="Calibri" panose="020F0502020204030204" pitchFamily="34" charset="0"/>
              </a:rPr>
              <a:t>это атаки, при которых злоумышленник пытается изменить информацию или создает ложное сообщение. Предотвращение этих атак довольно сложно из-за широкого спектра потенциальных физических, сетевых и программных уязвимостей. Вместо предупреждения в нем делается акцент на обнаружении атаки и восстановлении после любого сбоя или задержки, вызванных им</a:t>
            </a:r>
          </a:p>
          <a:p>
            <a:pPr algn="just" eaLnBrk="1" hangingPunct="1">
              <a:defRPr/>
            </a:pPr>
            <a:endParaRPr lang="ru-RU" sz="2800">
              <a:solidFill>
                <a:schemeClr val="accent3">
                  <a:lumMod val="75000"/>
                </a:schemeClr>
              </a:solidFill>
              <a:latin typeface="Arial"/>
              <a:ea typeface="+mj-ea"/>
              <a:cs typeface="Arial"/>
            </a:endParaRPr>
          </a:p>
        </p:txBody>
      </p:sp>
    </p:spTree>
    <p:extLst>
      <p:ext uri="{BB962C8B-B14F-4D97-AF65-F5344CB8AC3E}">
        <p14:creationId xmlns:p14="http://schemas.microsoft.com/office/powerpoint/2010/main" val="217524499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Что включает в себя активная атака?</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124</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395536" y="667370"/>
            <a:ext cx="8568952" cy="347787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Изменение информации несанкционированным способом.</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Инициирование непреднамеренной или несанкционированной передачи информации.</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Изменение данных аутентификации, таких как имя отправителя или отметка времени, связанная с информацией</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Несанкционированное удаление данных.</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Отказ в доступе к информации для законных пользователей (отказ в обслуживании).</a:t>
            </a:r>
          </a:p>
          <a:p>
            <a:pPr eaLnBrk="1" hangingPunct="1">
              <a:defRPr/>
            </a:pPr>
            <a:endParaRPr lang="ru-RU" sz="2800">
              <a:solidFill>
                <a:schemeClr val="accent3">
                  <a:lumMod val="75000"/>
                </a:schemeClr>
              </a:solidFill>
              <a:latin typeface="Arial"/>
              <a:ea typeface="+mj-ea"/>
              <a:cs typeface="Arial"/>
            </a:endParaRPr>
          </a:p>
        </p:txBody>
      </p:sp>
    </p:spTree>
    <p:extLst>
      <p:ext uri="{BB962C8B-B14F-4D97-AF65-F5344CB8AC3E}">
        <p14:creationId xmlns:p14="http://schemas.microsoft.com/office/powerpoint/2010/main" val="250733834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err="1"/>
              <a:t>Двухкратный DES и атака «встреча посередине»</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125</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0" y="548270"/>
            <a:ext cx="9144000" cy="236988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DES (Data Encryption Standard) — </a:t>
            </a:r>
            <a:r>
              <a:rPr lang="ru-RU" sz="2000">
                <a:latin typeface="Calibri" panose="020F0502020204030204" pitchFamily="34" charset="0"/>
                <a:ea typeface="Calibri" panose="020F0502020204030204" pitchFamily="34" charset="0"/>
                <a:cs typeface="Calibri" panose="020F0502020204030204" pitchFamily="34" charset="0"/>
              </a:rPr>
              <a:t>алгоритм для симметричного шифрования, разработанный фирмой IBM и утверждённый правительством США в 1977 году как официальный стандарт (FIPS 46-3). Размер блока для DES равен 64 битам. В основе алгоритма лежит сеть Фейстеля с 16 циклами (раундами) и ключом, имеющим длину 56 бит. Алгоритм использует комбинацию нелинейных (S-блоки) и линейных (перестановки E, IP, IP-1) преобразований. </a:t>
            </a:r>
          </a:p>
          <a:p>
            <a:pPr eaLnBrk="1" hangingPunct="1">
              <a:defRPr/>
            </a:pPr>
            <a:endParaRPr lang="ru-RU" sz="2800">
              <a:solidFill>
                <a:schemeClr val="accent3">
                  <a:lumMod val="75000"/>
                </a:schemeClr>
              </a:solidFill>
              <a:latin typeface="Arial"/>
              <a:ea typeface="+mj-ea"/>
              <a:cs typeface="Arial"/>
            </a:endParaRPr>
          </a:p>
        </p:txBody>
      </p:sp>
      <p:pic>
        <p:nvPicPr>
          <p:cNvPr id="5"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63888" y="2343979"/>
            <a:ext cx="2520280" cy="293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91491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Атака методом бумеранга на AES</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126</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395536" y="667370"/>
            <a:ext cx="8568952" cy="144655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AES - </a:t>
            </a:r>
            <a:r>
              <a:rPr lang="ru-RU" sz="2000">
                <a:latin typeface="Calibri" panose="020F0502020204030204" pitchFamily="34" charset="0"/>
                <a:ea typeface="Calibri" panose="020F0502020204030204" pitchFamily="34" charset="0"/>
                <a:cs typeface="Calibri" panose="020F0502020204030204" pitchFamily="34" charset="0"/>
              </a:rPr>
              <a:t>это блочный шифр, поэтому простой текст (128 бит) данных сначала преобразуется в матрицу 4×4. Каждый элемент матрицы имеет размер 8 битов, в результате чего матрица содержит 8×16 = 128 бит.</a:t>
            </a:r>
          </a:p>
          <a:p>
            <a:pPr eaLnBrk="1" hangingPunct="1">
              <a:defRPr/>
            </a:pPr>
            <a:endParaRPr lang="ru-RU" sz="2800">
              <a:solidFill>
                <a:schemeClr val="accent3">
                  <a:lumMod val="75000"/>
                </a:schemeClr>
              </a:solidFill>
              <a:latin typeface="Arial"/>
              <a:ea typeface="+mj-ea"/>
              <a:cs typeface="Arial"/>
            </a:endParaRPr>
          </a:p>
        </p:txBody>
      </p:sp>
      <p:pic>
        <p:nvPicPr>
          <p:cNvPr id="5"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27784" y="1707654"/>
            <a:ext cx="4275491" cy="33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324661"/>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Атака «дней рождения»</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127</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9524" y="540804"/>
            <a:ext cx="9134476" cy="421653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Это атака методом грубой силы. Она используется против криптографической хэш-функции. Когда учеников в классе спрашивают об их днях рождения, ответом является одна из возможных 365 дат. Предположим, что день рождения первого студента — 3 августа. Затем, чтобы найти следующего студента, чья дата рождения — 3 августа, нам нужно запросить 1,25 * √365 ≈ 25 студентов.</a:t>
            </a:r>
          </a:p>
          <a:p>
            <a:pPr eaLnBrk="1" hangingPunct="1">
              <a:defRPr/>
            </a:pPr>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Аналогично, если хеш-функция выдает 64-битные хеш-значения, возможные хеш-значения составляют 1,8×10 19 . При многократной оценке функции для разных входов ожидается, что один и тот же выход будет получен после примерно 5,1 × 10 9 случайных входов.</a:t>
            </a:r>
          </a:p>
          <a:p>
            <a:pPr eaLnBrk="1" hangingPunct="1">
              <a:defRPr/>
            </a:pPr>
            <a:r>
              <a:rPr lang="ru-RU" sz="2000">
                <a:latin typeface="Calibri" panose="020F0502020204030204" pitchFamily="34" charset="0"/>
                <a:ea typeface="Calibri" panose="020F0502020204030204" pitchFamily="34" charset="0"/>
                <a:cs typeface="Calibri" panose="020F0502020204030204" pitchFamily="34" charset="0"/>
              </a:rPr>
              <a:t>Если злоумышленник может найти два разных входа, которые дают одинаковое хеш-значение, это коллизия, и эта хеш-функция считается нарушенной.</a:t>
            </a:r>
          </a:p>
          <a:p>
            <a:pPr eaLnBrk="1" hangingPunct="1">
              <a:defRPr/>
            </a:pPr>
            <a:endParaRPr lang="ru-RU" sz="2800">
              <a:solidFill>
                <a:schemeClr val="accent3">
                  <a:lumMod val="75000"/>
                </a:schemeClr>
              </a:solidFill>
              <a:latin typeface="Arial"/>
              <a:ea typeface="+mj-ea"/>
            </a:endParaRPr>
          </a:p>
        </p:txBody>
      </p:sp>
    </p:spTree>
    <p:extLst>
      <p:ext uri="{BB962C8B-B14F-4D97-AF65-F5344CB8AC3E}">
        <p14:creationId xmlns:p14="http://schemas.microsoft.com/office/powerpoint/2010/main" val="341610449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Основное определение</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128</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0" y="486656"/>
            <a:ext cx="9134476" cy="193899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b="1" i="1">
                <a:latin typeface="Calibri" panose="020F0502020204030204" pitchFamily="34" charset="0"/>
                <a:cs typeface="Calibri" panose="020F0502020204030204" pitchFamily="34" charset="0"/>
              </a:rPr>
              <a:t>Широковещательное шифрование (англ. Broadcast encryption)</a:t>
            </a:r>
            <a:r>
              <a:rPr lang="ru-RU" altLang="ru-RU" i="1">
                <a:latin typeface="Calibri" panose="020F0502020204030204" pitchFamily="34" charset="0"/>
                <a:cs typeface="Calibri" panose="020F0502020204030204" pitchFamily="34" charset="0"/>
              </a:rPr>
              <a:t> – это разновидность схем шифрования, в которой зашифрованные данные передаются по широковещательному каналу таким образом, что только привилегированные пользователи смогут расшифровать содержимое. </a:t>
            </a:r>
          </a:p>
        </p:txBody>
      </p:sp>
    </p:spTree>
    <p:extLst>
      <p:ext uri="{BB962C8B-B14F-4D97-AF65-F5344CB8AC3E}">
        <p14:creationId xmlns:p14="http://schemas.microsoft.com/office/powerpoint/2010/main" val="2980987014"/>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Устойчивая схема широковещательного шифрования</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129</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0" y="486656"/>
            <a:ext cx="9134476" cy="338554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800" b="1" i="1">
                <a:latin typeface="Calibri" panose="020F0502020204030204" pitchFamily="34" charset="0"/>
                <a:cs typeface="Calibri" panose="020F0502020204030204" pitchFamily="34" charset="0"/>
              </a:rPr>
              <a:t>Теорема</a:t>
            </a:r>
            <a:r>
              <a:rPr lang="ru-RU" altLang="ru-RU" sz="1800" i="1">
                <a:latin typeface="Calibri" panose="020F0502020204030204" pitchFamily="34" charset="0"/>
                <a:cs typeface="Calibri" panose="020F0502020204030204" pitchFamily="34" charset="0"/>
              </a:rPr>
              <a:t>: </a:t>
            </a:r>
            <a:r>
              <a:rPr lang="ru-RU" altLang="ru-RU" sz="1800">
                <a:latin typeface="Calibri" panose="020F0502020204030204" pitchFamily="34" charset="0"/>
                <a:cs typeface="Calibri" panose="020F0502020204030204" pitchFamily="34" charset="0"/>
              </a:rPr>
              <a:t>Схема называется устойчивой на множестве S, если для каждого подмножества T, не пересекающегося с S, не существует нарушителя, который имея все секреты, принадлежащие пользователям из множества S, сможет получить «знания» об общем секрете подмножества T. Под «знанием» может подразумеваться следующее: </a:t>
            </a:r>
            <a:endParaRPr lang="en-US" altLang="ru-RU" sz="1800">
              <a:latin typeface="Calibri" panose="020F0502020204030204" pitchFamily="34" charset="0"/>
              <a:cs typeface="Calibri" panose="020F0502020204030204" pitchFamily="34" charset="0"/>
            </a:endParaRPr>
          </a:p>
          <a:p>
            <a:pPr marL="285750" indent="-285750" algn="just">
              <a:buFont typeface="Arial" pitchFamily="34" charset="0"/>
              <a:buChar char="•"/>
            </a:pPr>
            <a:r>
              <a:rPr lang="ru-RU" altLang="ru-RU" sz="1800" i="1">
                <a:latin typeface="Calibri" panose="020F0502020204030204" pitchFamily="34" charset="0"/>
                <a:cs typeface="Calibri" panose="020F0502020204030204" pitchFamily="34" charset="0"/>
              </a:rPr>
              <a:t>общий секрет для подмножества T априори имеющий некоторое распределение (обычно равномерное). И после получения ключей S и сообщения от центра условное распределение секрета остается неизменным;</a:t>
            </a:r>
          </a:p>
          <a:p>
            <a:pPr marL="285750" indent="-285750" algn="just">
              <a:buFont typeface="Arial" pitchFamily="34" charset="0"/>
              <a:buChar char="•"/>
            </a:pPr>
            <a:r>
              <a:rPr lang="ru-RU" altLang="ru-RU" sz="1800" i="1">
                <a:latin typeface="Calibri" panose="020F0502020204030204" pitchFamily="34" charset="0"/>
                <a:cs typeface="Calibri" panose="020F0502020204030204" pitchFamily="34" charset="0"/>
              </a:rPr>
              <a:t>секрет подмножества T псевдослучайный, то есть нарушитель, обладающий ограниченными вычислительными возможностями не способен отличить секрет от случайной строки. Даже если у нарушителя есть ключи пользователей из множества S, секрет подмножества T остается псевдослучайным. </a:t>
            </a:r>
          </a:p>
          <a:p>
            <a:pPr algn="just"/>
            <a:endParaRPr lang="ru-RU" altLang="ru-RU" sz="1600" i="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2007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13</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2. Контроль целостности информации</a:t>
            </a:r>
          </a:p>
        </p:txBody>
      </p:sp>
      <p:sp>
        <p:nvSpPr>
          <p:cNvPr id="5" name="TextBox 4"/>
          <p:cNvSpPr txBox="1"/>
          <p:nvPr/>
        </p:nvSpPr>
        <p:spPr>
          <a:xfrm>
            <a:off x="179511" y="2832487"/>
            <a:ext cx="895496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Задачи аутентификации информации</a:t>
            </a:r>
          </a:p>
          <a:p>
            <a:pPr marL="457200" indent="-457200">
              <a:buFont typeface="+mj-lt"/>
              <a:buAutoNum type="arabicPeriod"/>
            </a:pPr>
            <a:r>
              <a:rPr lang="ru-RU" altLang="ru-RU" sz="2000" err="1">
                <a:latin typeface="Calibri" panose="020F0502020204030204" pitchFamily="34" charset="0"/>
                <a:cs typeface="Calibri" panose="020F0502020204030204" pitchFamily="34" charset="0"/>
              </a:rPr>
              <a:t>Имитозащита информации</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Криптографические методы контроля целостности</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Коды обнаружения манипуляций с данными</a:t>
            </a:r>
            <a:endParaRPr lang="ru-RU" sz="2000">
              <a:latin typeface="Calibri" panose="020F0502020204030204" pitchFamily="34" charset="0"/>
              <a:cs typeface="Calibri" panose="020F0502020204030204" pitchFamily="34" charset="0"/>
            </a:endParaRP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en-US" altLang="ru-RU"/>
              <a:t>K-</a:t>
            </a:r>
            <a:r>
              <a:rPr lang="ru-RU" altLang="ru-RU"/>
              <a:t>устойчивая схема широковещательного шифрования</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130</a:t>
            </a:fld>
            <a:endParaRPr lang="ru-RU"/>
          </a:p>
        </p:txBody>
      </p:sp>
      <p:pic>
        <p:nvPicPr>
          <p:cNvPr id="4" name="Рисунок 3"/>
          <p:cNvPicPr>
            <a:picLocks noChangeAspect="1"/>
          </p:cNvPicPr>
          <p:nvPr/>
        </p:nvPicPr>
        <p:blipFill>
          <a:blip r:embed="rId2"/>
          <a:stretch>
            <a:fillRect/>
          </a:stretch>
        </p:blipFill>
        <p:spPr>
          <a:xfrm>
            <a:off x="460238" y="656282"/>
            <a:ext cx="8401050" cy="2371725"/>
          </a:xfrm>
          <a:prstGeom prst="rect">
            <a:avLst/>
          </a:prstGeom>
        </p:spPr>
      </p:pic>
    </p:spTree>
    <p:extLst>
      <p:ext uri="{BB962C8B-B14F-4D97-AF65-F5344CB8AC3E}">
        <p14:creationId xmlns:p14="http://schemas.microsoft.com/office/powerpoint/2010/main" val="236126971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131</a:t>
            </a:fld>
            <a:endParaRPr lang="ru-RU"/>
          </a:p>
        </p:txBody>
      </p:sp>
      <p:sp>
        <p:nvSpPr>
          <p:cNvPr id="4" name="TextBox 3"/>
          <p:cNvSpPr txBox="1"/>
          <p:nvPr/>
        </p:nvSpPr>
        <p:spPr>
          <a:xfrm>
            <a:off x="0" y="585864"/>
            <a:ext cx="9098980" cy="830997"/>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8. Квантовый способ распределения ключей</a:t>
            </a: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lgn="just">
              <a:buFont typeface="+mj-lt"/>
              <a:buAutoNum type="arabicPeriod"/>
            </a:pPr>
            <a:r>
              <a:rPr lang="ru-RU" sz="2000">
                <a:latin typeface="Calibri" panose="020F0502020204030204" pitchFamily="34" charset="0"/>
                <a:cs typeface="Calibri" panose="020F0502020204030204" pitchFamily="34" charset="0"/>
              </a:rPr>
              <a:t>Общие сведения. Принцип неопределенности Гейзенберга.</a:t>
            </a:r>
          </a:p>
          <a:p>
            <a:pPr marL="457200" indent="-457200">
              <a:buFont typeface="+mj-lt"/>
              <a:buAutoNum type="arabicPeriod"/>
            </a:pPr>
            <a:r>
              <a:rPr lang="ru-RU" sz="2000">
                <a:latin typeface="Calibri" panose="020F0502020204030204" pitchFamily="34" charset="0"/>
                <a:cs typeface="Calibri" panose="020F0502020204030204" pitchFamily="34" charset="0"/>
              </a:rPr>
              <a:t>Поляризационные свойства фотонов и их использование в кодировании.</a:t>
            </a:r>
          </a:p>
          <a:p>
            <a:pPr marL="457200" indent="-457200">
              <a:buFont typeface="+mj-lt"/>
              <a:buAutoNum type="arabicPeriod"/>
            </a:pPr>
            <a:r>
              <a:rPr lang="ru-RU" sz="2000">
                <a:latin typeface="Calibri" panose="020F0502020204030204" pitchFamily="34" charset="0"/>
                <a:cs typeface="Calibri" panose="020F0502020204030204" pitchFamily="34" charset="0"/>
              </a:rPr>
              <a:t>Схема доставки и выбора ключа.</a:t>
            </a: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основы квантовые способы распределения ключей.</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9524" y="309844"/>
            <a:ext cx="9134476" cy="272736"/>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Принцип неопределенности Гейзенберга</a:t>
            </a:r>
            <a:br>
              <a:rPr kumimoji="0" lang="ru-RU" sz="1600" b="1" i="0" u="none" strike="noStrike" kern="1200" cap="none" spc="0" normalizeH="0" baseline="0" noProof="0">
                <a:ln>
                  <a:noFill/>
                </a:ln>
                <a:solidFill>
                  <a:srgbClr val="C00000"/>
                </a:solidFill>
                <a:effectLst>
                  <a:outerShdw blurRad="38100" dist="38100" dir="2700000" algn="tl">
                    <a:srgbClr val="C0C0C0"/>
                  </a:outerShdw>
                </a:effectLst>
                <a:uLnTx/>
                <a:uFillTx/>
                <a:latin typeface="Arial"/>
                <a:ea typeface="+mn-ea"/>
                <a:cs typeface="+mn-cs"/>
              </a:rPr>
            </a:b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132</a:t>
            </a:fld>
            <a:endParaRPr lang="ru-RU"/>
          </a:p>
        </p:txBody>
      </p:sp>
      <p:sp>
        <p:nvSpPr>
          <p:cNvPr id="10" name="Text Box 3">
            <a:extLst>
              <a:ext uri="{FF2B5EF4-FFF2-40B4-BE49-F238E27FC236}">
                <a16:creationId xmlns:a16="http://schemas.microsoft.com/office/drawing/2014/main" id="{62D7C096-3D53-4E33-8722-FAEE8A0107B0}"/>
              </a:ext>
            </a:extLst>
          </p:cNvPr>
          <p:cNvSpPr txBox="1">
            <a:spLocks noChangeArrowheads="1"/>
          </p:cNvSpPr>
          <p:nvPr/>
        </p:nvSpPr>
        <p:spPr bwMode="auto">
          <a:xfrm>
            <a:off x="9524" y="483518"/>
            <a:ext cx="9124952"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ru-RU"/>
            </a:defPPr>
            <a:lvl1pPr marL="4572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457200" marR="0" lvl="0" indent="0" defTabSz="914400" rtl="0" eaLnBrk="1" fontAlgn="base" latinLnBrk="0" hangingPunct="1">
              <a:lnSpc>
                <a:spcPct val="100000"/>
              </a:lnSpc>
              <a:spcBef>
                <a:spcPct val="0"/>
              </a:spcBef>
              <a:spcAft>
                <a:spcPct val="0"/>
              </a:spcAft>
              <a:buClrTx/>
              <a:buSzTx/>
              <a:buFontTx/>
              <a:buNone/>
              <a:defRPr/>
            </a:pPr>
            <a:endParaRPr kumimoji="0" lang="en-US" altLang="ru-RU" b="1"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0" indent="0" defTabSz="914400" rtl="0" eaLnBrk="1" fontAlgn="base" latinLnBrk="0" hangingPunct="1">
              <a:lnSpc>
                <a:spcPct val="100000"/>
              </a:lnSpc>
              <a:spcBef>
                <a:spcPct val="0"/>
              </a:spcBef>
              <a:spcAft>
                <a:spcPct val="0"/>
              </a:spcAft>
              <a:buClrTx/>
              <a:buSzTx/>
              <a:buFontTx/>
              <a:buNone/>
              <a:defRPr/>
            </a:pPr>
            <a:r>
              <a:rPr kumimoji="0" lang="en-US" altLang="ru-RU" b="0"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Измерение квантовой системы изменяет ее состояние.</a:t>
            </a:r>
          </a:p>
          <a:p>
            <a:pPr marL="457200" marR="0" lvl="0" indent="0" defTabSz="914400" rtl="0" eaLnBrk="1" fontAlgn="base" latinLnBrk="0" hangingPunct="1">
              <a:lnSpc>
                <a:spcPct val="100000"/>
              </a:lnSpc>
              <a:spcBef>
                <a:spcPct val="0"/>
              </a:spcBef>
              <a:spcAft>
                <a:spcPct val="0"/>
              </a:spcAft>
              <a:buClrTx/>
              <a:buSzTx/>
              <a:buFontTx/>
              <a:buNone/>
              <a:defRPr/>
            </a:pPr>
            <a:endPar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0" indent="0" defTabSz="914400" rtl="0" eaLnBrk="1" fontAlgn="base" latinLnBrk="0" hangingPunct="1">
              <a:lnSpc>
                <a:spcPct val="100000"/>
              </a:lnSpc>
              <a:spcBef>
                <a:spcPct val="0"/>
              </a:spcBef>
              <a:spcAft>
                <a:spcPct val="0"/>
              </a:spcAft>
              <a:buClrTx/>
              <a:buSzTx/>
              <a:buFontTx/>
              <a:buNone/>
              <a:defRPr/>
            </a:pPr>
            <a:r>
              <a:rPr kumimoji="0" lang="en-US"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Этот фундаментальный принцип определяет то, что попытка</a:t>
            </a:r>
            <a:r>
              <a:rPr kumimoji="0" lang="en-US"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перехвата информации в квантовом канале приводит к внесению в него помех. Последние  обнаруживаются и устраняются легальными пользователями</a:t>
            </a:r>
          </a:p>
        </p:txBody>
      </p:sp>
    </p:spTree>
    <p:extLst>
      <p:ext uri="{BB962C8B-B14F-4D97-AF65-F5344CB8AC3E}">
        <p14:creationId xmlns:p14="http://schemas.microsoft.com/office/powerpoint/2010/main" val="330902475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15EF2C-8109-4022-0BCA-3033412556C0}"/>
              </a:ext>
            </a:extLst>
          </p:cNvPr>
          <p:cNvSpPr>
            <a:spLocks noGrp="1"/>
          </p:cNvSpPr>
          <p:nvPr>
            <p:ph type="title"/>
          </p:nvPr>
        </p:nvSpPr>
        <p:spPr>
          <a:xfrm>
            <a:off x="1" y="-7400"/>
            <a:ext cx="9134476" cy="778949"/>
          </a:xfrm>
        </p:spPr>
        <p:txBody>
          <a:bodyPr/>
          <a:lstStyle/>
          <a:p>
            <a:pPr defTabSz="685800">
              <a:defRPr/>
            </a:pPr>
            <a:r>
              <a:rPr 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Общие сведения</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AD7EDA08-8FD9-8FE0-2374-77E95F39A2C8}"/>
              </a:ext>
            </a:extLst>
          </p:cNvPr>
          <p:cNvSpPr>
            <a:spLocks noGrp="1"/>
          </p:cNvSpPr>
          <p:nvPr>
            <p:ph type="sldNum" sz="quarter" idx="12"/>
          </p:nvPr>
        </p:nvSpPr>
        <p:spPr/>
        <p:txBody>
          <a:bodyPr/>
          <a:lstStyle/>
          <a:p>
            <a:pPr>
              <a:defRPr/>
            </a:pPr>
            <a:fld id="{37329FC9-9713-4C96-AADB-E3C6603F8243}" type="slidenum">
              <a:rPr lang="ru-RU" smtClean="0"/>
              <a:pPr>
                <a:defRPr/>
              </a:pPr>
              <a:t>133</a:t>
            </a:fld>
            <a:endParaRPr lang="ru-RU"/>
          </a:p>
        </p:txBody>
      </p:sp>
      <p:sp>
        <p:nvSpPr>
          <p:cNvPr id="4" name="Text Box 3">
            <a:extLst>
              <a:ext uri="{FF2B5EF4-FFF2-40B4-BE49-F238E27FC236}">
                <a16:creationId xmlns:a16="http://schemas.microsoft.com/office/drawing/2014/main" id="{B828BBAE-2471-7E36-D026-D14A39E292C5}"/>
              </a:ext>
            </a:extLst>
          </p:cNvPr>
          <p:cNvSpPr txBox="1">
            <a:spLocks noChangeArrowheads="1"/>
          </p:cNvSpPr>
          <p:nvPr/>
        </p:nvSpPr>
        <p:spPr bwMode="auto">
          <a:xfrm>
            <a:off x="742421" y="2638852"/>
            <a:ext cx="7920880" cy="2035969"/>
          </a:xfrm>
          <a:prstGeom prst="rect">
            <a:avLst/>
          </a:prstGeom>
          <a:noFill/>
          <a:ln w="9525">
            <a:noFill/>
            <a:miter lim="800000"/>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685800">
              <a:defRPr/>
            </a:pPr>
            <a:endParaRPr lang="ru-RU">
              <a:solidFill>
                <a:srgbClr val="CC3399"/>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 Box 3">
            <a:extLst>
              <a:ext uri="{FF2B5EF4-FFF2-40B4-BE49-F238E27FC236}">
                <a16:creationId xmlns:a16="http://schemas.microsoft.com/office/drawing/2014/main" id="{92A8DC65-BA10-4E19-A2E6-CFF8B55EC3A0}"/>
              </a:ext>
            </a:extLst>
          </p:cNvPr>
          <p:cNvSpPr txBox="1">
            <a:spLocks noChangeArrowheads="1"/>
          </p:cNvSpPr>
          <p:nvPr/>
        </p:nvSpPr>
        <p:spPr bwMode="auto">
          <a:xfrm>
            <a:off x="0" y="607219"/>
            <a:ext cx="9144000"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ru-RU"/>
            </a:defPPr>
            <a:lvl1pPr marL="4572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457200" marR="0" lvl="0" indent="0" algn="l" defTabSz="914400" rtl="0" eaLnBrk="1" fontAlgn="base" latinLnBrk="0" hangingPunct="1">
              <a:lnSpc>
                <a:spcPct val="100000"/>
              </a:lnSpc>
              <a:spcBef>
                <a:spcPct val="0"/>
              </a:spcBef>
              <a:spcAft>
                <a:spcPct val="0"/>
              </a:spcAft>
              <a:buClrTx/>
              <a:buSzTx/>
              <a:buFontTx/>
              <a:buNone/>
              <a:defRPr/>
            </a:pPr>
            <a:r>
              <a:rPr kumimoji="0" lang="en-US" altLang="ru-RU" b="0"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Квантовый способ распределения ключей</a:t>
            </a:r>
            <a:r>
              <a:rPr kumimoji="0" lang="ru-RU" altLang="ru-RU"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может быть положен в основу безусловно стойких криптосистем.</a:t>
            </a:r>
          </a:p>
          <a:p>
            <a:pPr marL="457200" marR="0" lvl="0" indent="0" algn="l" defTabSz="914400" rtl="0" eaLnBrk="1" fontAlgn="base" latinLnBrk="0" hangingPunct="1">
              <a:lnSpc>
                <a:spcPct val="100000"/>
              </a:lnSpc>
              <a:spcBef>
                <a:spcPct val="0"/>
              </a:spcBef>
              <a:spcAft>
                <a:spcPct val="0"/>
              </a:spcAft>
              <a:buClrTx/>
              <a:buSzTx/>
              <a:buFontTx/>
              <a:buNone/>
              <a:defRPr/>
            </a:pPr>
            <a:endPar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0" indent="0" algn="l" defTabSz="914400" rtl="0" eaLnBrk="1" fontAlgn="base" latinLnBrk="0" hangingPunct="1">
              <a:lnSpc>
                <a:spcPct val="100000"/>
              </a:lnSpc>
              <a:spcBef>
                <a:spcPct val="0"/>
              </a:spcBef>
              <a:spcAft>
                <a:spcPct val="0"/>
              </a:spcAft>
              <a:buClrTx/>
              <a:buSzTx/>
              <a:buFontTx/>
              <a:buNone/>
              <a:defRPr/>
            </a:pPr>
            <a:r>
              <a:rPr kumimoji="0" lang="en-US"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Вместо защищенного канала передачи «бесконечного» случайного и равновероятного ключа используется квантовый канал.</a:t>
            </a:r>
          </a:p>
        </p:txBody>
      </p:sp>
    </p:spTree>
    <p:extLst>
      <p:ext uri="{BB962C8B-B14F-4D97-AF65-F5344CB8AC3E}">
        <p14:creationId xmlns:p14="http://schemas.microsoft.com/office/powerpoint/2010/main" val="37445049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0972EAF-FBED-3EAF-E057-48E8F6E8525D}"/>
              </a:ext>
            </a:extLst>
          </p:cNvPr>
          <p:cNvSpPr>
            <a:spLocks noGrp="1"/>
          </p:cNvSpPr>
          <p:nvPr>
            <p:ph type="sldNum" sz="quarter" idx="12"/>
          </p:nvPr>
        </p:nvSpPr>
        <p:spPr/>
        <p:txBody>
          <a:bodyPr/>
          <a:lstStyle/>
          <a:p>
            <a:pPr>
              <a:defRPr/>
            </a:pPr>
            <a:fld id="{37329FC9-9713-4C96-AADB-E3C6603F8243}" type="slidenum">
              <a:rPr lang="ru-RU" smtClean="0"/>
              <a:pPr>
                <a:defRPr/>
              </a:pPr>
              <a:t>134</a:t>
            </a:fld>
            <a:endParaRPr lang="ru-RU"/>
          </a:p>
        </p:txBody>
      </p:sp>
      <p:sp>
        <p:nvSpPr>
          <p:cNvPr id="5" name="Text Box 2">
            <a:extLst>
              <a:ext uri="{FF2B5EF4-FFF2-40B4-BE49-F238E27FC236}">
                <a16:creationId xmlns:a16="http://schemas.microsoft.com/office/drawing/2014/main" id="{A6A008A1-7853-B7F1-8700-4B5E65C1E0E8}"/>
              </a:ext>
            </a:extLst>
          </p:cNvPr>
          <p:cNvSpPr txBox="1">
            <a:spLocks noGrp="1" noChangeArrowheads="1"/>
          </p:cNvSpPr>
          <p:nvPr>
            <p:ph type="title"/>
          </p:nvPr>
        </p:nvSpPr>
        <p:spPr bwMode="auto">
          <a:xfrm>
            <a:off x="0" y="49184"/>
            <a:ext cx="9134475" cy="400108"/>
          </a:xfrm>
          <a:prstGeom prst="rect">
            <a:avLst/>
          </a:prstGeom>
          <a:noFill/>
          <a:ln w="9525">
            <a:no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Модель криптосистемы с квантовым каналом расределения ключей</a:t>
            </a:r>
          </a:p>
        </p:txBody>
      </p:sp>
      <p:sp>
        <p:nvSpPr>
          <p:cNvPr id="7" name="TextBox 6">
            <a:extLst>
              <a:ext uri="{FF2B5EF4-FFF2-40B4-BE49-F238E27FC236}">
                <a16:creationId xmlns:a16="http://schemas.microsoft.com/office/drawing/2014/main" id="{7F90E4DD-57F7-45D8-A3C8-871867134840}"/>
              </a:ext>
            </a:extLst>
          </p:cNvPr>
          <p:cNvSpPr txBox="1"/>
          <p:nvPr/>
        </p:nvSpPr>
        <p:spPr>
          <a:xfrm>
            <a:off x="179512" y="915566"/>
            <a:ext cx="2143125" cy="708025"/>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Отправитель</a:t>
            </a:r>
          </a:p>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Сообщения М</a:t>
            </a:r>
          </a:p>
        </p:txBody>
      </p:sp>
      <p:sp>
        <p:nvSpPr>
          <p:cNvPr id="8" name="TextBox 7">
            <a:extLst>
              <a:ext uri="{FF2B5EF4-FFF2-40B4-BE49-F238E27FC236}">
                <a16:creationId xmlns:a16="http://schemas.microsoft.com/office/drawing/2014/main" id="{12766C1A-F178-4307-8C08-17C2DCDE9A47}"/>
              </a:ext>
            </a:extLst>
          </p:cNvPr>
          <p:cNvSpPr txBox="1"/>
          <p:nvPr/>
        </p:nvSpPr>
        <p:spPr>
          <a:xfrm>
            <a:off x="2751262" y="915566"/>
            <a:ext cx="3643313" cy="40011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Квантовый канал</a:t>
            </a:r>
          </a:p>
        </p:txBody>
      </p:sp>
      <p:cxnSp>
        <p:nvCxnSpPr>
          <p:cNvPr id="9" name="Прямая со стрелкой 10">
            <a:extLst>
              <a:ext uri="{FF2B5EF4-FFF2-40B4-BE49-F238E27FC236}">
                <a16:creationId xmlns:a16="http://schemas.microsoft.com/office/drawing/2014/main" id="{27A29685-6A32-491F-99E4-4843C99FB9C3}"/>
              </a:ext>
            </a:extLst>
          </p:cNvPr>
          <p:cNvCxnSpPr>
            <a:cxnSpLocks noChangeShapeType="1"/>
            <a:stCxn id="7" idx="3"/>
            <a:endCxn id="8" idx="1"/>
          </p:cNvCxnSpPr>
          <p:nvPr/>
        </p:nvCxnSpPr>
        <p:spPr bwMode="auto">
          <a:xfrm flipV="1">
            <a:off x="2322637" y="1115621"/>
            <a:ext cx="428625" cy="153958"/>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10" name="TextBox 12">
            <a:extLst>
              <a:ext uri="{FF2B5EF4-FFF2-40B4-BE49-F238E27FC236}">
                <a16:creationId xmlns:a16="http://schemas.microsoft.com/office/drawing/2014/main" id="{B42BC282-B1F7-44CE-9168-E12719996F4F}"/>
              </a:ext>
            </a:extLst>
          </p:cNvPr>
          <p:cNvSpPr txBox="1">
            <a:spLocks noChangeArrowheads="1"/>
          </p:cNvSpPr>
          <p:nvPr/>
        </p:nvSpPr>
        <p:spPr bwMode="auto">
          <a:xfrm>
            <a:off x="2846463" y="1558504"/>
            <a:ext cx="1782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Разовый ключ</a:t>
            </a:r>
          </a:p>
        </p:txBody>
      </p:sp>
      <p:cxnSp>
        <p:nvCxnSpPr>
          <p:cNvPr id="11" name="Прямая соединительная линия 14">
            <a:extLst>
              <a:ext uri="{FF2B5EF4-FFF2-40B4-BE49-F238E27FC236}">
                <a16:creationId xmlns:a16="http://schemas.microsoft.com/office/drawing/2014/main" id="{E240EBA4-7303-4490-ADD4-DD08DC44A930}"/>
              </a:ext>
            </a:extLst>
          </p:cNvPr>
          <p:cNvCxnSpPr>
            <a:cxnSpLocks noChangeShapeType="1"/>
          </p:cNvCxnSpPr>
          <p:nvPr/>
        </p:nvCxnSpPr>
        <p:spPr bwMode="auto">
          <a:xfrm rot="10800000">
            <a:off x="2465512" y="1272754"/>
            <a:ext cx="428625" cy="357187"/>
          </a:xfrm>
          <a:prstGeom prst="line">
            <a:avLst/>
          </a:prstGeom>
          <a:noFill/>
          <a:ln w="9525" algn="ctr">
            <a:solidFill>
              <a:schemeClr val="tx1"/>
            </a:solidFill>
            <a:miter lim="800000"/>
          </a:ln>
        </p:spPr>
      </p:cxnSp>
      <p:sp>
        <p:nvSpPr>
          <p:cNvPr id="12" name="TextBox 11">
            <a:extLst>
              <a:ext uri="{FF2B5EF4-FFF2-40B4-BE49-F238E27FC236}">
                <a16:creationId xmlns:a16="http://schemas.microsoft.com/office/drawing/2014/main" id="{1E268F06-0D7B-4F31-89AE-2368A9B8BD8B}"/>
              </a:ext>
            </a:extLst>
          </p:cNvPr>
          <p:cNvSpPr txBox="1"/>
          <p:nvPr/>
        </p:nvSpPr>
        <p:spPr>
          <a:xfrm>
            <a:off x="6823200" y="915566"/>
            <a:ext cx="2143125" cy="40011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получатель</a:t>
            </a:r>
          </a:p>
        </p:txBody>
      </p:sp>
      <p:sp>
        <p:nvSpPr>
          <p:cNvPr id="13" name="TextBox 12">
            <a:extLst>
              <a:ext uri="{FF2B5EF4-FFF2-40B4-BE49-F238E27FC236}">
                <a16:creationId xmlns:a16="http://schemas.microsoft.com/office/drawing/2014/main" id="{178008DA-D873-47B5-BAE3-EBCB99F0F491}"/>
              </a:ext>
            </a:extLst>
          </p:cNvPr>
          <p:cNvSpPr txBox="1"/>
          <p:nvPr/>
        </p:nvSpPr>
        <p:spPr>
          <a:xfrm>
            <a:off x="2965575" y="3630191"/>
            <a:ext cx="3643312" cy="40011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открытый канал</a:t>
            </a:r>
          </a:p>
        </p:txBody>
      </p:sp>
      <p:cxnSp>
        <p:nvCxnSpPr>
          <p:cNvPr id="14" name="Прямая со стрелкой 24">
            <a:extLst>
              <a:ext uri="{FF2B5EF4-FFF2-40B4-BE49-F238E27FC236}">
                <a16:creationId xmlns:a16="http://schemas.microsoft.com/office/drawing/2014/main" id="{8E870FB1-0FC3-486A-BB1B-B56F6E206AD0}"/>
              </a:ext>
            </a:extLst>
          </p:cNvPr>
          <p:cNvCxnSpPr>
            <a:cxnSpLocks noChangeShapeType="1"/>
            <a:stCxn id="8" idx="3"/>
            <a:endCxn id="12" idx="1"/>
          </p:cNvCxnSpPr>
          <p:nvPr/>
        </p:nvCxnSpPr>
        <p:spPr bwMode="auto">
          <a:xfrm>
            <a:off x="6394575" y="1115621"/>
            <a:ext cx="428625" cy="0"/>
          </a:xfrm>
          <a:prstGeom prst="straightConnector1">
            <a:avLst/>
          </a:prstGeom>
          <a:noFill/>
          <a:ln w="9525" algn="ctr">
            <a:solidFill>
              <a:schemeClr val="tx1"/>
            </a:solidFill>
            <a:miter lim="800000"/>
            <a:tailEnd type="arrow" w="med" len="med"/>
          </a:ln>
        </p:spPr>
      </p:cxnSp>
      <p:cxnSp>
        <p:nvCxnSpPr>
          <p:cNvPr id="15" name="Прямая со стрелкой 26">
            <a:extLst>
              <a:ext uri="{FF2B5EF4-FFF2-40B4-BE49-F238E27FC236}">
                <a16:creationId xmlns:a16="http://schemas.microsoft.com/office/drawing/2014/main" id="{EC6EFD7F-3F63-4FF9-A74E-4E2EB4DB4C36}"/>
              </a:ext>
            </a:extLst>
          </p:cNvPr>
          <p:cNvCxnSpPr>
            <a:cxnSpLocks noChangeShapeType="1"/>
            <a:stCxn id="20" idx="2"/>
            <a:endCxn id="13" idx="1"/>
          </p:cNvCxnSpPr>
          <p:nvPr/>
        </p:nvCxnSpPr>
        <p:spPr bwMode="auto">
          <a:xfrm>
            <a:off x="1465388" y="2958739"/>
            <a:ext cx="1500187" cy="871507"/>
          </a:xfrm>
          <a:prstGeom prst="straightConnector1">
            <a:avLst/>
          </a:prstGeom>
          <a:noFill/>
          <a:ln w="9525" algn="ctr">
            <a:solidFill>
              <a:schemeClr val="tx1"/>
            </a:solidFill>
            <a:miter lim="800000"/>
            <a:tailEnd type="arrow" w="med" len="med"/>
          </a:ln>
        </p:spPr>
      </p:cxnSp>
      <p:cxnSp>
        <p:nvCxnSpPr>
          <p:cNvPr id="16" name="Прямая со стрелкой 28">
            <a:extLst>
              <a:ext uri="{FF2B5EF4-FFF2-40B4-BE49-F238E27FC236}">
                <a16:creationId xmlns:a16="http://schemas.microsoft.com/office/drawing/2014/main" id="{67F535A8-31F6-488E-A45C-8DFCB52126E7}"/>
              </a:ext>
            </a:extLst>
          </p:cNvPr>
          <p:cNvCxnSpPr>
            <a:cxnSpLocks noChangeShapeType="1"/>
            <a:stCxn id="13" idx="3"/>
            <a:endCxn id="22" idx="2"/>
          </p:cNvCxnSpPr>
          <p:nvPr/>
        </p:nvCxnSpPr>
        <p:spPr bwMode="auto">
          <a:xfrm flipV="1">
            <a:off x="6608887" y="2815864"/>
            <a:ext cx="1285876" cy="1014382"/>
          </a:xfrm>
          <a:prstGeom prst="straightConnector1">
            <a:avLst/>
          </a:prstGeom>
          <a:noFill/>
          <a:ln w="9525" algn="ctr">
            <a:solidFill>
              <a:schemeClr val="tx1"/>
            </a:solidFill>
            <a:miter lim="800000"/>
            <a:tailEnd type="arrow" w="med" len="med"/>
          </a:ln>
        </p:spPr>
      </p:cxnSp>
      <p:sp>
        <p:nvSpPr>
          <p:cNvPr id="17" name="TextBox 29">
            <a:extLst>
              <a:ext uri="{FF2B5EF4-FFF2-40B4-BE49-F238E27FC236}">
                <a16:creationId xmlns:a16="http://schemas.microsoft.com/office/drawing/2014/main" id="{33B16EF1-FB4E-4B82-BF39-4AC1A83DB8B9}"/>
              </a:ext>
            </a:extLst>
          </p:cNvPr>
          <p:cNvSpPr txBox="1">
            <a:spLocks noChangeArrowheads="1"/>
          </p:cNvSpPr>
          <p:nvPr/>
        </p:nvSpPr>
        <p:spPr bwMode="auto">
          <a:xfrm>
            <a:off x="803467" y="3987379"/>
            <a:ext cx="1811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криптограмма</a:t>
            </a:r>
          </a:p>
        </p:txBody>
      </p:sp>
      <p:cxnSp>
        <p:nvCxnSpPr>
          <p:cNvPr id="18" name="Прямая соединительная линия 31">
            <a:extLst>
              <a:ext uri="{FF2B5EF4-FFF2-40B4-BE49-F238E27FC236}">
                <a16:creationId xmlns:a16="http://schemas.microsoft.com/office/drawing/2014/main" id="{1B8AF135-6E92-4458-8D87-927422EE7FEA}"/>
              </a:ext>
            </a:extLst>
          </p:cNvPr>
          <p:cNvCxnSpPr>
            <a:cxnSpLocks noChangeShapeType="1"/>
          </p:cNvCxnSpPr>
          <p:nvPr/>
        </p:nvCxnSpPr>
        <p:spPr bwMode="auto">
          <a:xfrm rot="5400000" flipH="1" flipV="1">
            <a:off x="1501106" y="3451598"/>
            <a:ext cx="642937" cy="571500"/>
          </a:xfrm>
          <a:prstGeom prst="line">
            <a:avLst/>
          </a:prstGeom>
          <a:noFill/>
          <a:ln w="9525" algn="ctr">
            <a:solidFill>
              <a:schemeClr val="tx1"/>
            </a:solidFill>
            <a:miter lim="800000"/>
          </a:ln>
        </p:spPr>
      </p:cxnSp>
      <p:sp>
        <p:nvSpPr>
          <p:cNvPr id="19" name="TextBox 18">
            <a:extLst>
              <a:ext uri="{FF2B5EF4-FFF2-40B4-BE49-F238E27FC236}">
                <a16:creationId xmlns:a16="http://schemas.microsoft.com/office/drawing/2014/main" id="{58D53069-3681-4D56-813F-AB6FFDD23CA7}"/>
              </a:ext>
            </a:extLst>
          </p:cNvPr>
          <p:cNvSpPr txBox="1"/>
          <p:nvPr/>
        </p:nvSpPr>
        <p:spPr>
          <a:xfrm>
            <a:off x="2822700" y="2201441"/>
            <a:ext cx="3786187"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Выполнение протокола устранения ошибочных битов по открытому каналу</a:t>
            </a:r>
          </a:p>
        </p:txBody>
      </p:sp>
      <p:sp>
        <p:nvSpPr>
          <p:cNvPr id="20" name="TextBox 19">
            <a:extLst>
              <a:ext uri="{FF2B5EF4-FFF2-40B4-BE49-F238E27FC236}">
                <a16:creationId xmlns:a16="http://schemas.microsoft.com/office/drawing/2014/main" id="{A59492FE-CEBC-41EE-8DE3-FD852ED27052}"/>
              </a:ext>
            </a:extLst>
          </p:cNvPr>
          <p:cNvSpPr txBox="1"/>
          <p:nvPr/>
        </p:nvSpPr>
        <p:spPr>
          <a:xfrm>
            <a:off x="393825" y="2558629"/>
            <a:ext cx="2143125" cy="40011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Шифратор</a:t>
            </a:r>
          </a:p>
        </p:txBody>
      </p:sp>
      <p:cxnSp>
        <p:nvCxnSpPr>
          <p:cNvPr id="21" name="Прямая со стрелкой 39">
            <a:extLst>
              <a:ext uri="{FF2B5EF4-FFF2-40B4-BE49-F238E27FC236}">
                <a16:creationId xmlns:a16="http://schemas.microsoft.com/office/drawing/2014/main" id="{037363CA-F8E7-4843-AF0E-6420B204D1CE}"/>
              </a:ext>
            </a:extLst>
          </p:cNvPr>
          <p:cNvCxnSpPr>
            <a:cxnSpLocks noChangeShapeType="1"/>
            <a:stCxn id="7" idx="2"/>
          </p:cNvCxnSpPr>
          <p:nvPr/>
        </p:nvCxnSpPr>
        <p:spPr bwMode="auto">
          <a:xfrm rot="16200000" flipH="1">
            <a:off x="819275" y="2055391"/>
            <a:ext cx="863600" cy="0"/>
          </a:xfrm>
          <a:prstGeom prst="straightConnector1">
            <a:avLst/>
          </a:prstGeom>
          <a:noFill/>
          <a:ln w="9525" algn="ctr">
            <a:solidFill>
              <a:schemeClr val="tx1"/>
            </a:solidFill>
            <a:miter lim="800000"/>
            <a:tailEnd type="arrow" w="med" len="med"/>
          </a:ln>
        </p:spPr>
      </p:cxnSp>
      <p:sp>
        <p:nvSpPr>
          <p:cNvPr id="22" name="TextBox 21">
            <a:extLst>
              <a:ext uri="{FF2B5EF4-FFF2-40B4-BE49-F238E27FC236}">
                <a16:creationId xmlns:a16="http://schemas.microsoft.com/office/drawing/2014/main" id="{2D6BB597-7384-42EA-B3C1-00E9C6ACF6C9}"/>
              </a:ext>
            </a:extLst>
          </p:cNvPr>
          <p:cNvSpPr txBox="1"/>
          <p:nvPr/>
        </p:nvSpPr>
        <p:spPr>
          <a:xfrm>
            <a:off x="6823200" y="2415754"/>
            <a:ext cx="2143125" cy="40011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Шифратор</a:t>
            </a:r>
          </a:p>
        </p:txBody>
      </p:sp>
      <p:cxnSp>
        <p:nvCxnSpPr>
          <p:cNvPr id="23" name="Прямая со стрелкой 48">
            <a:extLst>
              <a:ext uri="{FF2B5EF4-FFF2-40B4-BE49-F238E27FC236}">
                <a16:creationId xmlns:a16="http://schemas.microsoft.com/office/drawing/2014/main" id="{DE8EFBF2-B342-4B81-8238-D1991DE2CB52}"/>
              </a:ext>
            </a:extLst>
          </p:cNvPr>
          <p:cNvCxnSpPr>
            <a:cxnSpLocks noChangeShapeType="1"/>
            <a:stCxn id="22" idx="0"/>
            <a:endCxn id="12" idx="2"/>
          </p:cNvCxnSpPr>
          <p:nvPr/>
        </p:nvCxnSpPr>
        <p:spPr bwMode="auto">
          <a:xfrm flipH="1" flipV="1">
            <a:off x="7894763" y="1315676"/>
            <a:ext cx="0" cy="1100078"/>
          </a:xfrm>
          <a:prstGeom prst="straightConnector1">
            <a:avLst/>
          </a:prstGeom>
          <a:noFill/>
          <a:ln w="9525" algn="ctr">
            <a:solidFill>
              <a:schemeClr val="tx1"/>
            </a:solidFill>
            <a:miter lim="800000"/>
            <a:tailEnd type="arrow" w="med" len="med"/>
          </a:ln>
        </p:spPr>
      </p:cxnSp>
      <p:sp>
        <p:nvSpPr>
          <p:cNvPr id="24" name="TextBox 49">
            <a:extLst>
              <a:ext uri="{FF2B5EF4-FFF2-40B4-BE49-F238E27FC236}">
                <a16:creationId xmlns:a16="http://schemas.microsoft.com/office/drawing/2014/main" id="{845AE975-79D4-4477-B7A4-C5655AF03B5E}"/>
              </a:ext>
            </a:extLst>
          </p:cNvPr>
          <p:cNvSpPr txBox="1">
            <a:spLocks noChangeArrowheads="1"/>
          </p:cNvSpPr>
          <p:nvPr/>
        </p:nvSpPr>
        <p:spPr bwMode="auto">
          <a:xfrm>
            <a:off x="7982319" y="1701379"/>
            <a:ext cx="409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М</a:t>
            </a:r>
          </a:p>
        </p:txBody>
      </p:sp>
    </p:spTree>
    <p:extLst>
      <p:ext uri="{BB962C8B-B14F-4D97-AF65-F5344CB8AC3E}">
        <p14:creationId xmlns:p14="http://schemas.microsoft.com/office/powerpoint/2010/main" val="356057132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Проблемы квантовой доставки ключа</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135</a:t>
            </a:fld>
            <a:endParaRPr lang="ru-RU"/>
          </a:p>
        </p:txBody>
      </p:sp>
      <p:sp>
        <p:nvSpPr>
          <p:cNvPr id="5" name="TextBox 14">
            <a:extLst>
              <a:ext uri="{FF2B5EF4-FFF2-40B4-BE49-F238E27FC236}">
                <a16:creationId xmlns:a16="http://schemas.microsoft.com/office/drawing/2014/main" id="{447A799B-3F25-461F-B115-DA7B20AC4336}"/>
              </a:ext>
            </a:extLst>
          </p:cNvPr>
          <p:cNvSpPr txBox="1">
            <a:spLocks noChangeArrowheads="1"/>
          </p:cNvSpPr>
          <p:nvPr/>
        </p:nvSpPr>
        <p:spPr bwMode="auto">
          <a:xfrm>
            <a:off x="395536" y="794551"/>
            <a:ext cx="89439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Дороговизна оборудования</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Затухание сигнала в оптоволоконном кабеле</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Возможность считывания битов при отклонении от теоретической модели одиночных битов</a:t>
            </a:r>
            <a:endParaRPr kumimoji="0" lang="en-US"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ru-RU" altLang="ru-RU"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Используется только для обеспечения секретности информации</a:t>
            </a:r>
          </a:p>
        </p:txBody>
      </p:sp>
    </p:spTree>
    <p:extLst>
      <p:ext uri="{BB962C8B-B14F-4D97-AF65-F5344CB8AC3E}">
        <p14:creationId xmlns:p14="http://schemas.microsoft.com/office/powerpoint/2010/main" val="398714053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Общие сведения</a:t>
            </a: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136</a:t>
            </a:fld>
            <a:endParaRPr lang="ru-RU"/>
          </a:p>
        </p:txBody>
      </p:sp>
      <p:sp>
        <p:nvSpPr>
          <p:cNvPr id="6" name="TextBox 5">
            <a:extLst>
              <a:ext uri="{FF2B5EF4-FFF2-40B4-BE49-F238E27FC236}">
                <a16:creationId xmlns:a16="http://schemas.microsoft.com/office/drawing/2014/main" id="{5F9D9057-9E86-4ECE-B483-C1377F82DB6B}"/>
              </a:ext>
            </a:extLst>
          </p:cNvPr>
          <p:cNvSpPr txBox="1"/>
          <p:nvPr/>
        </p:nvSpPr>
        <p:spPr>
          <a:xfrm>
            <a:off x="323528" y="616692"/>
            <a:ext cx="8568952" cy="147732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Квантовое распределение ключей </a:t>
            </a:r>
            <a:r>
              <a:rPr lang="ru-RU" sz="1800">
                <a:latin typeface="Calibri" panose="020F0502020204030204" pitchFamily="34" charset="0"/>
                <a:ea typeface="Calibri" panose="020F0502020204030204" pitchFamily="34" charset="0"/>
                <a:cs typeface="Calibri" panose="020F0502020204030204" pitchFamily="34" charset="0"/>
              </a:rPr>
              <a:t>— метод передачи ключа, который использует квантовые явления для гарантии безопасной связи. Этот метод позволяет двум сторонам, соединенным по открытому каналу связи, создать общий случайный ключ, который известен только им, и использовать его для шифрования и расшифровывания сообщений.</a:t>
            </a:r>
          </a:p>
        </p:txBody>
      </p:sp>
      <p:sp>
        <p:nvSpPr>
          <p:cNvPr id="8" name="TextBox 7">
            <a:extLst>
              <a:ext uri="{FF2B5EF4-FFF2-40B4-BE49-F238E27FC236}">
                <a16:creationId xmlns:a16="http://schemas.microsoft.com/office/drawing/2014/main" id="{31752F79-9814-4FE8-B22D-D43F83357839}"/>
              </a:ext>
            </a:extLst>
          </p:cNvPr>
          <p:cNvSpPr txBox="1"/>
          <p:nvPr/>
        </p:nvSpPr>
        <p:spPr>
          <a:xfrm>
            <a:off x="323528" y="2004179"/>
            <a:ext cx="8568952" cy="3139321"/>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Важным и уникальным свойством </a:t>
            </a:r>
            <a:r>
              <a:rPr lang="ru-RU" sz="1800">
                <a:latin typeface="Calibri" panose="020F0502020204030204" pitchFamily="34" charset="0"/>
                <a:ea typeface="Calibri" panose="020F0502020204030204" pitchFamily="34" charset="0"/>
                <a:cs typeface="Calibri" panose="020F0502020204030204" pitchFamily="34" charset="0"/>
              </a:rPr>
              <a:t>квантового распределения ключей является возможность обнаружить присутствие третьей стороны, пытающейся получить информацию о ключе. Здесь используется фундаментальный аспект квантовой механики: процесс измерения  квантовой системы нарушает её. Третья сторона, пытающаяся получить ключ, должна измерить передаваемые по каналу связи квантовые состояния, что ведет к их изменению и появлению аномалии. С помощью квантовой суперпозиции, квантовой запутанности и передачи данных в квантовых состояниях можно осуществить канал связи, который обнаруживает аномалии. Если количество аномалий ниже определённого порога, то ключ будет создан, что гарантирует безопасность (третья сторона не имеет информации об этом), иначе секретный ключ не будет создан и связь прекращается.</a:t>
            </a:r>
          </a:p>
        </p:txBody>
      </p:sp>
    </p:spTree>
    <p:extLst>
      <p:ext uri="{BB962C8B-B14F-4D97-AF65-F5344CB8AC3E}">
        <p14:creationId xmlns:p14="http://schemas.microsoft.com/office/powerpoint/2010/main" val="3686742391"/>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Обмен квантовыми ключами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137</a:t>
            </a:fld>
            <a:endParaRPr lang="ru-RU"/>
          </a:p>
        </p:txBody>
      </p:sp>
      <p:sp>
        <p:nvSpPr>
          <p:cNvPr id="10" name="TextBox 9">
            <a:extLst>
              <a:ext uri="{FF2B5EF4-FFF2-40B4-BE49-F238E27FC236}">
                <a16:creationId xmlns:a16="http://schemas.microsoft.com/office/drawing/2014/main" id="{2CA749C7-79C4-4B32-9319-562770DB175C}"/>
              </a:ext>
            </a:extLst>
          </p:cNvPr>
          <p:cNvSpPr txBox="1"/>
          <p:nvPr/>
        </p:nvSpPr>
        <p:spPr>
          <a:xfrm>
            <a:off x="174751" y="674141"/>
            <a:ext cx="8784976" cy="255454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b="1">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Квантовая передача </a:t>
            </a:r>
            <a:r>
              <a:rPr lang="ru-RU" sz="2000">
                <a:latin typeface="Calibri" panose="020F0502020204030204" pitchFamily="34" charset="0"/>
                <a:ea typeface="Calibri" panose="020F0502020204030204" pitchFamily="34" charset="0"/>
                <a:cs typeface="Calibri" panose="020F0502020204030204" pitchFamily="34" charset="0"/>
              </a:rPr>
              <a:t>включает шифрование информации в квантовые состояния, или кубиты, в отличие от классической передачи, использующая биты. Как правило, используются фотоны для квантовых состояний. Квантовое распределение ключей использует определённые свойства квантовых состояний для обеспечения безопасности. Существуют различные подходы квантового распределения ключей, но они могут быть разделены на две основные категории, в зависимости от свойств, которые они используют</a:t>
            </a:r>
          </a:p>
        </p:txBody>
      </p:sp>
    </p:spTree>
    <p:extLst>
      <p:ext uri="{BB962C8B-B14F-4D97-AF65-F5344CB8AC3E}">
        <p14:creationId xmlns:p14="http://schemas.microsoft.com/office/powerpoint/2010/main" val="177487335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Обмен квантовыми ключами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138</a:t>
            </a:fld>
            <a:endParaRPr lang="ru-RU"/>
          </a:p>
        </p:txBody>
      </p:sp>
      <p:sp>
        <p:nvSpPr>
          <p:cNvPr id="10" name="TextBox 9">
            <a:extLst>
              <a:ext uri="{FF2B5EF4-FFF2-40B4-BE49-F238E27FC236}">
                <a16:creationId xmlns:a16="http://schemas.microsoft.com/office/drawing/2014/main" id="{2CA749C7-79C4-4B32-9319-562770DB175C}"/>
              </a:ext>
            </a:extLst>
          </p:cNvPr>
          <p:cNvSpPr txBox="1"/>
          <p:nvPr/>
        </p:nvSpPr>
        <p:spPr>
          <a:xfrm>
            <a:off x="174751" y="2824758"/>
            <a:ext cx="8784976" cy="2308324"/>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b="1">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Протоколы основанные на запутанности</a:t>
            </a:r>
            <a:r>
              <a:rPr lang="en-US" sz="1800" b="1">
                <a:latin typeface="Calibri" panose="020F0502020204030204" pitchFamily="34" charset="0"/>
                <a:ea typeface="Calibri" panose="020F0502020204030204" pitchFamily="34" charset="0"/>
                <a:cs typeface="Calibri" panose="020F0502020204030204" pitchFamily="34" charset="0"/>
              </a:rPr>
              <a:t>. </a:t>
            </a:r>
            <a:r>
              <a:rPr lang="ru-RU" sz="1800">
                <a:latin typeface="Calibri" panose="020F0502020204030204" pitchFamily="34" charset="0"/>
                <a:ea typeface="Calibri" panose="020F0502020204030204" pitchFamily="34" charset="0"/>
                <a:cs typeface="Calibri" panose="020F0502020204030204" pitchFamily="34" charset="0"/>
              </a:rPr>
              <a:t>Квантовые состояния двух (или более) отдельных объектов могут быть соединены таким образом, что они будут описываться с помощью комбинированного квантового состояния, а не как индивидуальный объект. Это называется запутанностью и означает, что измерения на один объект влияет и на другой. Если спутанная пара объектов является общей между двумя участниками, то перехват любого объекта меняет систему в целом, раскрывая присутствие третьих лиц (и количество информации, которое они получили).</a:t>
            </a:r>
          </a:p>
          <a:p>
            <a:pPr algn="just"/>
            <a:endParaRPr lang="ru-RU" sz="180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52A3309-E802-41EC-9D94-626AD71647B3}"/>
              </a:ext>
            </a:extLst>
          </p:cNvPr>
          <p:cNvSpPr txBox="1"/>
          <p:nvPr/>
        </p:nvSpPr>
        <p:spPr>
          <a:xfrm>
            <a:off x="174751" y="699541"/>
            <a:ext cx="8784976" cy="203132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b="1">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Протокол подготовки и измерения</a:t>
            </a:r>
            <a:r>
              <a:rPr lang="en-US" sz="1800" b="1">
                <a:latin typeface="Calibri" panose="020F0502020204030204" pitchFamily="34" charset="0"/>
                <a:ea typeface="Calibri" panose="020F0502020204030204" pitchFamily="34" charset="0"/>
                <a:cs typeface="Calibri" panose="020F0502020204030204" pitchFamily="34" charset="0"/>
              </a:rPr>
              <a:t>. </a:t>
            </a:r>
            <a:r>
              <a:rPr lang="ru-RU" sz="1800">
                <a:latin typeface="Calibri" panose="020F0502020204030204" pitchFamily="34" charset="0"/>
                <a:ea typeface="Calibri" panose="020F0502020204030204" pitchFamily="34" charset="0"/>
                <a:cs typeface="Calibri" panose="020F0502020204030204" pitchFamily="34" charset="0"/>
              </a:rPr>
              <a:t>В отличие от физики, измерение является неотъемлемой частью квантовой физики. Измерение неизвестного квантового состояние изменяет его в некотором роде. Это известно, как квантовый индетерминизм и лежит в основе результатов, таких как принцип неопределенности Гейзенберга и теоремы о запрете клонирования. Это может быть использовано для того, чтобы обнаружить любые прослушки на связи и, что более важно, для расчета количества информации, которая была перехвачена.</a:t>
            </a:r>
          </a:p>
        </p:txBody>
      </p:sp>
    </p:spTree>
    <p:extLst>
      <p:ext uri="{BB962C8B-B14F-4D97-AF65-F5344CB8AC3E}">
        <p14:creationId xmlns:p14="http://schemas.microsoft.com/office/powerpoint/2010/main" val="357394390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Формула 1">
            <a:extLst>
              <a:ext uri="{FF2B5EF4-FFF2-40B4-BE49-F238E27FC236}">
                <a16:creationId xmlns:a16="http://schemas.microsoft.com/office/drawing/2014/main" id="{FAAEFFC4-24C9-43D1-9107-88B9CE8472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0995" y="3159528"/>
            <a:ext cx="8663278"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Протокол BB84</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139</a:t>
            </a:fld>
            <a:endParaRPr lang="ru-RU"/>
          </a:p>
        </p:txBody>
      </p:sp>
      <p:sp>
        <p:nvSpPr>
          <p:cNvPr id="5" name="Прямоугольник 4">
            <a:extLst>
              <a:ext uri="{FF2B5EF4-FFF2-40B4-BE49-F238E27FC236}">
                <a16:creationId xmlns:a16="http://schemas.microsoft.com/office/drawing/2014/main" id="{84A228FB-F41D-4F31-A5D7-0B17C41BDDFA}"/>
              </a:ext>
            </a:extLst>
          </p:cNvPr>
          <p:cNvSpPr/>
          <p:nvPr/>
        </p:nvSpPr>
        <p:spPr>
          <a:xfrm>
            <a:off x="467544" y="572303"/>
            <a:ext cx="8280920" cy="923330"/>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just"/>
            <a:r>
              <a:rPr lang="ru-RU" sz="1800">
                <a:latin typeface="Calibri" panose="020F0502020204030204" pitchFamily="34" charset="0"/>
                <a:ea typeface="Calibri" panose="020F0502020204030204" pitchFamily="34" charset="0"/>
                <a:cs typeface="Calibri" panose="020F0502020204030204" pitchFamily="34" charset="0"/>
              </a:rPr>
              <a:t>Протокол использует четыре квантовых состояния фотона, направление вектора поляризации, одно из которых выбирается в зависимости от передаваемого бита: 90° или 135° для 1, 45° или 0° для 0. </a:t>
            </a:r>
          </a:p>
        </p:txBody>
      </p:sp>
      <p:sp>
        <p:nvSpPr>
          <p:cNvPr id="7" name="Прямоугольник 6">
            <a:extLst>
              <a:ext uri="{FF2B5EF4-FFF2-40B4-BE49-F238E27FC236}">
                <a16:creationId xmlns:a16="http://schemas.microsoft.com/office/drawing/2014/main" id="{45287AC5-A2A5-4341-BE8A-24F9AA6DA4FD}"/>
              </a:ext>
            </a:extLst>
          </p:cNvPr>
          <p:cNvSpPr/>
          <p:nvPr/>
        </p:nvSpPr>
        <p:spPr>
          <a:xfrm>
            <a:off x="467544" y="1821025"/>
            <a:ext cx="432048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r>
              <a:rPr lang="ru-RU" sz="1800">
                <a:latin typeface="Calibri" panose="020F0502020204030204" pitchFamily="34" charset="0"/>
                <a:ea typeface="Calibri" panose="020F0502020204030204" pitchFamily="34" charset="0"/>
                <a:cs typeface="Calibri" panose="020F0502020204030204" pitchFamily="34" charset="0"/>
              </a:rPr>
              <a:t>Одна пара соответствует |0(+)) и |1(+)) и принадлежит базису +. </a:t>
            </a:r>
          </a:p>
        </p:txBody>
      </p:sp>
      <p:sp>
        <p:nvSpPr>
          <p:cNvPr id="8" name="Прямоугольник 7">
            <a:extLst>
              <a:ext uri="{FF2B5EF4-FFF2-40B4-BE49-F238E27FC236}">
                <a16:creationId xmlns:a16="http://schemas.microsoft.com/office/drawing/2014/main" id="{9D682C10-3AA9-47BC-AFC8-4CC79A9CB01D}"/>
              </a:ext>
            </a:extLst>
          </p:cNvPr>
          <p:cNvSpPr/>
          <p:nvPr/>
        </p:nvSpPr>
        <p:spPr>
          <a:xfrm>
            <a:off x="4934169" y="1823763"/>
            <a:ext cx="384766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r>
              <a:rPr lang="ru-RU" sz="1800">
                <a:latin typeface="Calibri" panose="020F0502020204030204" pitchFamily="34" charset="0"/>
                <a:ea typeface="Calibri" panose="020F0502020204030204" pitchFamily="34" charset="0"/>
                <a:cs typeface="Calibri" panose="020F0502020204030204" pitchFamily="34" charset="0"/>
              </a:rPr>
              <a:t>Другая пара соответственно |0(х)) и |1(х)) и принадлежит базису х.</a:t>
            </a:r>
          </a:p>
        </p:txBody>
      </p:sp>
      <p:sp>
        <p:nvSpPr>
          <p:cNvPr id="9" name="Прямоугольник 8">
            <a:extLst>
              <a:ext uri="{FF2B5EF4-FFF2-40B4-BE49-F238E27FC236}">
                <a16:creationId xmlns:a16="http://schemas.microsoft.com/office/drawing/2014/main" id="{51179AA8-5DA3-4C77-B7A9-90731A7B7A75}"/>
              </a:ext>
            </a:extLst>
          </p:cNvPr>
          <p:cNvSpPr/>
          <p:nvPr/>
        </p:nvSpPr>
        <p:spPr>
          <a:xfrm>
            <a:off x="2316634" y="2644063"/>
            <a:ext cx="4572000" cy="646331"/>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r>
              <a:rPr lang="ru-RU" sz="1800">
                <a:latin typeface="Calibri" panose="020F0502020204030204" pitchFamily="34" charset="0"/>
                <a:ea typeface="Calibri" panose="020F0502020204030204" pitchFamily="34" charset="0"/>
                <a:cs typeface="Calibri" panose="020F0502020204030204" pitchFamily="34" charset="0"/>
              </a:rPr>
              <a:t>Квантовые состояния системы можно описать следующим образом: </a:t>
            </a:r>
          </a:p>
        </p:txBody>
      </p:sp>
      <p:cxnSp>
        <p:nvCxnSpPr>
          <p:cNvPr id="11" name="Прямая со стрелкой 10">
            <a:extLst>
              <a:ext uri="{FF2B5EF4-FFF2-40B4-BE49-F238E27FC236}">
                <a16:creationId xmlns:a16="http://schemas.microsoft.com/office/drawing/2014/main" id="{7FCC149F-EFC0-494F-873E-0A37BEE0DE65}"/>
              </a:ext>
            </a:extLst>
          </p:cNvPr>
          <p:cNvCxnSpPr>
            <a:stCxn id="5" idx="2"/>
            <a:endCxn id="7" idx="0"/>
          </p:cNvCxnSpPr>
          <p:nvPr/>
        </p:nvCxnSpPr>
        <p:spPr>
          <a:xfrm flipH="1">
            <a:off x="2627784" y="1495633"/>
            <a:ext cx="1980220" cy="3253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Прямая со стрелкой 11">
            <a:extLst>
              <a:ext uri="{FF2B5EF4-FFF2-40B4-BE49-F238E27FC236}">
                <a16:creationId xmlns:a16="http://schemas.microsoft.com/office/drawing/2014/main" id="{3FAC48C3-FB1B-494F-AC29-CFCAC83D51B2}"/>
              </a:ext>
            </a:extLst>
          </p:cNvPr>
          <p:cNvCxnSpPr>
            <a:stCxn id="5" idx="2"/>
            <a:endCxn id="8" idx="0"/>
          </p:cNvCxnSpPr>
          <p:nvPr/>
        </p:nvCxnSpPr>
        <p:spPr>
          <a:xfrm>
            <a:off x="4608004" y="1495633"/>
            <a:ext cx="2249996" cy="3281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9E5BE86-CB15-493F-88B9-25AF79942295}"/>
              </a:ext>
            </a:extLst>
          </p:cNvPr>
          <p:cNvSpPr txBox="1"/>
          <p:nvPr/>
        </p:nvSpPr>
        <p:spPr>
          <a:xfrm>
            <a:off x="2904861" y="4517373"/>
            <a:ext cx="3395545" cy="369332"/>
          </a:xfrm>
          <a:prstGeom prst="rect">
            <a:avLst/>
          </a:prstGeom>
          <a:noFill/>
        </p:spPr>
        <p:txBody>
          <a:bodyPr wrap="non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800">
                <a:latin typeface="Calibri" panose="020F0502020204030204" pitchFamily="34" charset="0"/>
                <a:ea typeface="Calibri" panose="020F0502020204030204" pitchFamily="34" charset="0"/>
                <a:cs typeface="Calibri" panose="020F0502020204030204" pitchFamily="34" charset="0"/>
              </a:rPr>
              <a:t>Протокол с шестью состояниями</a:t>
            </a:r>
          </a:p>
        </p:txBody>
      </p:sp>
    </p:spTree>
    <p:extLst>
      <p:ext uri="{BB962C8B-B14F-4D97-AF65-F5344CB8AC3E}">
        <p14:creationId xmlns:p14="http://schemas.microsoft.com/office/powerpoint/2010/main" val="3804365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1" y="-7400"/>
            <a:ext cx="9134476" cy="778950"/>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Понятие аутентификации</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14</a:t>
            </a:fld>
            <a:endParaRPr lang="ru-RU"/>
          </a:p>
        </p:txBody>
      </p:sp>
      <p:sp>
        <p:nvSpPr>
          <p:cNvPr id="10" name="Прямоугольник 9"/>
          <p:cNvSpPr/>
          <p:nvPr/>
        </p:nvSpPr>
        <p:spPr>
          <a:xfrm>
            <a:off x="0" y="555526"/>
            <a:ext cx="4932040" cy="120032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defRPr/>
            </a:pPr>
            <a:r>
              <a:rPr lang="ru-RU" sz="1800" b="1">
                <a:latin typeface="Calibri" panose="020F0502020204030204" pitchFamily="34" charset="0"/>
                <a:cs typeface="Calibri" panose="020F0502020204030204" pitchFamily="34" charset="0"/>
              </a:rPr>
              <a:t>Аутентификация</a:t>
            </a:r>
            <a:r>
              <a:rPr lang="ru-RU" sz="1800">
                <a:latin typeface="Calibri" panose="020F0502020204030204" pitchFamily="34" charset="0"/>
                <a:cs typeface="Calibri" panose="020F0502020204030204" pitchFamily="34" charset="0"/>
              </a:rPr>
              <a:t> – это основа безопасности любой системы, которая заключается в проверке подлинности данных о пользователе сервером. </a:t>
            </a:r>
            <a:endParaRPr lang="en-US" sz="1800">
              <a:latin typeface="Calibri" panose="020F0502020204030204" pitchFamily="34" charset="0"/>
              <a:cs typeface="Calibri" panose="020F0502020204030204" pitchFamily="34" charset="0"/>
            </a:endParaRPr>
          </a:p>
        </p:txBody>
      </p:sp>
      <p:sp>
        <p:nvSpPr>
          <p:cNvPr id="11" name="Прямоугольник 10"/>
          <p:cNvSpPr/>
          <p:nvPr/>
        </p:nvSpPr>
        <p:spPr>
          <a:xfrm>
            <a:off x="-9103" y="1755855"/>
            <a:ext cx="4950246" cy="3139321"/>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sz="1800" b="1">
                <a:latin typeface="Calibri" panose="020F0502020204030204" pitchFamily="34" charset="0"/>
                <a:cs typeface="Calibri" panose="020F0502020204030204" pitchFamily="34" charset="0"/>
              </a:rPr>
              <a:t>Элементы аутентификации</a:t>
            </a:r>
            <a:r>
              <a:rPr lang="en-US" sz="1800" b="1">
                <a:latin typeface="Calibri" panose="020F0502020204030204" pitchFamily="34" charset="0"/>
                <a:cs typeface="Calibri" panose="020F0502020204030204" pitchFamily="34" charset="0"/>
              </a:rPr>
              <a:t>:</a:t>
            </a:r>
            <a:endParaRPr lang="ru-RU" sz="1800" b="1">
              <a:latin typeface="Calibri" panose="020F0502020204030204" pitchFamily="34" charset="0"/>
              <a:cs typeface="Calibri" panose="020F0502020204030204" pitchFamily="34" charset="0"/>
            </a:endParaRPr>
          </a:p>
          <a:p>
            <a:pPr algn="just">
              <a:buFont typeface="Arial" pitchFamily="34" charset="0"/>
              <a:buChar char="•"/>
              <a:defRPr/>
            </a:pPr>
            <a:r>
              <a:rPr lang="ru-RU" sz="1800" b="1">
                <a:latin typeface="Calibri" panose="020F0502020204030204" pitchFamily="34" charset="0"/>
                <a:cs typeface="Calibri" panose="020F0502020204030204" pitchFamily="34" charset="0"/>
              </a:rPr>
              <a:t> Субъект</a:t>
            </a:r>
            <a:r>
              <a:rPr lang="ru-RU" sz="1800">
                <a:latin typeface="Calibri" panose="020F0502020204030204" pitchFamily="34" charset="0"/>
                <a:cs typeface="Calibri" panose="020F0502020204030204" pitchFamily="34" charset="0"/>
              </a:rPr>
              <a:t> – пользователь</a:t>
            </a:r>
            <a:r>
              <a:rPr lang="en-US" sz="1800">
                <a:latin typeface="Calibri" panose="020F0502020204030204" pitchFamily="34" charset="0"/>
                <a:cs typeface="Calibri" panose="020F0502020204030204" pitchFamily="34" charset="0"/>
              </a:rPr>
              <a:t>.</a:t>
            </a:r>
            <a:endParaRPr lang="ru-RU" sz="1800">
              <a:latin typeface="Calibri" panose="020F0502020204030204" pitchFamily="34" charset="0"/>
              <a:cs typeface="Calibri" panose="020F0502020204030204" pitchFamily="34" charset="0"/>
            </a:endParaRPr>
          </a:p>
          <a:p>
            <a:pPr algn="just">
              <a:buFont typeface="Arial" pitchFamily="34" charset="0"/>
              <a:buChar char="•"/>
              <a:defRPr/>
            </a:pPr>
            <a:r>
              <a:rPr lang="ru-RU" sz="1800" b="1">
                <a:latin typeface="Calibri" panose="020F0502020204030204" pitchFamily="34" charset="0"/>
                <a:cs typeface="Calibri" panose="020F0502020204030204" pitchFamily="34" charset="0"/>
              </a:rPr>
              <a:t> Характеристика субъекта </a:t>
            </a:r>
            <a:r>
              <a:rPr lang="ru-RU" sz="1800">
                <a:latin typeface="Calibri" panose="020F0502020204030204" pitchFamily="34" charset="0"/>
                <a:cs typeface="Calibri" panose="020F0502020204030204" pitchFamily="34" charset="0"/>
              </a:rPr>
              <a:t>– информация, предоставляемая пользователем для проверки подлинности.</a:t>
            </a:r>
          </a:p>
          <a:p>
            <a:pPr algn="just">
              <a:buFont typeface="Arial" pitchFamily="34" charset="0"/>
              <a:buChar char="•"/>
              <a:defRPr/>
            </a:pPr>
            <a:r>
              <a:rPr lang="ru-RU" sz="1800" b="1">
                <a:latin typeface="Calibri" panose="020F0502020204030204" pitchFamily="34" charset="0"/>
                <a:cs typeface="Calibri" panose="020F0502020204030204" pitchFamily="34" charset="0"/>
              </a:rPr>
              <a:t> Владелец системы аутентификации </a:t>
            </a:r>
            <a:r>
              <a:rPr lang="ru-RU" sz="1800">
                <a:latin typeface="Calibri" panose="020F0502020204030204" pitchFamily="34" charset="0"/>
                <a:cs typeface="Calibri" panose="020F0502020204030204" pitchFamily="34" charset="0"/>
              </a:rPr>
              <a:t>– владелец ресурса.</a:t>
            </a:r>
          </a:p>
          <a:p>
            <a:pPr algn="just">
              <a:buFont typeface="Arial" pitchFamily="34" charset="0"/>
              <a:buChar char="•"/>
              <a:defRPr/>
            </a:pPr>
            <a:r>
              <a:rPr lang="ru-RU" sz="1800" b="1">
                <a:latin typeface="Calibri" panose="020F0502020204030204" pitchFamily="34" charset="0"/>
                <a:cs typeface="Calibri" panose="020F0502020204030204" pitchFamily="34" charset="0"/>
              </a:rPr>
              <a:t> Механизм аутентификации </a:t>
            </a:r>
            <a:r>
              <a:rPr lang="ru-RU" sz="1800">
                <a:latin typeface="Calibri" panose="020F0502020204030204" pitchFamily="34" charset="0"/>
                <a:cs typeface="Calibri" panose="020F0502020204030204" pitchFamily="34" charset="0"/>
              </a:rPr>
              <a:t>– принцип проверки</a:t>
            </a:r>
            <a:r>
              <a:rPr lang="en-US" sz="1800">
                <a:latin typeface="Calibri" panose="020F0502020204030204" pitchFamily="34" charset="0"/>
                <a:cs typeface="Calibri" panose="020F0502020204030204" pitchFamily="34" charset="0"/>
              </a:rPr>
              <a:t>.</a:t>
            </a:r>
            <a:endParaRPr lang="ru-RU" sz="1800">
              <a:latin typeface="Calibri" panose="020F0502020204030204" pitchFamily="34" charset="0"/>
              <a:cs typeface="Calibri" panose="020F0502020204030204" pitchFamily="34" charset="0"/>
            </a:endParaRPr>
          </a:p>
          <a:p>
            <a:pPr algn="just">
              <a:buFont typeface="Arial" pitchFamily="34" charset="0"/>
              <a:buChar char="•"/>
              <a:defRPr/>
            </a:pPr>
            <a:r>
              <a:rPr lang="ru-RU" sz="1800" b="1">
                <a:latin typeface="Calibri" panose="020F0502020204030204" pitchFamily="34" charset="0"/>
                <a:cs typeface="Calibri" panose="020F0502020204030204" pitchFamily="34" charset="0"/>
              </a:rPr>
              <a:t> Механизм авторизации </a:t>
            </a:r>
            <a:r>
              <a:rPr lang="ru-RU" sz="1800">
                <a:latin typeface="Calibri" panose="020F0502020204030204" pitchFamily="34" charset="0"/>
                <a:cs typeface="Calibri" panose="020F0502020204030204" pitchFamily="34" charset="0"/>
              </a:rPr>
              <a:t>– управление доступом</a:t>
            </a:r>
            <a:r>
              <a:rPr lang="en-US" sz="1800">
                <a:latin typeface="Calibri" panose="020F0502020204030204" pitchFamily="34" charset="0"/>
                <a:cs typeface="Calibri" panose="020F0502020204030204" pitchFamily="34" charset="0"/>
              </a:rPr>
              <a:t>.</a:t>
            </a:r>
            <a:endParaRPr lang="ru-RU" sz="1800">
              <a:latin typeface="Calibri" panose="020F0502020204030204" pitchFamily="34" charset="0"/>
              <a:cs typeface="Calibri" panose="020F0502020204030204" pitchFamily="34" charset="0"/>
            </a:endParaRPr>
          </a:p>
        </p:txBody>
      </p:sp>
      <p:sp>
        <p:nvSpPr>
          <p:cNvPr id="12" name="Прямоугольник 11"/>
          <p:cNvSpPr/>
          <p:nvPr/>
        </p:nvSpPr>
        <p:spPr>
          <a:xfrm>
            <a:off x="5322246" y="514152"/>
            <a:ext cx="3714250" cy="1754326"/>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800" b="1">
                <a:latin typeface="Calibri" panose="020F0502020204030204" pitchFamily="34" charset="0"/>
                <a:cs typeface="Calibri" panose="020F0502020204030204" pitchFamily="34" charset="0"/>
              </a:rPr>
              <a:t>Аутентификация</a:t>
            </a:r>
            <a:r>
              <a:rPr lang="ru-RU" altLang="ru-RU" sz="1800" b="1">
                <a:solidFill>
                  <a:srgbClr val="000000"/>
                </a:solidFill>
                <a:latin typeface="Calibri" panose="020F0502020204030204" pitchFamily="34" charset="0"/>
                <a:cs typeface="Calibri" panose="020F0502020204030204" pitchFamily="34" charset="0"/>
              </a:rPr>
              <a:t> информации </a:t>
            </a:r>
            <a:r>
              <a:rPr lang="ru-RU" altLang="ru-RU" sz="1800">
                <a:solidFill>
                  <a:srgbClr val="000000"/>
                </a:solidFill>
                <a:latin typeface="Calibri" panose="020F0502020204030204" pitchFamily="34" charset="0"/>
                <a:cs typeface="Calibri" panose="020F0502020204030204" pitchFamily="34" charset="0"/>
              </a:rPr>
              <a:t>– установление санкционированным получателем того факта, что полученное сообщение послано санкционированным отправителем.</a:t>
            </a:r>
            <a:endParaRPr lang="en-US" altLang="ru-RU" sz="1800">
              <a:solidFill>
                <a:srgbClr val="000000"/>
              </a:solidFill>
              <a:latin typeface="Calibri" panose="020F0502020204030204" pitchFamily="34" charset="0"/>
              <a:cs typeface="Calibri" panose="020F0502020204030204" pitchFamily="34" charset="0"/>
            </a:endParaRPr>
          </a:p>
        </p:txBody>
      </p:sp>
      <p:pic>
        <p:nvPicPr>
          <p:cNvPr id="13"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32041" y="2484228"/>
            <a:ext cx="4302600" cy="265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3"/>
          <p:cNvSpPr>
            <a:spLocks noChangeShapeType="1"/>
          </p:cNvSpPr>
          <p:nvPr/>
        </p:nvSpPr>
        <p:spPr bwMode="auto">
          <a:xfrm flipH="1" flipV="1">
            <a:off x="5004048" y="514151"/>
            <a:ext cx="0" cy="4629347"/>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endParaRPr lang="ru-RU"/>
          </a:p>
        </p:txBody>
      </p:sp>
    </p:spTree>
    <p:extLst>
      <p:ext uri="{BB962C8B-B14F-4D97-AF65-F5344CB8AC3E}">
        <p14:creationId xmlns:p14="http://schemas.microsoft.com/office/powerpoint/2010/main" val="3309024758"/>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Протокол В92</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140</a:t>
            </a:fld>
            <a:endParaRPr lang="ru-RU"/>
          </a:p>
        </p:txBody>
      </p:sp>
      <p:sp>
        <p:nvSpPr>
          <p:cNvPr id="11" name="TextBox 10">
            <a:extLst>
              <a:ext uri="{FF2B5EF4-FFF2-40B4-BE49-F238E27FC236}">
                <a16:creationId xmlns:a16="http://schemas.microsoft.com/office/drawing/2014/main" id="{DFF60606-078F-44DE-8B22-E952FE26D2A0}"/>
              </a:ext>
            </a:extLst>
          </p:cNvPr>
          <p:cNvSpPr txBox="1"/>
          <p:nvPr/>
        </p:nvSpPr>
        <p:spPr>
          <a:xfrm>
            <a:off x="0" y="627534"/>
            <a:ext cx="9134476" cy="70788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В протоколе используются фотоны, поляризованные в двух различных направлениях для представления нулей и единиц  </a:t>
            </a:r>
          </a:p>
        </p:txBody>
      </p:sp>
      <p:pic>
        <p:nvPicPr>
          <p:cNvPr id="12" name="Рисунок 11">
            <a:extLst>
              <a:ext uri="{FF2B5EF4-FFF2-40B4-BE49-F238E27FC236}">
                <a16:creationId xmlns:a16="http://schemas.microsoft.com/office/drawing/2014/main" id="{FE824370-9330-4079-B29B-B94C853D970B}"/>
              </a:ext>
            </a:extLst>
          </p:cNvPr>
          <p:cNvPicPr/>
          <p:nvPr/>
        </p:nvPicPr>
        <p:blipFill>
          <a:blip r:embed="rId2">
            <a:extLst>
              <a:ext uri="{28A0092B-C50C-407E-A947-70E740481C1C}">
                <a14:useLocalDpi xmlns:a14="http://schemas.microsoft.com/office/drawing/2010/main" val="0"/>
              </a:ext>
            </a:extLst>
          </a:blip>
          <a:stretch>
            <a:fillRect/>
          </a:stretch>
        </p:blipFill>
        <p:spPr>
          <a:xfrm>
            <a:off x="2738897" y="1516268"/>
            <a:ext cx="3666206" cy="501857"/>
          </a:xfrm>
          <a:prstGeom prst="rect">
            <a:avLst/>
          </a:prstGeom>
        </p:spPr>
      </p:pic>
      <p:sp>
        <p:nvSpPr>
          <p:cNvPr id="14" name="TextBox 13">
            <a:extLst>
              <a:ext uri="{FF2B5EF4-FFF2-40B4-BE49-F238E27FC236}">
                <a16:creationId xmlns:a16="http://schemas.microsoft.com/office/drawing/2014/main" id="{66A6A0F8-C3DD-43D8-BE3E-B546E229B37F}"/>
              </a:ext>
            </a:extLst>
          </p:cNvPr>
          <p:cNvSpPr txBox="1"/>
          <p:nvPr/>
        </p:nvSpPr>
        <p:spPr>
          <a:xfrm>
            <a:off x="0" y="2144849"/>
            <a:ext cx="9134476" cy="101566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Фотоны, поляризованные вдоль направления +45°, несут информацию о единичном бите, фотоны, поляризованные вдоль направления 0° - о нулевом бите. </a:t>
            </a:r>
          </a:p>
        </p:txBody>
      </p:sp>
      <p:sp>
        <p:nvSpPr>
          <p:cNvPr id="15" name="Прямоугольник 14">
            <a:extLst>
              <a:ext uri="{FF2B5EF4-FFF2-40B4-BE49-F238E27FC236}">
                <a16:creationId xmlns:a16="http://schemas.microsoft.com/office/drawing/2014/main" id="{BF276D69-130B-44A7-989F-FEE8E3B9D98F}"/>
              </a:ext>
            </a:extLst>
          </p:cNvPr>
          <p:cNvSpPr/>
          <p:nvPr/>
        </p:nvSpPr>
        <p:spPr>
          <a:xfrm>
            <a:off x="611560" y="3291830"/>
            <a:ext cx="3744416" cy="16312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r>
              <a:rPr lang="ru-RU" sz="2000" b="1">
                <a:latin typeface="Calibri" panose="020F0502020204030204" pitchFamily="34" charset="0"/>
                <a:ea typeface="Calibri" panose="020F0502020204030204" pitchFamily="34" charset="0"/>
                <a:cs typeface="Calibri" panose="020F0502020204030204" pitchFamily="34" charset="0"/>
              </a:rPr>
              <a:t>Преимущества</a:t>
            </a:r>
            <a:r>
              <a:rPr lang="ru-RU" sz="2000">
                <a:latin typeface="Calibri" panose="020F0502020204030204" pitchFamily="34" charset="0"/>
                <a:ea typeface="Calibri" panose="020F0502020204030204" pitchFamily="34" charset="0"/>
                <a:cs typeface="Calibri" panose="020F0502020204030204" pitchFamily="34" charset="0"/>
              </a:rPr>
              <a:t>:</a:t>
            </a:r>
          </a:p>
          <a:p>
            <a:r>
              <a:rPr lang="ru-RU" sz="2000">
                <a:latin typeface="Calibri" panose="020F0502020204030204" pitchFamily="34" charset="0"/>
                <a:ea typeface="Calibri" panose="020F0502020204030204" pitchFamily="34" charset="0"/>
                <a:cs typeface="Calibri" panose="020F0502020204030204" pitchFamily="34" charset="0"/>
              </a:rPr>
              <a:t>- Использование фотонов с двумя типами поляризации (вместо четырёх)</a:t>
            </a:r>
          </a:p>
          <a:p>
            <a:r>
              <a:rPr lang="ru-RU" sz="2000">
                <a:latin typeface="Calibri" panose="020F0502020204030204" pitchFamily="34" charset="0"/>
                <a:ea typeface="Calibri" panose="020F0502020204030204" pitchFamily="34" charset="0"/>
                <a:cs typeface="Calibri" panose="020F0502020204030204" pitchFamily="34" charset="0"/>
              </a:rPr>
              <a:t>- Простота схемы реализации.</a:t>
            </a:r>
          </a:p>
        </p:txBody>
      </p:sp>
      <p:sp>
        <p:nvSpPr>
          <p:cNvPr id="16" name="Прямоугольник 15">
            <a:extLst>
              <a:ext uri="{FF2B5EF4-FFF2-40B4-BE49-F238E27FC236}">
                <a16:creationId xmlns:a16="http://schemas.microsoft.com/office/drawing/2014/main" id="{69D3EB5B-4CE6-4FCD-9BB4-0F3D81DCC595}"/>
              </a:ext>
            </a:extLst>
          </p:cNvPr>
          <p:cNvSpPr/>
          <p:nvPr/>
        </p:nvSpPr>
        <p:spPr>
          <a:xfrm>
            <a:off x="4636268" y="3291830"/>
            <a:ext cx="3973438"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r>
              <a:rPr lang="ru-RU" sz="2000" b="1">
                <a:latin typeface="Calibri" panose="020F0502020204030204" pitchFamily="34" charset="0"/>
                <a:ea typeface="Calibri" panose="020F0502020204030204" pitchFamily="34" charset="0"/>
                <a:cs typeface="Calibri" panose="020F0502020204030204" pitchFamily="34" charset="0"/>
              </a:rPr>
              <a:t>Недостатки:</a:t>
            </a:r>
            <a:r>
              <a:rPr lang="ru-RU" sz="2000">
                <a:latin typeface="Calibri" panose="020F0502020204030204" pitchFamily="34" charset="0"/>
                <a:ea typeface="Calibri" panose="020F0502020204030204" pitchFamily="34" charset="0"/>
                <a:cs typeface="Calibri" panose="020F0502020204030204" pitchFamily="34" charset="0"/>
              </a:rPr>
              <a:t>:</a:t>
            </a:r>
          </a:p>
          <a:p>
            <a:r>
              <a:rPr lang="ru-RU" sz="2000">
                <a:latin typeface="Calibri" panose="020F0502020204030204" pitchFamily="34" charset="0"/>
                <a:ea typeface="Calibri" panose="020F0502020204030204" pitchFamily="34" charset="0"/>
                <a:cs typeface="Calibri" panose="020F0502020204030204" pitchFamily="34" charset="0"/>
              </a:rPr>
              <a:t>- Меньшая эффективность</a:t>
            </a:r>
          </a:p>
          <a:p>
            <a:r>
              <a:rPr lang="ru-RU" sz="2000">
                <a:latin typeface="Calibri" panose="020F0502020204030204" pitchFamily="34" charset="0"/>
                <a:ea typeface="Calibri" panose="020F0502020204030204" pitchFamily="34" charset="0"/>
                <a:cs typeface="Calibri" panose="020F0502020204030204" pitchFamily="34" charset="0"/>
              </a:rPr>
              <a:t>- Гарантированная секретность ключа на расстоянии до 20 км</a:t>
            </a:r>
          </a:p>
        </p:txBody>
      </p:sp>
    </p:spTree>
    <p:extLst>
      <p:ext uri="{BB962C8B-B14F-4D97-AF65-F5344CB8AC3E}">
        <p14:creationId xmlns:p14="http://schemas.microsoft.com/office/powerpoint/2010/main" val="3975042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Распределение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141</a:t>
            </a:fld>
            <a:endParaRPr lang="ru-RU"/>
          </a:p>
        </p:txBody>
      </p:sp>
      <p:sp>
        <p:nvSpPr>
          <p:cNvPr id="7" name="Rectangle 2">
            <a:extLst>
              <a:ext uri="{FF2B5EF4-FFF2-40B4-BE49-F238E27FC236}">
                <a16:creationId xmlns:a16="http://schemas.microsoft.com/office/drawing/2014/main" id="{EE9B146F-EE28-4FAD-B1A5-3CDBFD1B82BA}"/>
              </a:ext>
            </a:extLst>
          </p:cNvPr>
          <p:cNvSpPr>
            <a:spLocks noChangeArrowheads="1"/>
          </p:cNvSpPr>
          <p:nvPr/>
        </p:nvSpPr>
        <p:spPr bwMode="auto">
          <a:xfrm>
            <a:off x="179512" y="627534"/>
            <a:ext cx="7848600" cy="2847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lnSpc>
                <a:spcPct val="150000"/>
              </a:lnSpc>
              <a:spcBef>
                <a:spcPct val="0"/>
              </a:spcBef>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Распределение ключей между участниками информационного обмена в сети реализуется двумя способами:</a:t>
            </a:r>
          </a:p>
          <a:p>
            <a:pPr algn="just">
              <a:lnSpc>
                <a:spcPct val="150000"/>
              </a:lnSpc>
              <a:buFontTx/>
              <a:buChar char="•"/>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использованием одного или нескольких центров распределения или трансляции ключей;</a:t>
            </a:r>
          </a:p>
          <a:p>
            <a:pPr algn="just">
              <a:lnSpc>
                <a:spcPct val="150000"/>
              </a:lnSpc>
              <a:buFontTx/>
              <a:buChar char="•"/>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прямым обменом сеансовыми ключами между пользователями сети.</a:t>
            </a:r>
          </a:p>
          <a:p>
            <a:pPr algn="just">
              <a:lnSpc>
                <a:spcPct val="150000"/>
              </a:lnSpc>
              <a:spcBef>
                <a:spcPct val="0"/>
              </a:spcBef>
            </a:pPr>
            <a:endParaRPr lang="ru-RU" altLang="ru-RU" sz="2800" b="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082775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Распределение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142</a:t>
            </a:fld>
            <a:endParaRPr lang="ru-RU"/>
          </a:p>
        </p:txBody>
      </p:sp>
      <p:pic>
        <p:nvPicPr>
          <p:cNvPr id="5" name="Picture 2" descr="Возможные варианты построения схемы распределения ключей: а - прямой обмен между пользователями в сети (схема типа «точка-точка»); б - схемы с использованием центра распределения ключей (ЦРК); в - схемы с использованием центра трансляции ключей (ЦТК); А, В, С - участники информационного обмена; К - ключ">
            <a:extLst>
              <a:ext uri="{FF2B5EF4-FFF2-40B4-BE49-F238E27FC236}">
                <a16:creationId xmlns:a16="http://schemas.microsoft.com/office/drawing/2014/main" id="{FC89B927-58B8-4605-A3AA-F32ABE1D63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362883" y="699542"/>
            <a:ext cx="6408712" cy="2236186"/>
          </a:xfrm>
          <a:prstGeom prst="rect">
            <a:avLst/>
          </a:prstGeom>
          <a:noFill/>
        </p:spPr>
      </p:pic>
      <p:sp>
        <p:nvSpPr>
          <p:cNvPr id="6" name="TextBox 6">
            <a:extLst>
              <a:ext uri="{FF2B5EF4-FFF2-40B4-BE49-F238E27FC236}">
                <a16:creationId xmlns:a16="http://schemas.microsoft.com/office/drawing/2014/main" id="{760F817C-65EE-4C3A-B4C5-648398D86339}"/>
              </a:ext>
            </a:extLst>
          </p:cNvPr>
          <p:cNvSpPr txBox="1">
            <a:spLocks noChangeArrowheads="1"/>
          </p:cNvSpPr>
          <p:nvPr/>
        </p:nvSpPr>
        <p:spPr bwMode="auto">
          <a:xfrm>
            <a:off x="102395" y="2910576"/>
            <a:ext cx="8929687" cy="212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nSpc>
                <a:spcPct val="150000"/>
              </a:lnSpc>
              <a:spcBef>
                <a:spcPct val="0"/>
              </a:spcBef>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Рис. Возможные варианты построения схемы распределения ключей:</a:t>
            </a:r>
          </a:p>
          <a:p>
            <a:pPr>
              <a:lnSpc>
                <a:spcPct val="150000"/>
              </a:lnSpc>
              <a:spcBef>
                <a:spcPct val="0"/>
              </a:spcBef>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а - прямой обмен между пользователями в сети (схема типа «точка-точка»); </a:t>
            </a:r>
          </a:p>
          <a:p>
            <a:pPr>
              <a:lnSpc>
                <a:spcPct val="150000"/>
              </a:lnSpc>
              <a:spcBef>
                <a:spcPct val="0"/>
              </a:spcBef>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б - схемы с использованием центра распределения ключей (ЦРК); 	</a:t>
            </a:r>
          </a:p>
          <a:p>
            <a:pPr>
              <a:lnSpc>
                <a:spcPct val="150000"/>
              </a:lnSpc>
              <a:spcBef>
                <a:spcPct val="0"/>
              </a:spcBef>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в - схемы с использованием центра трансляции ключей (ЦТК); </a:t>
            </a:r>
          </a:p>
          <a:p>
            <a:pPr>
              <a:lnSpc>
                <a:spcPct val="150000"/>
              </a:lnSpc>
              <a:spcBef>
                <a:spcPct val="0"/>
              </a:spcBef>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А, В, С - участники информационного обмена; К - ключ</a:t>
            </a:r>
            <a:endParaRPr lang="ru-RU" altLang="ru-RU" sz="1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345938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Распределение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143</a:t>
            </a:fld>
            <a:endParaRPr lang="ru-RU"/>
          </a:p>
        </p:txBody>
      </p:sp>
      <p:sp>
        <p:nvSpPr>
          <p:cNvPr id="5" name="Объект 2">
            <a:extLst>
              <a:ext uri="{FF2B5EF4-FFF2-40B4-BE49-F238E27FC236}">
                <a16:creationId xmlns:a16="http://schemas.microsoft.com/office/drawing/2014/main" id="{391A1E75-AC12-4556-A44E-33AB0B509FF8}"/>
              </a:ext>
            </a:extLst>
          </p:cNvPr>
          <p:cNvSpPr txBox="1">
            <a:spLocks noChangeArrowheads="1"/>
          </p:cNvSpPr>
          <p:nvPr/>
        </p:nvSpPr>
        <p:spPr>
          <a:xfrm>
            <a:off x="246759" y="555526"/>
            <a:ext cx="8640960" cy="3013869"/>
          </a:xfrm>
          <a:prstGeom prst="rect">
            <a:avLst/>
          </a:prstGeom>
        </p:spPr>
        <p:txBody>
          <a:bodyPr>
            <a:normAutofit/>
          </a:bodyPr>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marL="0" indent="0" algn="just">
              <a:lnSpc>
                <a:spcPct val="120000"/>
              </a:lnSpc>
              <a:spcBef>
                <a:spcPct val="0"/>
              </a:spcBef>
              <a:buFontTx/>
              <a:buNone/>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	Для уменьшения количества сеансов пересылки ключей применяют приведенную на </a:t>
            </a:r>
            <a:r>
              <a:rPr lang="ru-RU" altLang="ru-RU" sz="1800" kern="0">
                <a:latin typeface="Calibri" panose="020F0502020204030204" pitchFamily="34" charset="0"/>
                <a:ea typeface="Calibri" panose="020F0502020204030204" pitchFamily="34" charset="0"/>
                <a:cs typeface="Calibri" panose="020F0502020204030204" pitchFamily="34" charset="0"/>
              </a:rPr>
              <a:t>рис. </a:t>
            </a: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процедуру модификации ключей, которая основана на получении нового ключа путем хеширования старого. Если правило смены ключей соблюдается и отправителем, и получателем, то в каждый момент времени они имеют одинаковый ключ. Постоянная смена ключа затрудняет противнику решение задачи раскрытия информации. При использовании такого приема следует помнить, что вся ключевая последовательность будет скомпрометирована, если противнику станет известен хотя бы один из ранее использовавшихся старых ключей.</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p:txBody>
      </p:sp>
      <p:pic>
        <p:nvPicPr>
          <p:cNvPr id="6" name="Picture 43" descr="Процедура модификации ключей">
            <a:extLst>
              <a:ext uri="{FF2B5EF4-FFF2-40B4-BE49-F238E27FC236}">
                <a16:creationId xmlns:a16="http://schemas.microsoft.com/office/drawing/2014/main" id="{7710FFCE-7206-4750-B801-8420F544C1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7105" y="3310764"/>
            <a:ext cx="3020268" cy="127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4CEF37A-3AE7-450D-AF27-65AA95016FF6}"/>
              </a:ext>
            </a:extLst>
          </p:cNvPr>
          <p:cNvSpPr txBox="1">
            <a:spLocks noChangeArrowheads="1"/>
          </p:cNvSpPr>
          <p:nvPr/>
        </p:nvSpPr>
        <p:spPr bwMode="auto">
          <a:xfrm>
            <a:off x="1795464" y="4659982"/>
            <a:ext cx="5543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Рис. Процедура модификации ключей</a:t>
            </a:r>
            <a:endParaRPr lang="ru-RU" altLang="ru-RU" sz="1800" b="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097622"/>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144</a:t>
            </a:fld>
            <a:endParaRPr lang="ru-RU"/>
          </a:p>
        </p:txBody>
      </p:sp>
      <p:sp>
        <p:nvSpPr>
          <p:cNvPr id="4" name="TextBox 3"/>
          <p:cNvSpPr txBox="1"/>
          <p:nvPr/>
        </p:nvSpPr>
        <p:spPr>
          <a:xfrm>
            <a:off x="0" y="585864"/>
            <a:ext cx="9098980" cy="830997"/>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9. </a:t>
            </a:r>
            <a:r>
              <a:rPr lang="ru-RU" altLang="ru-RU" b="1">
                <a:latin typeface="Calibri" panose="020F0502020204030204" pitchFamily="34" charset="0"/>
                <a:cs typeface="Calibri" panose="020F0502020204030204" pitchFamily="34" charset="0"/>
              </a:rPr>
              <a:t>Верификация цепочек сертификатов</a:t>
            </a:r>
            <a:endParaRPr lang="ru-RU" b="1">
              <a:latin typeface="Calibri" panose="020F0502020204030204" pitchFamily="34" charset="0"/>
              <a:cs typeface="Calibri" panose="020F0502020204030204" pitchFamily="34" charset="0"/>
            </a:endParaRP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Общая информация. </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X.509.</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Алгоритм верификации цепочек</a:t>
            </a:r>
            <a:r>
              <a:rPr lang="ru-RU" sz="2000">
                <a:latin typeface="Calibri" panose="020F0502020204030204" pitchFamily="34" charset="0"/>
                <a:cs typeface="Calibri" panose="020F0502020204030204" pitchFamily="34" charset="0"/>
              </a:rPr>
              <a:t>.</a:t>
            </a: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основы </a:t>
            </a:r>
            <a:r>
              <a:rPr lang="ru-RU" altLang="ru-RU" sz="1600">
                <a:latin typeface="Calibri" panose="020F0502020204030204" pitchFamily="34" charset="0"/>
                <a:cs typeface="Calibri" panose="020F0502020204030204" pitchFamily="34" charset="0"/>
              </a:rPr>
              <a:t>верификации цепочек сертификатов</a:t>
            </a:r>
            <a:r>
              <a:rPr lang="ru-RU" sz="1600">
                <a:latin typeface="Calibri" panose="020F0502020204030204" pitchFamily="34" charset="0"/>
                <a:cs typeface="Calibri" panose="020F0502020204030204" pitchFamily="34" charset="0"/>
              </a:rPr>
              <a:t>.</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245864"/>
            <a:ext cx="9134476" cy="272736"/>
          </a:xfrm>
        </p:spPr>
        <p:txBody>
          <a:bodyPr/>
          <a:lstStyle/>
          <a:p>
            <a:pPr>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Удостоверяющий центр (УЦ)</a:t>
            </a:r>
            <a:br>
              <a:rPr 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145</a:t>
            </a:fld>
            <a:endParaRPr lang="ru-RU"/>
          </a:p>
        </p:txBody>
      </p:sp>
      <p:sp>
        <p:nvSpPr>
          <p:cNvPr id="5" name="Прямоугольник 1">
            <a:extLst>
              <a:ext uri="{FF2B5EF4-FFF2-40B4-BE49-F238E27FC236}">
                <a16:creationId xmlns:a16="http://schemas.microsoft.com/office/drawing/2014/main" id="{9BE92A5C-E842-4B38-9099-9C40FDF897FF}"/>
              </a:ext>
            </a:extLst>
          </p:cNvPr>
          <p:cNvSpPr>
            <a:spLocks noChangeArrowheads="1"/>
          </p:cNvSpPr>
          <p:nvPr/>
        </p:nvSpPr>
        <p:spPr bwMode="auto">
          <a:xfrm>
            <a:off x="174750" y="597991"/>
            <a:ext cx="87849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Удостоверяющий центр (УЦ) </a:t>
            </a:r>
            <a:r>
              <a:rPr lang="ru-RU" altLang="ru-RU" sz="1800" b="0">
                <a:latin typeface="Calibri" panose="020F0502020204030204" pitchFamily="34" charset="0"/>
                <a:ea typeface="Calibri" panose="020F0502020204030204" pitchFamily="34" charset="0"/>
                <a:cs typeface="Calibri" panose="020F0502020204030204" pitchFamily="34" charset="0"/>
              </a:rPr>
              <a:t>– доверенная организация, которая имеет право выпускать сертификаты электронной подписи юридическим и физическим лицам. Работа УЦ лежит на пересечении юриспруденции, информационной безопасности и IT-технологий.</a:t>
            </a:r>
          </a:p>
        </p:txBody>
      </p:sp>
      <p:pic>
        <p:nvPicPr>
          <p:cNvPr id="6" name="Picture 7" descr="C:\Users\Foxy\Desktop\111111111.png">
            <a:extLst>
              <a:ext uri="{FF2B5EF4-FFF2-40B4-BE49-F238E27FC236}">
                <a16:creationId xmlns:a16="http://schemas.microsoft.com/office/drawing/2014/main" id="{304042DD-D3CF-448B-AF78-EAE4703A29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1334" y="1877711"/>
            <a:ext cx="4164633" cy="255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Прямоугольник 1">
            <a:extLst>
              <a:ext uri="{FF2B5EF4-FFF2-40B4-BE49-F238E27FC236}">
                <a16:creationId xmlns:a16="http://schemas.microsoft.com/office/drawing/2014/main" id="{CA75F465-58E9-4CD8-80A7-93FA47A18CBD}"/>
              </a:ext>
            </a:extLst>
          </p:cNvPr>
          <p:cNvSpPr>
            <a:spLocks noChangeArrowheads="1"/>
          </p:cNvSpPr>
          <p:nvPr/>
        </p:nvSpPr>
        <p:spPr bwMode="auto">
          <a:xfrm>
            <a:off x="174751" y="1798320"/>
            <a:ext cx="454126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В обязанности УЦ входят следующее:</a:t>
            </a:r>
          </a:p>
          <a:p>
            <a:pPr algn="just">
              <a:spcBef>
                <a:spcPct val="0"/>
              </a:spcBef>
            </a:pPr>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удостоверить личность человека, который обратился за сертификатом электронной подписи,</a:t>
            </a:r>
          </a:p>
          <a:p>
            <a:pPr algn="just">
              <a:spcBef>
                <a:spcPct val="0"/>
              </a:spcBef>
            </a:pPr>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изготовить и выдать сертификат, в который включены данные о владельце сертификата и его открытый ключ проверки,</a:t>
            </a:r>
          </a:p>
          <a:p>
            <a:pPr algn="just">
              <a:spcBef>
                <a:spcPct val="0"/>
              </a:spcBef>
            </a:pPr>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управлять жизненным циклом сертификата (выпуск, приостановление, возобновление, окончание срока действия).</a:t>
            </a:r>
          </a:p>
        </p:txBody>
      </p:sp>
    </p:spTree>
    <p:extLst>
      <p:ext uri="{BB962C8B-B14F-4D97-AF65-F5344CB8AC3E}">
        <p14:creationId xmlns:p14="http://schemas.microsoft.com/office/powerpoint/2010/main" val="330902475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en-US" altLang="ru-RU" sz="2000"/>
              <a:t>X.509</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146</a:t>
            </a:fld>
            <a:endParaRPr lang="ru-RU"/>
          </a:p>
        </p:txBody>
      </p:sp>
      <p:sp>
        <p:nvSpPr>
          <p:cNvPr id="14" name="Объект 2">
            <a:extLst>
              <a:ext uri="{FF2B5EF4-FFF2-40B4-BE49-F238E27FC236}">
                <a16:creationId xmlns:a16="http://schemas.microsoft.com/office/drawing/2014/main" id="{51225A8D-9548-4DC4-9F18-E5CB4135A1CB}"/>
              </a:ext>
            </a:extLst>
          </p:cNvPr>
          <p:cNvSpPr txBox="1">
            <a:spLocks noChangeArrowheads="1"/>
          </p:cNvSpPr>
          <p:nvPr/>
        </p:nvSpPr>
        <p:spPr>
          <a:xfrm>
            <a:off x="414339" y="771550"/>
            <a:ext cx="8305800" cy="5410200"/>
          </a:xfrm>
          <a:prstGeom prst="rect">
            <a:avLst/>
          </a:prstGeom>
        </p:spPr>
        <p:txBody>
          <a:bodyPr/>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marL="0" indent="0" algn="just">
              <a:buNone/>
            </a:pPr>
            <a:r>
              <a:rPr lang="en-US" altLang="ru-RU" sz="2000" b="1" kern="0">
                <a:latin typeface="Calibri" panose="020F0502020204030204" pitchFamily="34" charset="0"/>
                <a:ea typeface="Calibri" panose="020F0502020204030204" pitchFamily="34" charset="0"/>
                <a:cs typeface="Calibri" panose="020F0502020204030204" pitchFamily="34" charset="0"/>
              </a:rPr>
              <a:t>	</a:t>
            </a:r>
            <a:r>
              <a:rPr lang="ru-RU" altLang="ru-RU" sz="2000" b="1" kern="0">
                <a:latin typeface="Calibri" panose="020F0502020204030204" pitchFamily="34" charset="0"/>
                <a:ea typeface="Calibri" panose="020F0502020204030204" pitchFamily="34" charset="0"/>
                <a:cs typeface="Calibri" panose="020F0502020204030204" pitchFamily="34" charset="0"/>
              </a:rPr>
              <a:t>X.509</a:t>
            </a:r>
            <a:r>
              <a:rPr lang="ru-RU" altLang="ru-RU" sz="2000" kern="0">
                <a:latin typeface="Calibri" panose="020F0502020204030204" pitchFamily="34" charset="0"/>
                <a:ea typeface="Calibri" panose="020F0502020204030204" pitchFamily="34" charset="0"/>
                <a:cs typeface="Calibri" panose="020F0502020204030204" pitchFamily="34" charset="0"/>
              </a:rPr>
              <a:t> — стандарт ITU-T для инфраструктуры открытого ключа (Public key infrastructure, PKI) и инфраструктуры управления привилегиями.</a:t>
            </a:r>
          </a:p>
          <a:p>
            <a:pPr marL="0" indent="0" algn="just">
              <a:buNone/>
            </a:pPr>
            <a:r>
              <a:rPr lang="en-US" altLang="ru-RU" sz="2000" kern="0">
                <a:latin typeface="Calibri" panose="020F0502020204030204" pitchFamily="34" charset="0"/>
                <a:ea typeface="Calibri" panose="020F0502020204030204" pitchFamily="34" charset="0"/>
                <a:cs typeface="Calibri" panose="020F0502020204030204" pitchFamily="34" charset="0"/>
              </a:rPr>
              <a:t>	</a:t>
            </a:r>
            <a:r>
              <a:rPr lang="ru-RU" altLang="ru-RU" sz="2000" kern="0">
                <a:latin typeface="Calibri" panose="020F0502020204030204" pitchFamily="34" charset="0"/>
                <a:ea typeface="Calibri" panose="020F0502020204030204" pitchFamily="34" charset="0"/>
                <a:cs typeface="Calibri" panose="020F0502020204030204" pitchFamily="34" charset="0"/>
              </a:rPr>
              <a:t>X.509 определяет стандартные форматы данных и процедуры распределения открытых ключей с помощью соответствующих сертификатов с цифровыми подписями. Эти сертификаты предоставляются удостоверяющими центрами. Кроме того, X.509 определяет формат списка аннулированных сертификатов, формат сертификатов атрибутов и алгоритм проверки подписи путём построения пути сертификации. X.509 предполагает наличие иерархической системы удостоверяющих центров для выдачи сертификатов.</a:t>
            </a:r>
          </a:p>
        </p:txBody>
      </p:sp>
    </p:spTree>
    <p:extLst>
      <p:ext uri="{BB962C8B-B14F-4D97-AF65-F5344CB8AC3E}">
        <p14:creationId xmlns:p14="http://schemas.microsoft.com/office/powerpoint/2010/main" val="380436538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t>Структура </a:t>
            </a:r>
            <a:r>
              <a:rPr lang="en-US" altLang="ru-RU" sz="2000"/>
              <a:t>X.509</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147</a:t>
            </a:fld>
            <a:endParaRPr lang="ru-RU"/>
          </a:p>
        </p:txBody>
      </p:sp>
      <p:sp>
        <p:nvSpPr>
          <p:cNvPr id="5" name="Объект 2">
            <a:extLst>
              <a:ext uri="{FF2B5EF4-FFF2-40B4-BE49-F238E27FC236}">
                <a16:creationId xmlns:a16="http://schemas.microsoft.com/office/drawing/2014/main" id="{C42A69FB-097E-40F5-9965-02610C6C0E24}"/>
              </a:ext>
            </a:extLst>
          </p:cNvPr>
          <p:cNvSpPr txBox="1"/>
          <p:nvPr/>
        </p:nvSpPr>
        <p:spPr>
          <a:xfrm>
            <a:off x="287524" y="771550"/>
            <a:ext cx="8568952" cy="3806551"/>
          </a:xfrm>
          <a:prstGeom prst="rect">
            <a:avLst/>
          </a:prstGeom>
        </p:spPr>
        <p:txBody>
          <a:bodyPr numCol="3"/>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Сертификат</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Версия</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Серийный номер</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Идентификатор алгоритма подписи</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Имя издателя</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Период действия:</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Не ранее</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Не позднее</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Имя субъекта</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Информация об открытом ключе субъекта:</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Алгоритм открытого ключа</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Открытый ключ субъекта</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Уникальный идентификатор издателя (обязательно только для v2 и v3)</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Уникальный идентификатор субъекта ​​(обязательно только для v2 и v3)</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Дополнения (для v2 и v3)</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Возможные дополнительные детали</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Алгоритм подписи сертификата (обязательно только для v3)</a:t>
            </a:r>
          </a:p>
          <a:p>
            <a:pPr>
              <a:buFont typeface="Arial" pitchFamily="34" charset="0"/>
              <a:buChar char="•"/>
              <a:defRPr/>
            </a:pPr>
            <a:r>
              <a:rPr lang="ru-RU" altLang="ru-RU" sz="1800" kern="0">
                <a:latin typeface="Calibri" panose="020F0502020204030204" pitchFamily="34" charset="0"/>
                <a:ea typeface="Calibri" panose="020F0502020204030204" pitchFamily="34" charset="0"/>
                <a:cs typeface="Calibri" panose="020F0502020204030204" pitchFamily="34" charset="0"/>
              </a:rPr>
              <a:t>Подпись сертификата (обязательно для всех версий)</a:t>
            </a:r>
          </a:p>
        </p:txBody>
      </p:sp>
    </p:spTree>
    <p:extLst>
      <p:ext uri="{BB962C8B-B14F-4D97-AF65-F5344CB8AC3E}">
        <p14:creationId xmlns:p14="http://schemas.microsoft.com/office/powerpoint/2010/main" val="327372656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Алгоритм верификации цепочек</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148</a:t>
            </a:fld>
            <a:endParaRPr lang="ru-RU"/>
          </a:p>
        </p:txBody>
      </p:sp>
      <p:sp>
        <p:nvSpPr>
          <p:cNvPr id="5" name="Объект 2">
            <a:extLst>
              <a:ext uri="{FF2B5EF4-FFF2-40B4-BE49-F238E27FC236}">
                <a16:creationId xmlns:a16="http://schemas.microsoft.com/office/drawing/2014/main" id="{3C1C4315-E6B5-43C0-8674-EAD9637651F0}"/>
              </a:ext>
            </a:extLst>
          </p:cNvPr>
          <p:cNvSpPr txBox="1">
            <a:spLocks noChangeArrowheads="1"/>
          </p:cNvSpPr>
          <p:nvPr/>
        </p:nvSpPr>
        <p:spPr>
          <a:xfrm>
            <a:off x="323528" y="762173"/>
            <a:ext cx="7918450" cy="2438400"/>
          </a:xfrm>
          <a:prstGeom prst="rect">
            <a:avLst/>
          </a:prstGeom>
        </p:spPr>
        <p:txBody>
          <a:bodyPr/>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marL="0" indent="0" algn="just">
              <a:spcAft>
                <a:spcPts val="800"/>
              </a:spcAft>
              <a:buSzPts val="1000"/>
              <a:buNone/>
              <a:tabLst>
                <a:tab pos="457200" algn="l"/>
              </a:tabLst>
            </a:pPr>
            <a:r>
              <a:rPr lang="en-US" altLang="ru-RU" sz="1800" b="1" kern="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1" kern="0">
                <a:solidFill>
                  <a:srgbClr val="000000"/>
                </a:solidFill>
                <a:latin typeface="Calibri" panose="020F0502020204030204" pitchFamily="34" charset="0"/>
                <a:ea typeface="Calibri" panose="020F0502020204030204" pitchFamily="34" charset="0"/>
                <a:cs typeface="Calibri" panose="020F0502020204030204" pitchFamily="34" charset="0"/>
              </a:rPr>
              <a:t>Используются следующие данные:</a:t>
            </a:r>
            <a:endPar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Х.500 имя Издателя сертификата;</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Х.500 имя Владельца сертификата;</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открытый ключ Издателя;</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срок действия открытого (секретного) ключа Издателя и Владельца;</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ограничивающие дополнения, используемые при верификации цепочек (basicConstraints, nameConstraints, policyConstrains);</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lgn="just">
              <a:spcAft>
                <a:spcPts val="800"/>
              </a:spcAft>
              <a:buSzPts val="1000"/>
              <a:buFont typeface="Symbol" panose="05050102010706020507" pitchFamily="18" charset="2"/>
              <a:buChar char=""/>
              <a:tabLst>
                <a:tab pos="457200" algn="l"/>
              </a:tabLst>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СОС для каждого Издателя (даже если он не содержит отзываемых сертификатов).</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marL="0" indent="0">
              <a:tabLst>
                <a:tab pos="457200" algn="l"/>
              </a:tabLst>
            </a:pPr>
            <a:endParaRPr lang="ru-RU" altLang="ru-RU" sz="1100" ker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082775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Алгоритм верификации цепочек</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149</a:t>
            </a:fld>
            <a:endParaRPr lang="ru-R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DBBE97-37D8-4334-A5FE-E5C92BFC9679}"/>
                  </a:ext>
                </a:extLst>
              </p:cNvPr>
              <p:cNvSpPr txBox="1"/>
              <p:nvPr/>
            </p:nvSpPr>
            <p:spPr>
              <a:xfrm>
                <a:off x="246759" y="768398"/>
                <a:ext cx="8640960" cy="3904274"/>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450215" algn="just">
                  <a:lnSpc>
                    <a:spcPct val="115000"/>
                  </a:lnSpc>
                  <a:spcAft>
                    <a:spcPts val="800"/>
                  </a:spcAft>
                </a:pPr>
                <a:r>
                  <a:rPr lang="ru-RU"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Цепочка сертификатов представляет собой последовательность из n сертификатов, в которой:</a:t>
                </a:r>
                <a:endParaRPr lang="ru-RU"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ct val="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для всех </a:t>
                </a:r>
                <a14:m>
                  <m:oMath xmlns:m="http://schemas.openxmlformats.org/officeDocument/2006/math">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∈{1, (</m:t>
                    </m:r>
                    <m:r>
                      <m:rPr>
                        <m:sty m:val="p"/>
                      </m:rPr>
                      <a:rPr lang="en-US"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n</m:t>
                    </m:r>
                    <m:r>
                      <a:rPr lang="ru-RU" sz="1800" b="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r>
                      <a:rPr lang="ru-RU"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Владелец сертификата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Издатель сертификата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ru-RU" sz="1800" b="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ct val="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Сертификат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самоподписанный сертификат;</a:t>
                </a:r>
                <a:endParaRPr lang="ru-RU" sz="1800" b="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80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сертификат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сертификат конечного пользователя;</a:t>
                </a:r>
              </a:p>
              <a:p>
                <a:pPr indent="450215" algn="just">
                  <a:lnSpc>
                    <a:spcPct val="115000"/>
                  </a:lnSpc>
                  <a:spcAft>
                    <a:spcPts val="800"/>
                  </a:spcAft>
                </a:pPr>
                <a:r>
                  <a:rPr lang="ru-RU"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Одновременно с цепочкой сертификатов используется цепочка списков отозванных сертификатов (СОС), представляющая собой последовательность из n СОС, в которой:</a:t>
                </a:r>
                <a:endParaRPr lang="ru-RU" sz="1800" b="1">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ct val="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для всех СОС </a:t>
                </a:r>
                <a:r>
                  <a:rPr lang="en-US"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j</a:t>
                </a:r>
                <a14:m>
                  <m:oMath xmlns:m="http://schemas.openxmlformats.org/officeDocument/2006/math">
                    <m:r>
                      <a:rPr lang="ru-RU"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r>
                      <m:rPr>
                        <m:sty m:val="p"/>
                      </m:rPr>
                      <a:rPr lang="en-US"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n</m:t>
                    </m:r>
                    <m:r>
                      <a:rPr lang="ru-RU" sz="1800" b="0">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Издатель сертификата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Издатель СОС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ru-RU" sz="1800" b="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ct val="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СОС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СОС, изданный Владельцем самоподписанного сертификата;</a:t>
                </a:r>
                <a:endParaRPr lang="ru-RU" sz="1800" b="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15000"/>
                  </a:lnSpc>
                  <a:spcAft>
                    <a:spcPts val="800"/>
                  </a:spcAft>
                  <a:buFont typeface="Symbol" panose="05050102010706020507" pitchFamily="18" charset="2"/>
                  <a:buChar char=""/>
                  <a:tabLst>
                    <a:tab pos="457200" algn="l"/>
                  </a:tabLs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СОС </a:t>
                </a:r>
                <a14:m>
                  <m:oMath xmlns:m="http://schemas.openxmlformats.org/officeDocument/2006/math">
                    <m:sSub>
                      <m:sSubPr>
                        <m:ctrlPr>
                          <a:rPr lang="ru-RU"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b="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есть СОС, изданный Издателем сертификата конечного пользователя;</a:t>
                </a:r>
                <a:endParaRPr lang="ru-RU" sz="1800" b="0">
                  <a:effectLst/>
                  <a:latin typeface="Calibri" panose="020F0502020204030204" pitchFamily="34" charset="0"/>
                  <a:ea typeface="Calibri" panose="020F0502020204030204" pitchFamily="34" charset="0"/>
                  <a:cs typeface="Calibri" panose="020F0502020204030204" pitchFamily="34"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a:extLst>
                  <a:ext uri="{FF2B5EF4-FFF2-40B4-BE49-F238E27FC236}">
                    <a16:creationId xmlns:a16="http://schemas.microsoft.com/office/drawing/2014/main" id="{D6DBBE97-37D8-4334-A5FE-E5C92BFC9679}"/>
                  </a:ext>
                </a:extLst>
              </p:cNvPr>
              <p:cNvSpPr txBox="1">
                <a:spLocks noRot="1" noChangeAspect="1" noMove="1" noResize="1" noEditPoints="1" noAdjustHandles="1" noChangeArrowheads="1" noChangeShapeType="1" noTextEdit="1"/>
              </p:cNvSpPr>
              <p:nvPr/>
            </p:nvSpPr>
            <p:spPr>
              <a:xfrm>
                <a:off x="246759" y="768398"/>
                <a:ext cx="8640960" cy="3904274"/>
              </a:xfrm>
              <a:prstGeom prst="rect">
                <a:avLst/>
              </a:prstGeom>
              <a:blipFill>
                <a:blip r:embed="rId2"/>
                <a:stretch>
                  <a:fillRect l="-564" t="-156" r="-564" b="-1560"/>
                </a:stretch>
              </a:blipFill>
            </p:spPr>
            <p:txBody>
              <a:bodyPr/>
              <a:lstStyle/>
              <a:p>
                <a:r>
                  <a:rPr lang="ru-RU">
                    <a:noFill/>
                  </a:rPr>
                  <a:t> </a:t>
                </a:r>
              </a:p>
            </p:txBody>
          </p:sp>
        </mc:Fallback>
      </mc:AlternateContent>
    </p:spTree>
    <p:extLst>
      <p:ext uri="{BB962C8B-B14F-4D97-AF65-F5344CB8AC3E}">
        <p14:creationId xmlns:p14="http://schemas.microsoft.com/office/powerpoint/2010/main" val="16982877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15EF2C-8109-4022-0BCA-3033412556C0}"/>
              </a:ext>
            </a:extLst>
          </p:cNvPr>
          <p:cNvSpPr>
            <a:spLocks noGrp="1"/>
          </p:cNvSpPr>
          <p:nvPr>
            <p:ph type="title"/>
          </p:nvPr>
        </p:nvSpPr>
        <p:spPr>
          <a:xfrm>
            <a:off x="1" y="-7400"/>
            <a:ext cx="9134476" cy="778949"/>
          </a:xfrm>
        </p:spPr>
        <p:txBody>
          <a:bodyPr/>
          <a:lstStyle/>
          <a:p>
            <a:pPr defTabSz="685800">
              <a:defRPr/>
            </a:pPr>
            <a:r>
              <a:rPr lang="ru-RU" altLang="ru-RU" sz="2000">
                <a:latin typeface="Calibri" panose="020F0502020204030204" pitchFamily="34" charset="0"/>
                <a:cs typeface="Calibri" panose="020F0502020204030204" pitchFamily="34" charset="0"/>
              </a:rPr>
              <a:t>Протоколы аутентификации</a:t>
            </a:r>
            <a:br>
              <a:rPr lang="ru-RU" sz="1600" b="1">
                <a:solidFill>
                  <a:srgbClr val="000000"/>
                </a:solidFill>
                <a:effectLst>
                  <a:outerShdw blurRad="38100" dist="38100" dir="2700000" algn="tl">
                    <a:srgbClr val="C0C0C0"/>
                  </a:outerShdw>
                </a:effectLst>
                <a:latin typeface="Calibri" panose="020F0502020204030204" pitchFamily="34" charset="0"/>
                <a:cs typeface="Calibri" panose="020F0502020204030204" pitchFamily="34" charset="0"/>
              </a:rPr>
            </a:br>
            <a:endParaRPr lang="ru-RU">
              <a:latin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AD7EDA08-8FD9-8FE0-2374-77E95F39A2C8}"/>
              </a:ext>
            </a:extLst>
          </p:cNvPr>
          <p:cNvSpPr>
            <a:spLocks noGrp="1"/>
          </p:cNvSpPr>
          <p:nvPr>
            <p:ph type="sldNum" sz="quarter" idx="12"/>
          </p:nvPr>
        </p:nvSpPr>
        <p:spPr/>
        <p:txBody>
          <a:bodyPr/>
          <a:lstStyle/>
          <a:p>
            <a:pPr>
              <a:defRPr/>
            </a:pPr>
            <a:fld id="{37329FC9-9713-4C96-AADB-E3C6603F8243}" type="slidenum">
              <a:rPr lang="ru-RU" smtClean="0"/>
              <a:pPr>
                <a:defRPr/>
              </a:pPr>
              <a:t>15</a:t>
            </a:fld>
            <a:endParaRPr lang="ru-RU"/>
          </a:p>
        </p:txBody>
      </p:sp>
      <p:sp>
        <p:nvSpPr>
          <p:cNvPr id="4" name="Text Box 3">
            <a:extLst>
              <a:ext uri="{FF2B5EF4-FFF2-40B4-BE49-F238E27FC236}">
                <a16:creationId xmlns:a16="http://schemas.microsoft.com/office/drawing/2014/main" id="{B828BBAE-2471-7E36-D026-D14A39E292C5}"/>
              </a:ext>
            </a:extLst>
          </p:cNvPr>
          <p:cNvSpPr txBox="1">
            <a:spLocks noChangeArrowheads="1"/>
          </p:cNvSpPr>
          <p:nvPr/>
        </p:nvSpPr>
        <p:spPr bwMode="auto">
          <a:xfrm>
            <a:off x="742421" y="2638852"/>
            <a:ext cx="7920880" cy="2035969"/>
          </a:xfrm>
          <a:prstGeom prst="rect">
            <a:avLst/>
          </a:prstGeom>
          <a:noFill/>
          <a:ln w="9525">
            <a:noFill/>
            <a:miter lim="800000"/>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defTabSz="685800">
              <a:defRPr/>
            </a:pPr>
            <a:endParaRPr lang="ru-RU">
              <a:solidFill>
                <a:srgbClr val="CC3399"/>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Прямоугольник 4"/>
          <p:cNvSpPr/>
          <p:nvPr/>
        </p:nvSpPr>
        <p:spPr>
          <a:xfrm>
            <a:off x="118408" y="483518"/>
            <a:ext cx="5400631" cy="4708981"/>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defRPr/>
            </a:pPr>
            <a:r>
              <a:rPr lang="ru-RU" sz="2000" b="1">
                <a:latin typeface="Calibri" panose="020F0502020204030204" pitchFamily="34" charset="0"/>
                <a:cs typeface="Calibri" panose="020F0502020204030204" pitchFamily="34" charset="0"/>
              </a:rPr>
              <a:t>Протоколы</a:t>
            </a:r>
            <a:r>
              <a:rPr lang="en-US" sz="2000" b="1">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аутентификации </a:t>
            </a:r>
            <a:r>
              <a:rPr lang="ru-RU" sz="2000">
                <a:latin typeface="Calibri" panose="020F0502020204030204" pitchFamily="34" charset="0"/>
                <a:cs typeface="Calibri" panose="020F0502020204030204" pitchFamily="34" charset="0"/>
              </a:rPr>
              <a:t>предназначены для решения задачи установления подлинности участников криптографического протокола.</a:t>
            </a:r>
          </a:p>
          <a:p>
            <a:pPr indent="533400" algn="just">
              <a:defRPr/>
            </a:pPr>
            <a:r>
              <a:rPr lang="ru-RU" sz="2000" b="1">
                <a:latin typeface="Calibri" panose="020F0502020204030204" pitchFamily="34" charset="0"/>
                <a:cs typeface="Calibri" panose="020F0502020204030204" pitchFamily="34" charset="0"/>
              </a:rPr>
              <a:t>Проблема установления </a:t>
            </a:r>
            <a:r>
              <a:rPr lang="ru-RU" sz="2000">
                <a:latin typeface="Calibri" panose="020F0502020204030204" pitchFamily="34" charset="0"/>
                <a:cs typeface="Calibri" panose="020F0502020204030204" pitchFamily="34" charset="0"/>
              </a:rPr>
              <a:t>подлинности участников представляет большую актуальность, например, в том случае, когда участники выражают желание получить доступ к ресурсам, безопасность которых представляет повышенный интерес, таким, например, как</a:t>
            </a:r>
            <a:r>
              <a:rPr lang="en-US" sz="2000">
                <a:latin typeface="Calibri" panose="020F0502020204030204" pitchFamily="34" charset="0"/>
                <a:cs typeface="Calibri" panose="020F0502020204030204" pitchFamily="34" charset="0"/>
              </a:rPr>
              <a:t>:</a:t>
            </a:r>
          </a:p>
          <a:p>
            <a:pPr marL="177800" lvl="1" indent="-177800" algn="just">
              <a:buFont typeface="Arial" pitchFamily="34" charset="0"/>
              <a:buChar char="•"/>
              <a:defRPr/>
            </a:pPr>
            <a:r>
              <a:rPr lang="ru-RU" sz="2000">
                <a:latin typeface="Calibri" panose="020F0502020204030204" pitchFamily="34" charset="0"/>
                <a:cs typeface="Calibri" panose="020F0502020204030204" pitchFamily="34" charset="0"/>
              </a:rPr>
              <a:t>государственные и военные информационные ресурсы; </a:t>
            </a:r>
            <a:endParaRPr lang="en-US" sz="2000">
              <a:latin typeface="Calibri" panose="020F0502020204030204" pitchFamily="34" charset="0"/>
              <a:cs typeface="Calibri" panose="020F0502020204030204" pitchFamily="34" charset="0"/>
            </a:endParaRPr>
          </a:p>
          <a:p>
            <a:pPr marL="177800" lvl="1" indent="-177800" algn="just">
              <a:buFont typeface="Arial" pitchFamily="34" charset="0"/>
              <a:buChar char="•"/>
              <a:defRPr/>
            </a:pPr>
            <a:r>
              <a:rPr lang="ru-RU" sz="2000">
                <a:latin typeface="Calibri" panose="020F0502020204030204" pitchFamily="34" charset="0"/>
                <a:cs typeface="Calibri" panose="020F0502020204030204" pitchFamily="34" charset="0"/>
              </a:rPr>
              <a:t>закрытые базы данных; </a:t>
            </a:r>
            <a:endParaRPr lang="en-US" sz="2000">
              <a:latin typeface="Calibri" panose="020F0502020204030204" pitchFamily="34" charset="0"/>
              <a:cs typeface="Calibri" panose="020F0502020204030204" pitchFamily="34" charset="0"/>
            </a:endParaRPr>
          </a:p>
          <a:p>
            <a:pPr marL="177800" lvl="1" indent="-177800" algn="just">
              <a:buFont typeface="Arial" pitchFamily="34" charset="0"/>
              <a:buChar char="•"/>
              <a:defRPr/>
            </a:pPr>
            <a:r>
              <a:rPr lang="ru-RU" sz="2000">
                <a:latin typeface="Calibri" panose="020F0502020204030204" pitchFamily="34" charset="0"/>
                <a:cs typeface="Calibri" panose="020F0502020204030204" pitchFamily="34" charset="0"/>
              </a:rPr>
              <a:t>банковские счета и т.д.</a:t>
            </a:r>
            <a:r>
              <a:rPr lang="en-US" sz="2000">
                <a:latin typeface="Calibri" panose="020F0502020204030204" pitchFamily="34" charset="0"/>
                <a:cs typeface="Calibri" panose="020F0502020204030204" pitchFamily="34" charset="0"/>
              </a:rPr>
              <a:t>	</a:t>
            </a:r>
            <a:endParaRPr lang="ru-RU" sz="2000">
              <a:latin typeface="Calibri" panose="020F0502020204030204" pitchFamily="34" charset="0"/>
              <a:cs typeface="Calibri" panose="020F0502020204030204" pitchFamily="34" charset="0"/>
            </a:endParaRPr>
          </a:p>
        </p:txBody>
      </p:sp>
      <p:sp>
        <p:nvSpPr>
          <p:cNvPr id="8" name="Прямоугольник 7"/>
          <p:cNvSpPr/>
          <p:nvPr/>
        </p:nvSpPr>
        <p:spPr>
          <a:xfrm>
            <a:off x="5112060" y="2638852"/>
            <a:ext cx="3924436" cy="224676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1" algn="just">
              <a:defRPr/>
            </a:pPr>
            <a:r>
              <a:rPr lang="ru-RU" sz="2000" b="1">
                <a:solidFill>
                  <a:srgbClr val="000000"/>
                </a:solidFill>
                <a:latin typeface="Calibri" panose="020F0502020204030204" pitchFamily="34" charset="0"/>
                <a:cs typeface="Calibri" panose="020F0502020204030204" pitchFamily="34" charset="0"/>
              </a:rPr>
              <a:t>Протоколы аутентификации </a:t>
            </a:r>
            <a:r>
              <a:rPr lang="ru-RU" sz="2000">
                <a:solidFill>
                  <a:srgbClr val="000000"/>
                </a:solidFill>
                <a:latin typeface="Calibri" panose="020F0502020204030204" pitchFamily="34" charset="0"/>
                <a:cs typeface="Calibri" panose="020F0502020204030204" pitchFamily="34" charset="0"/>
              </a:rPr>
              <a:t>включают в себя следующие </a:t>
            </a:r>
            <a:r>
              <a:rPr lang="ru-RU" sz="2000" b="1">
                <a:solidFill>
                  <a:srgbClr val="000000"/>
                </a:solidFill>
                <a:latin typeface="Calibri" panose="020F0502020204030204" pitchFamily="34" charset="0"/>
                <a:cs typeface="Calibri" panose="020F0502020204030204" pitchFamily="34" charset="0"/>
              </a:rPr>
              <a:t>два класса</a:t>
            </a:r>
            <a:r>
              <a:rPr lang="en-US" sz="2000">
                <a:solidFill>
                  <a:srgbClr val="000000"/>
                </a:solidFill>
                <a:latin typeface="Calibri" panose="020F0502020204030204" pitchFamily="34" charset="0"/>
                <a:cs typeface="Calibri" panose="020F0502020204030204" pitchFamily="34" charset="0"/>
              </a:rPr>
              <a:t>:</a:t>
            </a:r>
            <a:endParaRPr lang="ru-RU" sz="2000">
              <a:solidFill>
                <a:srgbClr val="000000"/>
              </a:solidFill>
              <a:latin typeface="Calibri" panose="020F0502020204030204" pitchFamily="34" charset="0"/>
              <a:cs typeface="Calibri" panose="020F0502020204030204" pitchFamily="34" charset="0"/>
            </a:endParaRPr>
          </a:p>
          <a:p>
            <a:pPr lvl="1" algn="just">
              <a:buFont typeface="Arial" pitchFamily="34" charset="0"/>
              <a:buChar char="•"/>
              <a:defRPr/>
            </a:pPr>
            <a:r>
              <a:rPr lang="ru-RU" sz="2000" kern="0">
                <a:solidFill>
                  <a:srgbClr val="000000"/>
                </a:solidFill>
                <a:latin typeface="Calibri" panose="020F0502020204030204" pitchFamily="34" charset="0"/>
                <a:cs typeface="Calibri" panose="020F0502020204030204" pitchFamily="34" charset="0"/>
              </a:rPr>
              <a:t>КП односторонней аутентификации</a:t>
            </a:r>
            <a:r>
              <a:rPr lang="en-US" sz="2000" kern="0">
                <a:solidFill>
                  <a:srgbClr val="000000"/>
                </a:solidFill>
                <a:latin typeface="Calibri" panose="020F0502020204030204" pitchFamily="34" charset="0"/>
                <a:cs typeface="Calibri" panose="020F0502020204030204" pitchFamily="34" charset="0"/>
              </a:rPr>
              <a:t>;</a:t>
            </a:r>
            <a:endParaRPr lang="ru-RU" sz="2000" kern="0">
              <a:solidFill>
                <a:srgbClr val="000000"/>
              </a:solidFill>
              <a:latin typeface="Calibri" panose="020F0502020204030204" pitchFamily="34" charset="0"/>
              <a:cs typeface="Calibri" panose="020F0502020204030204" pitchFamily="34" charset="0"/>
            </a:endParaRPr>
          </a:p>
          <a:p>
            <a:pPr lvl="1" algn="just">
              <a:buFont typeface="Arial" pitchFamily="34" charset="0"/>
              <a:buChar char="•"/>
              <a:defRPr/>
            </a:pPr>
            <a:r>
              <a:rPr lang="ru-RU" sz="2000" kern="0">
                <a:solidFill>
                  <a:srgbClr val="000000"/>
                </a:solidFill>
                <a:latin typeface="Calibri" panose="020F0502020204030204" pitchFamily="34" charset="0"/>
                <a:cs typeface="Calibri" panose="020F0502020204030204" pitchFamily="34" charset="0"/>
              </a:rPr>
              <a:t>КП двусторонней аутентификации</a:t>
            </a:r>
            <a:r>
              <a:rPr lang="en-US" sz="2000" kern="0">
                <a:solidFill>
                  <a:srgbClr val="000000"/>
                </a:solidFill>
                <a:latin typeface="Calibri" panose="020F0502020204030204" pitchFamily="34" charset="0"/>
                <a:cs typeface="Calibri" panose="020F0502020204030204" pitchFamily="34" charset="0"/>
              </a:rPr>
              <a:t>.</a:t>
            </a:r>
            <a:endParaRPr lang="ru-RU" sz="2000">
              <a:solidFill>
                <a:srgbClr val="000000"/>
              </a:solidFill>
              <a:latin typeface="Calibri" panose="020F0502020204030204" pitchFamily="34" charset="0"/>
              <a:cs typeface="Calibri" panose="020F0502020204030204" pitchFamily="34" charset="0"/>
            </a:endParaRPr>
          </a:p>
        </p:txBody>
      </p:sp>
      <p:pic>
        <p:nvPicPr>
          <p:cNvPr id="9"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17021" y="695864"/>
            <a:ext cx="341947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3"/>
          <p:cNvSpPr>
            <a:spLocks noChangeShapeType="1"/>
          </p:cNvSpPr>
          <p:nvPr/>
        </p:nvSpPr>
        <p:spPr bwMode="auto">
          <a:xfrm flipH="1" flipV="1">
            <a:off x="5519039" y="514153"/>
            <a:ext cx="0" cy="4629347"/>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endParaRPr lang="ru-RU"/>
          </a:p>
        </p:txBody>
      </p:sp>
    </p:spTree>
    <p:extLst>
      <p:ext uri="{BB962C8B-B14F-4D97-AF65-F5344CB8AC3E}">
        <p14:creationId xmlns:p14="http://schemas.microsoft.com/office/powerpoint/2010/main" val="374450491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Алгоритм верификации цепочек</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150</a:t>
            </a:fld>
            <a:endParaRPr lang="ru-RU"/>
          </a:p>
        </p:txBody>
      </p:sp>
      <p:sp>
        <p:nvSpPr>
          <p:cNvPr id="5" name="Объект 2">
            <a:extLst>
              <a:ext uri="{FF2B5EF4-FFF2-40B4-BE49-F238E27FC236}">
                <a16:creationId xmlns:a16="http://schemas.microsoft.com/office/drawing/2014/main" id="{3EAE065A-C785-4CB6-B821-27B1E2CDE293}"/>
              </a:ext>
            </a:extLst>
          </p:cNvPr>
          <p:cNvSpPr txBox="1">
            <a:spLocks noChangeArrowheads="1"/>
          </p:cNvSpPr>
          <p:nvPr/>
        </p:nvSpPr>
        <p:spPr>
          <a:xfrm>
            <a:off x="-180528" y="627534"/>
            <a:ext cx="9217024" cy="2438400"/>
          </a:xfrm>
          <a:prstGeom prst="rect">
            <a:avLst/>
          </a:prstGeom>
        </p:spPr>
        <p:txBody>
          <a:bodyPr/>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indent="0" algn="just">
              <a:spcAft>
                <a:spcPts val="800"/>
              </a:spcAft>
              <a:buNone/>
            </a:pPr>
            <a:r>
              <a:rPr lang="en-US" altLang="ru-RU" sz="1800" b="1" kern="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1" kern="0">
                <a:solidFill>
                  <a:srgbClr val="000000"/>
                </a:solidFill>
                <a:latin typeface="Calibri" panose="020F0502020204030204" pitchFamily="34" charset="0"/>
                <a:ea typeface="Calibri" panose="020F0502020204030204" pitchFamily="34" charset="0"/>
                <a:cs typeface="Calibri" panose="020F0502020204030204" pitchFamily="34" charset="0"/>
              </a:rPr>
              <a:t>После построения двух цепочек (сертификатов и СОС) выполняется:</a:t>
            </a:r>
            <a:endParaRPr lang="ru-RU" altLang="ru-RU" sz="1800" b="1"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криптографическая проверка сертификатов и СОС в цепочках;</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проверка сроков действия сертификатов и СОС;</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проверка соответствия имен Издателя и Владельца с использованием дополнения;</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проверка длины цепочки с использованием дополнения;</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проверка на отзыв сертификатов, причем, если сертификат промежуточного центра был отозван СОС вышестоящего центра, все сертификаты, изданные промежуточным центром, считаются недействительными;</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spcAft>
                <a:spcPts val="800"/>
              </a:spcAft>
              <a:buSzPts val="1000"/>
              <a:buFont typeface="Symbol" panose="05050102010706020507" pitchFamily="18" charset="2"/>
              <a:buChar char=""/>
            </a:pPr>
            <a:r>
              <a:rPr lang="ru-RU" altLang="ru-RU" sz="1800" kern="0">
                <a:solidFill>
                  <a:srgbClr val="000000"/>
                </a:solidFill>
                <a:latin typeface="Calibri" panose="020F0502020204030204" pitchFamily="34" charset="0"/>
                <a:ea typeface="Calibri" panose="020F0502020204030204" pitchFamily="34" charset="0"/>
                <a:cs typeface="Calibri" panose="020F0502020204030204" pitchFamily="34" charset="0"/>
              </a:rPr>
              <a:t>проверка приемлемых регламентов использования сертификата и приемлемых областей использования ключа с использованием дополнений.</a:t>
            </a:r>
            <a:endParaRPr lang="ru-RU" altLang="ru-RU" sz="1800" kern="0">
              <a:latin typeface="Calibri" panose="020F0502020204030204" pitchFamily="34" charset="0"/>
              <a:ea typeface="Calibri" panose="020F0502020204030204" pitchFamily="34" charset="0"/>
              <a:cs typeface="Calibri" panose="020F0502020204030204" pitchFamily="34" charset="0"/>
            </a:endParaRPr>
          </a:p>
          <a:p>
            <a:pPr indent="449263" algn="just"/>
            <a:endParaRPr lang="ru-RU" altLang="ru-RU" sz="1100" ker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621536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151</a:t>
            </a:fld>
            <a:endParaRPr lang="ru-RU"/>
          </a:p>
        </p:txBody>
      </p:sp>
      <p:sp>
        <p:nvSpPr>
          <p:cNvPr id="4" name="TextBox 3"/>
          <p:cNvSpPr txBox="1"/>
          <p:nvPr/>
        </p:nvSpPr>
        <p:spPr>
          <a:xfrm>
            <a:off x="0" y="585864"/>
            <a:ext cx="9144000" cy="120032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10. Назначение и функции протоколов разделения секретов.</a:t>
            </a: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Основные понятия и определения. </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Задача разделения секрета.</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Участники протокола – процессоры</a:t>
            </a:r>
            <a:r>
              <a:rPr lang="ru-RU" sz="2000">
                <a:latin typeface="Calibri" panose="020F0502020204030204" pitchFamily="34" charset="0"/>
                <a:cs typeface="Calibri" panose="020F0502020204030204" pitchFamily="34" charset="0"/>
              </a:rPr>
              <a:t>.</a:t>
            </a:r>
          </a:p>
          <a:p>
            <a:pPr marL="457200" indent="-457200" algn="just">
              <a:buFont typeface="+mj-lt"/>
              <a:buAutoNum type="arabicPeriod"/>
            </a:pPr>
            <a:r>
              <a:rPr lang="ru-RU" altLang="ru-RU" sz="2000">
                <a:latin typeface="Calibri" panose="020F0502020204030204" pitchFamily="34" charset="0"/>
                <a:cs typeface="Calibri" panose="020F0502020204030204" pitchFamily="34" charset="0"/>
              </a:rPr>
              <a:t>Пороговая схема разделения секрета.</a:t>
            </a:r>
            <a:endParaRPr lang="ru-RU" sz="2000">
              <a:latin typeface="Calibri" panose="020F0502020204030204" pitchFamily="34" charset="0"/>
              <a:cs typeface="Calibri" panose="020F0502020204030204" pitchFamily="34" charset="0"/>
            </a:endParaRPr>
          </a:p>
        </p:txBody>
      </p:sp>
      <p:sp>
        <p:nvSpPr>
          <p:cNvPr id="6" name="TextBox 5"/>
          <p:cNvSpPr txBox="1"/>
          <p:nvPr/>
        </p:nvSpPr>
        <p:spPr>
          <a:xfrm>
            <a:off x="179513" y="1447808"/>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назначение и функции протоколов разделения секретов.</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spcBef>
                <a:spcPct val="20000"/>
              </a:spcBef>
              <a:defRPr/>
            </a:pPr>
            <a:r>
              <a:rPr lang="ru-RU" altLang="ru-RU" sz="2000"/>
              <a:t>Основные понятия</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152</a:t>
            </a:fld>
            <a:endParaRPr lang="ru-RU"/>
          </a:p>
        </p:txBody>
      </p:sp>
      <p:sp>
        <p:nvSpPr>
          <p:cNvPr id="8" name="Прямоугольник 1">
            <a:extLst>
              <a:ext uri="{FF2B5EF4-FFF2-40B4-BE49-F238E27FC236}">
                <a16:creationId xmlns:a16="http://schemas.microsoft.com/office/drawing/2014/main" id="{FDBB59EB-6795-4ADA-9D11-90D2A49B53A1}"/>
              </a:ext>
            </a:extLst>
          </p:cNvPr>
          <p:cNvSpPr>
            <a:spLocks noChangeArrowheads="1"/>
          </p:cNvSpPr>
          <p:nvPr/>
        </p:nvSpPr>
        <p:spPr bwMode="auto">
          <a:xfrm>
            <a:off x="0" y="555526"/>
            <a:ext cx="9144000" cy="472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indent="45720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lnSpc>
                <a:spcPct val="120000"/>
              </a:lnSpc>
              <a:spcBef>
                <a:spcPct val="0"/>
              </a:spcBef>
            </a:pPr>
            <a:r>
              <a:rPr lang="ru-RU" altLang="ru-RU" sz="1800" b="0">
                <a:latin typeface="Calibri" panose="020F0502020204030204" pitchFamily="34" charset="0"/>
                <a:ea typeface="Calibri" panose="020F0502020204030204" pitchFamily="34" charset="0"/>
                <a:cs typeface="Calibri" panose="020F0502020204030204" pitchFamily="34" charset="0"/>
              </a:rPr>
              <a:t>В криптографии под </a:t>
            </a:r>
            <a:r>
              <a:rPr lang="ru-RU" altLang="ru-RU" sz="1800" b="1">
                <a:latin typeface="Calibri" panose="020F0502020204030204" pitchFamily="34" charset="0"/>
                <a:ea typeface="Calibri" panose="020F0502020204030204" pitchFamily="34" charset="0"/>
                <a:cs typeface="Calibri" panose="020F0502020204030204" pitchFamily="34" charset="0"/>
              </a:rPr>
              <a:t>разделением секрета </a:t>
            </a:r>
            <a:r>
              <a:rPr lang="ru-RU" altLang="ru-RU" sz="1800" b="0">
                <a:latin typeface="Calibri" panose="020F0502020204030204" pitchFamily="34" charset="0"/>
                <a:ea typeface="Calibri" panose="020F0502020204030204" pitchFamily="34" charset="0"/>
                <a:cs typeface="Calibri" panose="020F0502020204030204" pitchFamily="34" charset="0"/>
              </a:rPr>
              <a:t>(</a:t>
            </a:r>
            <a:r>
              <a:rPr lang="ru-RU" altLang="ru-RU" sz="1800" b="0" i="1">
                <a:latin typeface="Calibri" panose="020F0502020204030204" pitchFamily="34" charset="0"/>
                <a:ea typeface="Calibri" panose="020F0502020204030204" pitchFamily="34" charset="0"/>
                <a:cs typeface="Calibri" panose="020F0502020204030204" pitchFamily="34" charset="0"/>
              </a:rPr>
              <a:t>англ. Secretsharing</a:t>
            </a:r>
            <a:r>
              <a:rPr lang="ru-RU" altLang="ru-RU" sz="1800" b="0">
                <a:latin typeface="Calibri" panose="020F0502020204030204" pitchFamily="34" charset="0"/>
                <a:ea typeface="Calibri" panose="020F0502020204030204" pitchFamily="34" charset="0"/>
                <a:cs typeface="Calibri" panose="020F0502020204030204" pitchFamily="34" charset="0"/>
              </a:rPr>
              <a:t>) понимают любой метод распределения секрета среди группы участников, каждому из которых достается доля секрета (</a:t>
            </a:r>
            <a:r>
              <a:rPr lang="ru-RU" altLang="ru-RU" sz="1800" b="0" i="1">
                <a:latin typeface="Calibri" panose="020F0502020204030204" pitchFamily="34" charset="0"/>
                <a:ea typeface="Calibri" panose="020F0502020204030204" pitchFamily="34" charset="0"/>
                <a:cs typeface="Calibri" panose="020F0502020204030204" pitchFamily="34" charset="0"/>
              </a:rPr>
              <a:t>секретного ключа</a:t>
            </a:r>
            <a:r>
              <a:rPr lang="ru-RU" altLang="ru-RU" sz="1800" b="0">
                <a:latin typeface="Calibri" panose="020F0502020204030204" pitchFamily="34" charset="0"/>
                <a:ea typeface="Calibri" panose="020F0502020204030204" pitchFamily="34" charset="0"/>
                <a:cs typeface="Calibri" panose="020F0502020204030204" pitchFamily="34" charset="0"/>
              </a:rPr>
              <a:t>). </a:t>
            </a:r>
          </a:p>
          <a:p>
            <a:pPr algn="just">
              <a:lnSpc>
                <a:spcPct val="120000"/>
              </a:lnSpc>
              <a:spcBef>
                <a:spcPct val="0"/>
              </a:spcBef>
            </a:pPr>
            <a:endParaRPr lang="ru-RU" altLang="ru-RU" sz="1800" b="0">
              <a:latin typeface="Calibri" panose="020F0502020204030204" pitchFamily="34" charset="0"/>
              <a:ea typeface="Calibri" panose="020F0502020204030204" pitchFamily="34" charset="0"/>
              <a:cs typeface="Calibri" panose="020F0502020204030204" pitchFamily="34" charset="0"/>
            </a:endParaRPr>
          </a:p>
          <a:p>
            <a:pPr algn="just">
              <a:lnSpc>
                <a:spcPct val="120000"/>
              </a:lnSpc>
              <a:spcBef>
                <a:spcPct val="0"/>
              </a:spcBef>
              <a:buFontTx/>
              <a:buChar char="•"/>
            </a:pPr>
            <a:r>
              <a:rPr lang="ru-RU" altLang="ru-RU" sz="1800" b="1">
                <a:latin typeface="Calibri" panose="020F0502020204030204" pitchFamily="34" charset="0"/>
                <a:ea typeface="Calibri" panose="020F0502020204030204" pitchFamily="34" charset="0"/>
                <a:cs typeface="Calibri" panose="020F0502020204030204" pitchFamily="34" charset="0"/>
              </a:rPr>
              <a:t>Доля секрета </a:t>
            </a:r>
            <a:r>
              <a:rPr lang="ru-RU" altLang="ru-RU" sz="1800" b="0">
                <a:latin typeface="Calibri" panose="020F0502020204030204" pitchFamily="34" charset="0"/>
                <a:ea typeface="Calibri" panose="020F0502020204030204" pitchFamily="34" charset="0"/>
                <a:cs typeface="Calibri" panose="020F0502020204030204" pitchFamily="34" charset="0"/>
              </a:rPr>
              <a:t>- некоторая уникальная для каждого участника процесса информация, помогающая восстановить секрет</a:t>
            </a:r>
          </a:p>
          <a:p>
            <a:pPr algn="just">
              <a:lnSpc>
                <a:spcPct val="120000"/>
              </a:lnSpc>
              <a:spcBef>
                <a:spcPct val="0"/>
              </a:spcBef>
              <a:buFontTx/>
              <a:buChar char="•"/>
            </a:pPr>
            <a:r>
              <a:rPr lang="ru-RU" altLang="ru-RU" sz="1800" b="1">
                <a:latin typeface="Calibri" panose="020F0502020204030204" pitchFamily="34" charset="0"/>
                <a:ea typeface="Calibri" panose="020F0502020204030204" pitchFamily="34" charset="0"/>
                <a:cs typeface="Calibri" panose="020F0502020204030204" pitchFamily="34" charset="0"/>
              </a:rPr>
              <a:t>Дилер</a:t>
            </a:r>
            <a:r>
              <a:rPr lang="ru-RU" altLang="ru-RU" sz="1800" b="0">
                <a:latin typeface="Calibri" panose="020F0502020204030204" pitchFamily="34" charset="0"/>
                <a:ea typeface="Calibri" panose="020F0502020204030204" pitchFamily="34" charset="0"/>
                <a:cs typeface="Calibri" panose="020F0502020204030204" pitchFamily="34" charset="0"/>
              </a:rPr>
              <a:t> - доверенное лицо, которое производит распределение долей секрета между участниками</a:t>
            </a:r>
          </a:p>
          <a:p>
            <a:pPr algn="just">
              <a:lnSpc>
                <a:spcPct val="120000"/>
              </a:lnSpc>
              <a:spcBef>
                <a:spcPct val="0"/>
              </a:spcBef>
            </a:pPr>
            <a:r>
              <a:rPr lang="ru-RU" altLang="ru-RU" sz="1800" b="0">
                <a:latin typeface="Calibri" panose="020F0502020204030204" pitchFamily="34" charset="0"/>
                <a:ea typeface="Calibri" panose="020F0502020204030204" pitchFamily="34" charset="0"/>
                <a:cs typeface="Calibri" panose="020F0502020204030204" pitchFamily="34" charset="0"/>
              </a:rPr>
              <a:t>Существующие схемы имеют две составляющие: разделение и восстановление секрета.</a:t>
            </a:r>
          </a:p>
          <a:p>
            <a:pPr algn="just">
              <a:lnSpc>
                <a:spcPct val="120000"/>
              </a:lnSpc>
              <a:spcBef>
                <a:spcPct val="0"/>
              </a:spcBef>
              <a:buFontTx/>
              <a:buChar char="•"/>
            </a:pPr>
            <a:r>
              <a:rPr lang="ru-RU" altLang="ru-RU" sz="1800" b="1">
                <a:latin typeface="Calibri" panose="020F0502020204030204" pitchFamily="34" charset="0"/>
                <a:ea typeface="Calibri" panose="020F0502020204030204" pitchFamily="34" charset="0"/>
                <a:cs typeface="Calibri" panose="020F0502020204030204" pitchFamily="34" charset="0"/>
              </a:rPr>
              <a:t>Разделение секрета </a:t>
            </a:r>
            <a:r>
              <a:rPr lang="ru-RU" altLang="ru-RU" sz="1800" b="0">
                <a:latin typeface="Calibri" panose="020F0502020204030204" pitchFamily="34" charset="0"/>
                <a:ea typeface="Calibri" panose="020F0502020204030204" pitchFamily="34" charset="0"/>
                <a:cs typeface="Calibri" panose="020F0502020204030204" pitchFamily="34" charset="0"/>
              </a:rPr>
              <a:t>- фаза подсчета и раздачи долей секрета</a:t>
            </a:r>
          </a:p>
          <a:p>
            <a:pPr algn="just">
              <a:lnSpc>
                <a:spcPct val="120000"/>
              </a:lnSpc>
              <a:spcBef>
                <a:spcPct val="0"/>
              </a:spcBef>
              <a:buFontTx/>
              <a:buChar char="•"/>
            </a:pPr>
            <a:r>
              <a:rPr lang="ru-RU" altLang="ru-RU" sz="1800" b="1">
                <a:latin typeface="Calibri" panose="020F0502020204030204" pitchFamily="34" charset="0"/>
                <a:ea typeface="Calibri" panose="020F0502020204030204" pitchFamily="34" charset="0"/>
                <a:cs typeface="Calibri" panose="020F0502020204030204" pitchFamily="34" charset="0"/>
              </a:rPr>
              <a:t>Восстановление секрета </a:t>
            </a:r>
            <a:r>
              <a:rPr lang="ru-RU" altLang="ru-RU" sz="1800" b="0">
                <a:latin typeface="Calibri" panose="020F0502020204030204" pitchFamily="34" charset="0"/>
                <a:ea typeface="Calibri" panose="020F0502020204030204" pitchFamily="34" charset="0"/>
                <a:cs typeface="Calibri" panose="020F0502020204030204" pitchFamily="34" charset="0"/>
              </a:rPr>
              <a:t>- фаза сбора долей секрета и подсчета самого секрета</a:t>
            </a:r>
          </a:p>
          <a:p>
            <a:pPr algn="just">
              <a:lnSpc>
                <a:spcPct val="120000"/>
              </a:lnSpc>
              <a:spcBef>
                <a:spcPct val="0"/>
              </a:spcBef>
            </a:pPr>
            <a:endParaRPr lang="ru-RU" altLang="ru-RU" sz="1800" b="0">
              <a:latin typeface="Calibri" panose="020F0502020204030204" pitchFamily="34" charset="0"/>
              <a:ea typeface="Calibri" panose="020F0502020204030204" pitchFamily="34" charset="0"/>
              <a:cs typeface="Calibri" panose="020F0502020204030204" pitchFamily="34" charset="0"/>
            </a:endParaRPr>
          </a:p>
          <a:p>
            <a:pPr algn="just">
              <a:lnSpc>
                <a:spcPct val="120000"/>
              </a:lnSpc>
              <a:spcBef>
                <a:spcPct val="0"/>
              </a:spcBef>
            </a:pPr>
            <a:endParaRPr lang="ru-RU" altLang="ru-RU" sz="1800" b="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2475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Пример схемы разделения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153</a:t>
            </a:fld>
            <a:endParaRPr lang="ru-RU"/>
          </a:p>
        </p:txBody>
      </p:sp>
      <p:sp>
        <p:nvSpPr>
          <p:cNvPr id="5" name="Объект 2">
            <a:extLst>
              <a:ext uri="{FF2B5EF4-FFF2-40B4-BE49-F238E27FC236}">
                <a16:creationId xmlns:a16="http://schemas.microsoft.com/office/drawing/2014/main" id="{9A5A3379-EAE8-4D98-B4EF-D4FC66A540E3}"/>
              </a:ext>
            </a:extLst>
          </p:cNvPr>
          <p:cNvSpPr txBox="1"/>
          <p:nvPr/>
        </p:nvSpPr>
        <p:spPr bwMode="auto">
          <a:xfrm>
            <a:off x="0" y="842963"/>
            <a:ext cx="91440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ru-RU"/>
            </a:defPPr>
            <a:lvl1pPr marL="0" indent="0" algn="ctr" defTabSz="914400" rtl="0" eaLnBrk="0" fontAlgn="base" latinLnBrk="0" hangingPunct="0">
              <a:spcBef>
                <a:spcPct val="20000"/>
              </a:spcBef>
              <a:spcAft>
                <a:spcPct val="0"/>
              </a:spcAft>
              <a:buNone/>
              <a:defRPr sz="2000" kern="1200">
                <a:solidFill>
                  <a:schemeClr val="tx1"/>
                </a:solidFill>
                <a:latin typeface="+mn-lt"/>
                <a:ea typeface="+mn-ea"/>
                <a:cs typeface="+mn-cs"/>
              </a:defRPr>
            </a:lvl1pPr>
            <a:lvl2pPr marL="457200" indent="0" algn="ctr" defTabSz="914400" rtl="0" eaLnBrk="0" fontAlgn="base" latinLnBrk="0" hangingPunct="0">
              <a:spcBef>
                <a:spcPct val="20000"/>
              </a:spcBef>
              <a:spcAft>
                <a:spcPct val="0"/>
              </a:spcAft>
              <a:buNone/>
              <a:defRPr sz="2800" kern="1200">
                <a:solidFill>
                  <a:schemeClr val="tx1"/>
                </a:solidFill>
                <a:latin typeface="Times New Roman" pitchFamily="18" charset="0"/>
                <a:ea typeface="+mn-ea"/>
                <a:cs typeface="Arial"/>
              </a:defRPr>
            </a:lvl2pPr>
            <a:lvl3pPr marL="914400" indent="0" algn="ctr" defTabSz="914400" rtl="0" eaLnBrk="0" fontAlgn="base" latinLnBrk="0" hangingPunct="0">
              <a:spcBef>
                <a:spcPct val="20000"/>
              </a:spcBef>
              <a:spcAft>
                <a:spcPct val="0"/>
              </a:spcAft>
              <a:buNone/>
              <a:defRPr sz="2400" kern="1200">
                <a:solidFill>
                  <a:schemeClr val="tx1"/>
                </a:solidFill>
                <a:latin typeface="Times New Roman" pitchFamily="18" charset="0"/>
                <a:ea typeface="+mn-ea"/>
                <a:cs typeface="Arial"/>
              </a:defRPr>
            </a:lvl3pPr>
            <a:lvl4pPr marL="13716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4pPr>
            <a:lvl5pPr marL="18288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5pPr>
            <a:lvl6pPr marL="22860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6pPr>
            <a:lvl7pPr marL="27432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7pPr>
            <a:lvl8pPr marL="32004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8pPr>
            <a:lvl9pPr marL="36576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9pPr>
          </a:lstStyle>
          <a:p>
            <a:pPr indent="438150" algn="just">
              <a:defRPr/>
            </a:pPr>
            <a:r>
              <a:rPr lang="ru-RU" altLang="ru-RU" b="0" kern="0">
                <a:latin typeface="Calibri" panose="020F0502020204030204" pitchFamily="34" charset="0"/>
                <a:ea typeface="Calibri" panose="020F0502020204030204" pitchFamily="34" charset="0"/>
                <a:cs typeface="Calibri" panose="020F0502020204030204" pitchFamily="34" charset="0"/>
              </a:rPr>
              <a:t>Пусть имеется группа из </a:t>
            </a:r>
            <a:r>
              <a:rPr lang="en-US" altLang="ru-RU" b="0" kern="0">
                <a:latin typeface="Calibri" panose="020F0502020204030204" pitchFamily="34" charset="0"/>
                <a:ea typeface="Calibri" panose="020F0502020204030204" pitchFamily="34" charset="0"/>
                <a:cs typeface="Calibri" panose="020F0502020204030204" pitchFamily="34" charset="0"/>
              </a:rPr>
              <a:t>t </a:t>
            </a:r>
            <a:r>
              <a:rPr lang="ru-RU" altLang="ru-RU" b="0" kern="0">
                <a:latin typeface="Calibri" panose="020F0502020204030204" pitchFamily="34" charset="0"/>
                <a:ea typeface="Calibri" panose="020F0502020204030204" pitchFamily="34" charset="0"/>
                <a:cs typeface="Calibri" panose="020F0502020204030204" pitchFamily="34" charset="0"/>
              </a:rPr>
              <a:t>человек и сообщение</a:t>
            </a:r>
            <a:r>
              <a:rPr lang="en-US" altLang="ru-RU" b="0" kern="0">
                <a:latin typeface="Calibri" panose="020F0502020204030204" pitchFamily="34" charset="0"/>
                <a:ea typeface="Calibri" panose="020F0502020204030204" pitchFamily="34" charset="0"/>
                <a:cs typeface="Calibri" panose="020F0502020204030204" pitchFamily="34" charset="0"/>
              </a:rPr>
              <a:t> s </a:t>
            </a:r>
            <a:r>
              <a:rPr lang="ru-RU" altLang="ru-RU" b="0" kern="0">
                <a:latin typeface="Calibri" panose="020F0502020204030204" pitchFamily="34" charset="0"/>
                <a:ea typeface="Calibri" panose="020F0502020204030204" pitchFamily="34" charset="0"/>
                <a:cs typeface="Calibri" panose="020F0502020204030204" pitchFamily="34" charset="0"/>
              </a:rPr>
              <a:t>длины</a:t>
            </a:r>
            <a:r>
              <a:rPr lang="en-US" altLang="ru-RU" b="0" kern="0">
                <a:latin typeface="Calibri" panose="020F0502020204030204" pitchFamily="34" charset="0"/>
                <a:ea typeface="Calibri" panose="020F0502020204030204" pitchFamily="34" charset="0"/>
                <a:cs typeface="Calibri" panose="020F0502020204030204" pitchFamily="34" charset="0"/>
              </a:rPr>
              <a:t> n, </a:t>
            </a:r>
            <a:r>
              <a:rPr lang="ru-RU" altLang="ru-RU" b="0" kern="0">
                <a:latin typeface="Calibri" panose="020F0502020204030204" pitchFamily="34" charset="0"/>
                <a:ea typeface="Calibri" panose="020F0502020204030204" pitchFamily="34" charset="0"/>
                <a:cs typeface="Calibri" panose="020F0502020204030204" pitchFamily="34" charset="0"/>
              </a:rPr>
              <a:t>состоящее из двоичных символов. Если подобрать случайным образом такие двоичные сообщения</a:t>
            </a:r>
            <a:r>
              <a:rPr lang="en-US" altLang="ru-RU" b="0" kern="0">
                <a:latin typeface="Calibri" panose="020F0502020204030204" pitchFamily="34" charset="0"/>
                <a:ea typeface="Calibri" panose="020F0502020204030204" pitchFamily="34" charset="0"/>
                <a:cs typeface="Calibri" panose="020F0502020204030204" pitchFamily="34" charset="0"/>
              </a:rPr>
              <a:t> s</a:t>
            </a:r>
            <a:r>
              <a:rPr lang="en-US" altLang="ru-RU" b="0" kern="0" baseline="-25000">
                <a:latin typeface="Calibri" panose="020F0502020204030204" pitchFamily="34" charset="0"/>
                <a:ea typeface="Calibri" panose="020F0502020204030204" pitchFamily="34" charset="0"/>
                <a:cs typeface="Calibri" panose="020F0502020204030204" pitchFamily="34" charset="0"/>
              </a:rPr>
              <a:t>1</a:t>
            </a:r>
            <a:r>
              <a:rPr lang="en-US" altLang="ru-RU" b="0" kern="0">
                <a:latin typeface="Calibri" panose="020F0502020204030204" pitchFamily="34" charset="0"/>
                <a:ea typeface="Calibri" panose="020F0502020204030204" pitchFamily="34" charset="0"/>
                <a:cs typeface="Calibri" panose="020F0502020204030204" pitchFamily="34" charset="0"/>
              </a:rPr>
              <a:t>, …., s</a:t>
            </a:r>
            <a:r>
              <a:rPr lang="en-US" altLang="ru-RU" b="0" kern="0" baseline="-25000" err="1">
                <a:latin typeface="Calibri" panose="020F0502020204030204" pitchFamily="34" charset="0"/>
                <a:ea typeface="Calibri" panose="020F0502020204030204" pitchFamily="34" charset="0"/>
                <a:cs typeface="Calibri" panose="020F0502020204030204" pitchFamily="34" charset="0"/>
              </a:rPr>
              <a:t>t </a:t>
            </a:r>
            <a:r>
              <a:rPr lang="en-US" altLang="ru-RU" b="0" kern="0">
                <a:latin typeface="Calibri" panose="020F0502020204030204" pitchFamily="34" charset="0"/>
                <a:ea typeface="Calibri" panose="020F0502020204030204" pitchFamily="34" charset="0"/>
                <a:cs typeface="Calibri" panose="020F0502020204030204" pitchFamily="34" charset="0"/>
              </a:rPr>
              <a:t>,</a:t>
            </a:r>
            <a:r>
              <a:rPr lang="ru-RU" altLang="ru-RU" b="0" kern="0">
                <a:latin typeface="Calibri" panose="020F0502020204030204" pitchFamily="34" charset="0"/>
                <a:ea typeface="Calibri" panose="020F0502020204030204" pitchFamily="34" charset="0"/>
                <a:cs typeface="Calibri" panose="020F0502020204030204" pitchFamily="34" charset="0"/>
              </a:rPr>
              <a:t> что в сумме они будут равняться</a:t>
            </a:r>
            <a:r>
              <a:rPr lang="en-US" altLang="ru-RU" b="0" kern="0">
                <a:latin typeface="Calibri" panose="020F0502020204030204" pitchFamily="34" charset="0"/>
                <a:ea typeface="Calibri" panose="020F0502020204030204" pitchFamily="34" charset="0"/>
                <a:cs typeface="Calibri" panose="020F0502020204030204" pitchFamily="34" charset="0"/>
              </a:rPr>
              <a:t> s </a:t>
            </a:r>
            <a:r>
              <a:rPr lang="ru-RU" altLang="ru-RU" b="0" kern="0">
                <a:latin typeface="Calibri" panose="020F0502020204030204" pitchFamily="34" charset="0"/>
                <a:ea typeface="Calibri" panose="020F0502020204030204" pitchFamily="34" charset="0"/>
                <a:cs typeface="Calibri" panose="020F0502020204030204" pitchFamily="34" charset="0"/>
              </a:rPr>
              <a:t> и распределить эти сообщения между всеми членами группы, получится, что прочесть сообщение будет возможно только в случае, если все члены группы соберутся вместе</a:t>
            </a:r>
            <a:r>
              <a:rPr lang="en-US" altLang="ru-RU" b="0" kern="0">
                <a:latin typeface="Calibri" panose="020F0502020204030204" pitchFamily="34" charset="0"/>
                <a:ea typeface="Calibri" panose="020F0502020204030204" pitchFamily="34" charset="0"/>
                <a:cs typeface="Calibri" panose="020F0502020204030204" pitchFamily="34" charset="0"/>
              </a:rPr>
              <a:t>.</a:t>
            </a:r>
            <a:endParaRPr lang="ru-RU" altLang="ru-RU" b="0" ker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287692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t>Постановка задачи разделения секрета</a:t>
            </a:r>
            <a:endParaRPr lang="ru-RU" sz="2000"/>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154</a:t>
            </a:fld>
            <a:endParaRPr lang="ru-RU"/>
          </a:p>
        </p:txBody>
      </p:sp>
      <p:sp>
        <p:nvSpPr>
          <p:cNvPr id="5" name="Прямоугольник 2">
            <a:extLst>
              <a:ext uri="{FF2B5EF4-FFF2-40B4-BE49-F238E27FC236}">
                <a16:creationId xmlns:a16="http://schemas.microsoft.com/office/drawing/2014/main" id="{EC66321E-0EC2-4458-A246-20D6D94F2ED4}"/>
              </a:ext>
            </a:extLst>
          </p:cNvPr>
          <p:cNvSpPr>
            <a:spLocks noChangeArrowheads="1"/>
          </p:cNvSpPr>
          <p:nvPr/>
        </p:nvSpPr>
        <p:spPr bwMode="auto">
          <a:xfrm>
            <a:off x="-4761" y="627534"/>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indent="457200" algn="l" defTabSz="914400" rtl="0" eaLnBrk="1" fontAlgn="base" latinLnBrk="0" hangingPunct="1">
              <a:spcBef>
                <a:spcPct val="0"/>
              </a:spcBef>
              <a:spcAft>
                <a:spcPct val="0"/>
              </a:spcAft>
              <a:defRPr sz="20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0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0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0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ru-RU" altLang="ru-RU" b="0">
                <a:latin typeface="Calibri" panose="020F0502020204030204" pitchFamily="34" charset="0"/>
                <a:ea typeface="Calibri" panose="020F0502020204030204" pitchFamily="34" charset="0"/>
                <a:cs typeface="Calibri" panose="020F0502020204030204" pitchFamily="34" charset="0"/>
              </a:rPr>
              <a:t>Задача разделения секрета подразумевает под собой разделение секретной информации между участниками так, что только заранее заданные множества участников смогут ее восстановить, следственно, вероятность компрометации этой информации снижается.</a:t>
            </a:r>
          </a:p>
        </p:txBody>
      </p:sp>
    </p:spTree>
    <p:extLst>
      <p:ext uri="{BB962C8B-B14F-4D97-AF65-F5344CB8AC3E}">
        <p14:creationId xmlns:p14="http://schemas.microsoft.com/office/powerpoint/2010/main" val="380436538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Участники протокола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155</a:t>
            </a:fld>
            <a:endParaRPr lang="ru-RU"/>
          </a:p>
        </p:txBody>
      </p:sp>
      <p:pic>
        <p:nvPicPr>
          <p:cNvPr id="10" name="Рисунок 9">
            <a:extLst>
              <a:ext uri="{FF2B5EF4-FFF2-40B4-BE49-F238E27FC236}">
                <a16:creationId xmlns:a16="http://schemas.microsoft.com/office/drawing/2014/main" id="{535A9450-0916-4F6C-9840-51B24A874FA6}"/>
              </a:ext>
            </a:extLst>
          </p:cNvPr>
          <p:cNvPicPr>
            <a:picLocks noChangeAspect="1"/>
          </p:cNvPicPr>
          <p:nvPr/>
        </p:nvPicPr>
        <p:blipFill>
          <a:blip r:embed="rId2"/>
          <a:stretch>
            <a:fillRect/>
          </a:stretch>
        </p:blipFill>
        <p:spPr>
          <a:xfrm>
            <a:off x="755576" y="627534"/>
            <a:ext cx="7529375" cy="4368043"/>
          </a:xfrm>
          <a:prstGeom prst="rect">
            <a:avLst/>
          </a:prstGeom>
        </p:spPr>
      </p:pic>
    </p:spTree>
    <p:extLst>
      <p:ext uri="{BB962C8B-B14F-4D97-AF65-F5344CB8AC3E}">
        <p14:creationId xmlns:p14="http://schemas.microsoft.com/office/powerpoint/2010/main" val="134082775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Пороговая схема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156</a:t>
            </a:fld>
            <a:endParaRPr lang="ru-RU"/>
          </a:p>
        </p:txBody>
      </p:sp>
      <p:sp>
        <p:nvSpPr>
          <p:cNvPr id="5" name="Объект 2">
            <a:extLst>
              <a:ext uri="{FF2B5EF4-FFF2-40B4-BE49-F238E27FC236}">
                <a16:creationId xmlns:a16="http://schemas.microsoft.com/office/drawing/2014/main" id="{CFB884B4-2DB5-4D16-BE95-438E2D4A8777}"/>
              </a:ext>
            </a:extLst>
          </p:cNvPr>
          <p:cNvSpPr txBox="1"/>
          <p:nvPr/>
        </p:nvSpPr>
        <p:spPr bwMode="auto">
          <a:xfrm>
            <a:off x="35198" y="555526"/>
            <a:ext cx="8991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ru-RU"/>
            </a:defPPr>
            <a:lvl1pPr marL="0" indent="0" algn="ctr" defTabSz="914400" rtl="0" eaLnBrk="0" fontAlgn="base" latinLnBrk="0" hangingPunct="0">
              <a:spcBef>
                <a:spcPct val="20000"/>
              </a:spcBef>
              <a:spcAft>
                <a:spcPct val="0"/>
              </a:spcAft>
              <a:buNone/>
              <a:defRPr sz="2000" kern="1200">
                <a:solidFill>
                  <a:schemeClr val="tx1"/>
                </a:solidFill>
                <a:latin typeface="+mn-lt"/>
                <a:ea typeface="+mn-ea"/>
                <a:cs typeface="+mn-cs"/>
              </a:defRPr>
            </a:lvl1pPr>
            <a:lvl2pPr marL="457200" indent="0" algn="ctr" defTabSz="914400" rtl="0" eaLnBrk="0" fontAlgn="base" latinLnBrk="0" hangingPunct="0">
              <a:spcBef>
                <a:spcPct val="20000"/>
              </a:spcBef>
              <a:spcAft>
                <a:spcPct val="0"/>
              </a:spcAft>
              <a:buNone/>
              <a:defRPr sz="2800" kern="1200">
                <a:solidFill>
                  <a:schemeClr val="tx1"/>
                </a:solidFill>
                <a:latin typeface="Times New Roman" pitchFamily="18" charset="0"/>
                <a:ea typeface="+mn-ea"/>
                <a:cs typeface="Arial"/>
              </a:defRPr>
            </a:lvl2pPr>
            <a:lvl3pPr marL="914400" indent="0" algn="ctr" defTabSz="914400" rtl="0" eaLnBrk="0" fontAlgn="base" latinLnBrk="0" hangingPunct="0">
              <a:spcBef>
                <a:spcPct val="20000"/>
              </a:spcBef>
              <a:spcAft>
                <a:spcPct val="0"/>
              </a:spcAft>
              <a:buNone/>
              <a:defRPr sz="2400" kern="1200">
                <a:solidFill>
                  <a:schemeClr val="tx1"/>
                </a:solidFill>
                <a:latin typeface="Times New Roman" pitchFamily="18" charset="0"/>
                <a:ea typeface="+mn-ea"/>
                <a:cs typeface="Arial"/>
              </a:defRPr>
            </a:lvl3pPr>
            <a:lvl4pPr marL="13716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4pPr>
            <a:lvl5pPr marL="18288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5pPr>
            <a:lvl6pPr marL="22860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6pPr>
            <a:lvl7pPr marL="27432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7pPr>
            <a:lvl8pPr marL="32004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8pPr>
            <a:lvl9pPr marL="3657600" indent="0" algn="ctr" defTabSz="914400" rtl="0" eaLnBrk="0" fontAlgn="base" latinLnBrk="0" hangingPunct="0">
              <a:spcBef>
                <a:spcPct val="20000"/>
              </a:spcBef>
              <a:spcAft>
                <a:spcPct val="0"/>
              </a:spcAft>
              <a:buNone/>
              <a:defRPr sz="2000" kern="1200">
                <a:solidFill>
                  <a:schemeClr val="tx1"/>
                </a:solidFill>
                <a:latin typeface="Times New Roman" pitchFamily="18" charset="0"/>
                <a:ea typeface="+mn-ea"/>
                <a:cs typeface="Arial"/>
              </a:defRPr>
            </a:lvl9pPr>
          </a:lstStyle>
          <a:p>
            <a:pPr indent="438150" algn="just">
              <a:defRPr/>
            </a:pPr>
            <a:r>
              <a:rPr lang="en-US" b="0" kern="0">
                <a:latin typeface="Calibri" panose="020F0502020204030204" pitchFamily="34" charset="0"/>
                <a:ea typeface="Calibri" panose="020F0502020204030204" pitchFamily="34" charset="0"/>
                <a:cs typeface="Calibri" panose="020F0502020204030204" pitchFamily="34" charset="0"/>
              </a:rPr>
              <a:t> </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В отличие от процедуры разбиения секрета, где </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t</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n</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 в процедуре разделения секрета количество долей, которые нужны для восстановления секрета, может отличаться от того, на сколько долей секрет разделён. Такая схема носит названия </a:t>
            </a:r>
            <a:r>
              <a:rPr lang="ru-RU" altLang="ru-RU" kern="0">
                <a:solidFill>
                  <a:srgbClr val="202122"/>
                </a:solidFill>
                <a:latin typeface="Calibri" panose="020F0502020204030204" pitchFamily="34" charset="0"/>
                <a:ea typeface="Calibri" panose="020F0502020204030204" pitchFamily="34" charset="0"/>
                <a:cs typeface="Calibri" panose="020F0502020204030204" pitchFamily="34" charset="0"/>
              </a:rPr>
              <a:t>пороговой схемы</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 (</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t</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n</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 где </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n</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 — количество долей, на которые был разделён секрет, а </a:t>
            </a:r>
            <a:r>
              <a:rPr lang="en-US"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t</a:t>
            </a:r>
            <a:r>
              <a:rPr lang="ru-RU" altLang="ru-RU" b="0" kern="0">
                <a:solidFill>
                  <a:srgbClr val="202122"/>
                </a:solidFill>
                <a:latin typeface="Calibri" panose="020F0502020204030204" pitchFamily="34" charset="0"/>
                <a:ea typeface="Calibri" panose="020F0502020204030204" pitchFamily="34" charset="0"/>
                <a:cs typeface="Calibri" panose="020F0502020204030204" pitchFamily="34" charset="0"/>
              </a:rPr>
              <a:t> — количество долей, которые нужны для восстановления секрета.</a:t>
            </a:r>
            <a:r>
              <a:rPr lang="ru-RU" altLang="ru-RU" b="0" kern="0">
                <a:latin typeface="Calibri" panose="020F0502020204030204" pitchFamily="34" charset="0"/>
                <a:ea typeface="Calibri" panose="020F0502020204030204" pitchFamily="34" charset="0"/>
                <a:cs typeface="Calibri" panose="020F0502020204030204" pitchFamily="34" charset="0"/>
              </a:rPr>
              <a:t> </a:t>
            </a:r>
          </a:p>
          <a:p>
            <a:pPr>
              <a:defRPr/>
            </a:pPr>
            <a:endParaRPr lang="ru-RU" b="0" kern="0">
              <a:latin typeface="Calibri" panose="020F0502020204030204" pitchFamily="34" charset="0"/>
              <a:ea typeface="Calibri" panose="020F0502020204030204" pitchFamily="34" charset="0"/>
              <a:cs typeface="Calibri" panose="020F0502020204030204" pitchFamily="34" charset="0"/>
            </a:endParaRPr>
          </a:p>
          <a:p>
            <a:pPr>
              <a:defRPr/>
            </a:pPr>
            <a:endParaRPr lang="ru-RU" b="0" ker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828771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157</a:t>
            </a:fld>
            <a:endParaRPr lang="ru-RU"/>
          </a:p>
        </p:txBody>
      </p:sp>
      <p:sp>
        <p:nvSpPr>
          <p:cNvPr id="4" name="TextBox 3"/>
          <p:cNvSpPr txBox="1"/>
          <p:nvPr/>
        </p:nvSpPr>
        <p:spPr>
          <a:xfrm>
            <a:off x="0" y="585864"/>
            <a:ext cx="9144000" cy="830997"/>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12. </a:t>
            </a:r>
            <a:r>
              <a:rPr lang="ru-RU" altLang="ru-RU" b="1">
                <a:latin typeface="Calibri" panose="020F0502020204030204" pitchFamily="34" charset="0"/>
                <a:cs typeface="Calibri" panose="020F0502020204030204" pitchFamily="34" charset="0"/>
              </a:rPr>
              <a:t>Протоколы голосования</a:t>
            </a:r>
            <a:r>
              <a:rPr lang="ru-RU" b="1">
                <a:latin typeface="Calibri" panose="020F0502020204030204" pitchFamily="34" charset="0"/>
                <a:cs typeface="Calibri" panose="020F0502020204030204" pitchFamily="34" charset="0"/>
              </a:rPr>
              <a:t>.</a:t>
            </a: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138773"/>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buAutoNum type="arabicPeriod"/>
            </a:pPr>
            <a:r>
              <a:rPr lang="ru-RU" sz="1600">
                <a:latin typeface="Calibri" panose="020F0502020204030204" pitchFamily="34" charset="0"/>
                <a:cs typeface="Calibri" panose="020F0502020204030204" pitchFamily="34" charset="0"/>
              </a:rPr>
              <a:t>Математическая модель протокола голосования</a:t>
            </a:r>
          </a:p>
          <a:p>
            <a:pPr marL="457200" indent="-457200">
              <a:buAutoNum type="arabicPeriod"/>
            </a:pPr>
            <a:r>
              <a:rPr lang="ru-RU" sz="1600">
                <a:latin typeface="Calibri" panose="020F0502020204030204" pitchFamily="34" charset="0"/>
                <a:cs typeface="Calibri" panose="020F0502020204030204" pitchFamily="34" charset="0"/>
              </a:rPr>
              <a:t>Фаза восстановления секрета</a:t>
            </a:r>
          </a:p>
          <a:p>
            <a:pPr marL="457200" indent="-457200">
              <a:buAutoNum type="arabicPeriod"/>
            </a:pPr>
            <a:r>
              <a:rPr lang="ru-RU" sz="1600">
                <a:latin typeface="Calibri" panose="020F0502020204030204" pitchFamily="34" charset="0"/>
                <a:cs typeface="Calibri" panose="020F0502020204030204" pitchFamily="34" charset="0"/>
              </a:rPr>
              <a:t>Схема голосования. Голосование через подписи «вслепую»</a:t>
            </a:r>
          </a:p>
        </p:txBody>
      </p:sp>
      <p:sp>
        <p:nvSpPr>
          <p:cNvPr id="6" name="TextBox 5"/>
          <p:cNvSpPr txBox="1"/>
          <p:nvPr/>
        </p:nvSpPr>
        <p:spPr>
          <a:xfrm>
            <a:off x="179513" y="1447808"/>
            <a:ext cx="8964487" cy="1323439"/>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a:t>
            </a:r>
            <a:r>
              <a:rPr lang="ru-RU" altLang="ru-RU" sz="1600">
                <a:latin typeface="Calibri" panose="020F0502020204030204" pitchFamily="34" charset="0"/>
                <a:cs typeface="Calibri" panose="020F0502020204030204" pitchFamily="34" charset="0"/>
              </a:rPr>
              <a:t>протоколы голосования</a:t>
            </a:r>
            <a:r>
              <a:rPr lang="ru-RU" sz="1600">
                <a:latin typeface="Calibri" panose="020F0502020204030204" pitchFamily="34" charset="0"/>
                <a:cs typeface="Calibri" panose="020F0502020204030204" pitchFamily="34" charset="0"/>
              </a:rPr>
              <a:t>.</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Участники</a:t>
            </a:r>
            <a:r>
              <a:rPr kumimoji="0" lang="ru-RU" sz="2000" b="1" i="0" u="none" strike="noStrike" kern="1200" cap="none" spc="0" normalizeH="0" baseline="0" noProof="0">
                <a:ln>
                  <a:noFill/>
                </a:ln>
                <a:solidFill>
                  <a:srgbClr val="C00000"/>
                </a:solidFill>
                <a:effectLst>
                  <a:outerShdw blurRad="38100" dist="38100" dir="2700000" algn="tl">
                    <a:srgbClr val="C0C0C0"/>
                  </a:outerShdw>
                </a:effectLst>
                <a:uLnTx/>
                <a:uFillTx/>
                <a:latin typeface="Arial"/>
                <a:ea typeface="+mn-ea"/>
                <a:cs typeface="+mn-cs"/>
              </a:rPr>
              <a:t> </a:t>
            </a:r>
            <a:r>
              <a:rPr lang="ru-RU" sz="2000"/>
              <a:t>голосования</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158</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0" y="850890"/>
            <a:ext cx="9134476" cy="193899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Избирательный комитет </a:t>
            </a:r>
            <a:r>
              <a:rPr lang="ru-RU">
                <a:latin typeface="Calibri" panose="020F0502020204030204" pitchFamily="34" charset="0"/>
                <a:ea typeface="Calibri" panose="020F0502020204030204" pitchFamily="34" charset="0"/>
                <a:cs typeface="Calibri" panose="020F0502020204030204" pitchFamily="34" charset="0"/>
              </a:rPr>
              <a:t>– выполняет регистрацию проголосовавших, обрабатывает бюллетени, публикует результаты голосования</a:t>
            </a:r>
          </a:p>
          <a:p>
            <a:pPr algn="just"/>
            <a:r>
              <a:rPr lang="en-US">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Избиратели</a:t>
            </a:r>
            <a:r>
              <a:rPr lang="ru-RU">
                <a:latin typeface="Calibri" panose="020F0502020204030204" pitchFamily="34" charset="0"/>
                <a:ea typeface="Calibri" panose="020F0502020204030204" pitchFamily="34" charset="0"/>
                <a:cs typeface="Calibri" panose="020F0502020204030204" pitchFamily="34" charset="0"/>
              </a:rPr>
              <a:t> – участвуют в голосовании, проверяют правилдьность учета их голоса</a:t>
            </a:r>
          </a:p>
        </p:txBody>
      </p:sp>
    </p:spTree>
    <p:extLst>
      <p:ext uri="{BB962C8B-B14F-4D97-AF65-F5344CB8AC3E}">
        <p14:creationId xmlns:p14="http://schemas.microsoft.com/office/powerpoint/2010/main" val="3309024758"/>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Используемые подпротоколы</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159</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0" y="850890"/>
            <a:ext cx="9134476" cy="193899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Протокол электронной цифровой подписи </a:t>
            </a:r>
            <a:r>
              <a:rPr lang="ru-RU">
                <a:latin typeface="Calibri" panose="020F0502020204030204" pitchFamily="34" charset="0"/>
                <a:ea typeface="Calibri" panose="020F0502020204030204" pitchFamily="34" charset="0"/>
                <a:cs typeface="Calibri" panose="020F0502020204030204" pitchFamily="34" charset="0"/>
              </a:rPr>
              <a:t>– избиратели подписывают предоставляемый в избирком «зашифрованный» бюллетень; подписывает публикуемые результаты голосования</a:t>
            </a:r>
          </a:p>
          <a:p>
            <a:r>
              <a:rPr lang="en-US" b="1">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Протокол слепой подписи </a:t>
            </a:r>
            <a:r>
              <a:rPr lang="ru-RU">
                <a:latin typeface="Calibri" panose="020F0502020204030204" pitchFamily="34" charset="0"/>
                <a:ea typeface="Calibri" panose="020F0502020204030204" pitchFamily="34" charset="0"/>
                <a:cs typeface="Calibri" panose="020F0502020204030204" pitchFamily="34" charset="0"/>
              </a:rPr>
              <a:t>– избирком подписывает «зашифрованные» бюллетени, предоставляемые избирателями</a:t>
            </a:r>
          </a:p>
        </p:txBody>
      </p:sp>
    </p:spTree>
    <p:extLst>
      <p:ext uri="{BB962C8B-B14F-4D97-AF65-F5344CB8AC3E}">
        <p14:creationId xmlns:p14="http://schemas.microsoft.com/office/powerpoint/2010/main" val="253487130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3"/>
          <p:cNvPicPr>
            <a:picLocks noChangeAspect="1"/>
          </p:cNvPicPr>
          <p:nvPr/>
        </p:nvPicPr>
        <p:blipFill>
          <a:blip r:embed="rId2">
            <a:extLst>
              <a:ext uri="{28A0092B-C50C-407E-A947-70E740481C1C}">
                <a14:useLocalDpi xmlns:a14="http://schemas.microsoft.com/office/drawing/2010/main" val="0"/>
              </a:ext>
            </a:extLst>
          </a:blip>
          <a:srcRect l="2605" r="2924"/>
          <a:stretch>
            <a:fillRect/>
          </a:stretch>
        </p:blipFill>
        <p:spPr bwMode="auto">
          <a:xfrm>
            <a:off x="1403648" y="555526"/>
            <a:ext cx="6899300" cy="466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Классификация протоколов аутентификации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16</a:t>
            </a:fld>
            <a:endParaRPr lang="ru-RU"/>
          </a:p>
        </p:txBody>
      </p:sp>
    </p:spTree>
    <p:extLst>
      <p:ext uri="{BB962C8B-B14F-4D97-AF65-F5344CB8AC3E}">
        <p14:creationId xmlns:p14="http://schemas.microsoft.com/office/powerpoint/2010/main" val="1445933724"/>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Техническая поддержка голосования</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160</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0" y="850890"/>
            <a:ext cx="9134476" cy="132343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Интернет</a:t>
            </a:r>
            <a:r>
              <a:rPr lang="ru-RU" sz="2000">
                <a:latin typeface="Calibri" panose="020F0502020204030204" pitchFamily="34" charset="0"/>
                <a:ea typeface="Calibri" panose="020F0502020204030204" pitchFamily="34" charset="0"/>
                <a:cs typeface="Calibri" panose="020F0502020204030204" pitchFamily="34" charset="0"/>
              </a:rPr>
              <a:t> – используется как информационно-коммуникационная среда общего достапа</a:t>
            </a:r>
          </a:p>
          <a:p>
            <a:r>
              <a:rPr lang="en-US" sz="2000" b="1">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Инфраструктура открытых ключей</a:t>
            </a:r>
            <a:r>
              <a:rPr lang="ru-RU" sz="2000">
                <a:latin typeface="Calibri" panose="020F0502020204030204" pitchFamily="34" charset="0"/>
                <a:ea typeface="Calibri" panose="020F0502020204030204" pitchFamily="34" charset="0"/>
                <a:cs typeface="Calibri" panose="020F0502020204030204" pitchFamily="34" charset="0"/>
              </a:rPr>
              <a:t> – используется для технической и алгоритмической поддержки</a:t>
            </a:r>
          </a:p>
        </p:txBody>
      </p:sp>
      <p:sp>
        <p:nvSpPr>
          <p:cNvPr id="5" name="TextBox 5">
            <a:extLst>
              <a:ext uri="{FF2B5EF4-FFF2-40B4-BE49-F238E27FC236}">
                <a16:creationId xmlns:a16="http://schemas.microsoft.com/office/drawing/2014/main" id="{6429FF7E-5F77-45E2-A571-E45F84DF84BE}"/>
              </a:ext>
            </a:extLst>
          </p:cNvPr>
          <p:cNvSpPr txBox="1">
            <a:spLocks noChangeArrowheads="1"/>
          </p:cNvSpPr>
          <p:nvPr/>
        </p:nvSpPr>
        <p:spPr bwMode="auto">
          <a:xfrm>
            <a:off x="3205871" y="4107944"/>
            <a:ext cx="2722733" cy="36933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algn="l" rtl="0" fontAlgn="base">
              <a:spcBef>
                <a:spcPct val="0"/>
              </a:spcBef>
              <a:spcAft>
                <a:spcPct val="0"/>
              </a:spcAft>
              <a:defRPr sz="2400" b="1" kern="1200">
                <a:solidFill>
                  <a:schemeClr val="tx1"/>
                </a:solidFill>
                <a:latin typeface="Arial" pitchFamily="34" charset="0"/>
                <a:ea typeface="+mn-ea"/>
                <a:cs typeface="Arial"/>
              </a:defRPr>
            </a:lvl1pPr>
            <a:lvl2pPr marL="742950" indent="-285750" algn="l" rtl="0" fontAlgn="base">
              <a:spcBef>
                <a:spcPct val="0"/>
              </a:spcBef>
              <a:spcAft>
                <a:spcPct val="0"/>
              </a:spcAft>
              <a:defRPr sz="2400" b="1" kern="1200">
                <a:solidFill>
                  <a:schemeClr val="tx1"/>
                </a:solidFill>
                <a:latin typeface="Arial" pitchFamily="34" charset="0"/>
                <a:ea typeface="+mn-ea"/>
                <a:cs typeface="Arial"/>
              </a:defRPr>
            </a:lvl2pPr>
            <a:lvl3pPr marL="1143000" indent="-228600" algn="l" rtl="0" fontAlgn="base">
              <a:spcBef>
                <a:spcPct val="0"/>
              </a:spcBef>
              <a:spcAft>
                <a:spcPct val="0"/>
              </a:spcAft>
              <a:defRPr sz="2400" b="1" kern="1200">
                <a:solidFill>
                  <a:schemeClr val="tx1"/>
                </a:solidFill>
                <a:latin typeface="Arial" pitchFamily="34" charset="0"/>
                <a:ea typeface="+mn-ea"/>
                <a:cs typeface="Arial"/>
              </a:defRPr>
            </a:lvl3pPr>
            <a:lvl4pPr marL="1600200" indent="-228600" algn="l" rtl="0" fontAlgn="base">
              <a:spcBef>
                <a:spcPct val="0"/>
              </a:spcBef>
              <a:spcAft>
                <a:spcPct val="0"/>
              </a:spcAft>
              <a:defRPr sz="2400" b="1" kern="1200">
                <a:solidFill>
                  <a:schemeClr val="tx1"/>
                </a:solidFill>
                <a:latin typeface="Arial" pitchFamily="34" charset="0"/>
                <a:ea typeface="+mn-ea"/>
                <a:cs typeface="Arial"/>
              </a:defRPr>
            </a:lvl4pPr>
            <a:lvl5pPr marL="2057400" indent="-228600" algn="l" rtl="0" fontAlgn="base">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18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Удостоверяющие центры</a:t>
            </a:r>
          </a:p>
        </p:txBody>
      </p:sp>
      <p:sp>
        <p:nvSpPr>
          <p:cNvPr id="7" name="TextBox 6">
            <a:extLst>
              <a:ext uri="{FF2B5EF4-FFF2-40B4-BE49-F238E27FC236}">
                <a16:creationId xmlns:a16="http://schemas.microsoft.com/office/drawing/2014/main" id="{F3283B8E-796D-49C0-B797-7335BEB29B88}"/>
              </a:ext>
            </a:extLst>
          </p:cNvPr>
          <p:cNvSpPr txBox="1">
            <a:spLocks noChangeArrowheads="1"/>
          </p:cNvSpPr>
          <p:nvPr/>
        </p:nvSpPr>
        <p:spPr bwMode="auto">
          <a:xfrm>
            <a:off x="2627784" y="2616944"/>
            <a:ext cx="3629712" cy="36933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algn="l" rtl="0" fontAlgn="base">
              <a:spcBef>
                <a:spcPct val="0"/>
              </a:spcBef>
              <a:spcAft>
                <a:spcPct val="0"/>
              </a:spcAft>
              <a:defRPr sz="2400" b="1" kern="1200">
                <a:solidFill>
                  <a:schemeClr val="tx1"/>
                </a:solidFill>
                <a:latin typeface="Arial" pitchFamily="34" charset="0"/>
                <a:ea typeface="+mn-ea"/>
                <a:cs typeface="Arial"/>
              </a:defRPr>
            </a:lvl1pPr>
            <a:lvl2pPr marL="742950" indent="-285750" algn="l" rtl="0" fontAlgn="base">
              <a:spcBef>
                <a:spcPct val="0"/>
              </a:spcBef>
              <a:spcAft>
                <a:spcPct val="0"/>
              </a:spcAft>
              <a:defRPr sz="2400" b="1" kern="1200">
                <a:solidFill>
                  <a:schemeClr val="tx1"/>
                </a:solidFill>
                <a:latin typeface="Arial" pitchFamily="34" charset="0"/>
                <a:ea typeface="+mn-ea"/>
                <a:cs typeface="Arial"/>
              </a:defRPr>
            </a:lvl2pPr>
            <a:lvl3pPr marL="1143000" indent="-228600" algn="l" rtl="0" fontAlgn="base">
              <a:spcBef>
                <a:spcPct val="0"/>
              </a:spcBef>
              <a:spcAft>
                <a:spcPct val="0"/>
              </a:spcAft>
              <a:defRPr sz="2400" b="1" kern="1200">
                <a:solidFill>
                  <a:schemeClr val="tx1"/>
                </a:solidFill>
                <a:latin typeface="Arial" pitchFamily="34" charset="0"/>
                <a:ea typeface="+mn-ea"/>
                <a:cs typeface="Arial"/>
              </a:defRPr>
            </a:lvl3pPr>
            <a:lvl4pPr marL="1600200" indent="-228600" algn="l" rtl="0" fontAlgn="base">
              <a:spcBef>
                <a:spcPct val="0"/>
              </a:spcBef>
              <a:spcAft>
                <a:spcPct val="0"/>
              </a:spcAft>
              <a:defRPr sz="2400" b="1" kern="1200">
                <a:solidFill>
                  <a:schemeClr val="tx1"/>
                </a:solidFill>
                <a:latin typeface="Arial" pitchFamily="34" charset="0"/>
                <a:ea typeface="+mn-ea"/>
                <a:cs typeface="Arial"/>
              </a:defRPr>
            </a:lvl4pPr>
            <a:lvl5pPr marL="2057400" indent="-228600" algn="l" rtl="0" fontAlgn="base">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18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Участники протокола голосования</a:t>
            </a:r>
          </a:p>
        </p:txBody>
      </p:sp>
      <p:sp>
        <p:nvSpPr>
          <p:cNvPr id="8" name="TextBox 7">
            <a:extLst>
              <a:ext uri="{FF2B5EF4-FFF2-40B4-BE49-F238E27FC236}">
                <a16:creationId xmlns:a16="http://schemas.microsoft.com/office/drawing/2014/main" id="{0523FE63-03A4-4993-A2C2-727ED31DA457}"/>
              </a:ext>
            </a:extLst>
          </p:cNvPr>
          <p:cNvSpPr txBox="1">
            <a:spLocks noChangeArrowheads="1"/>
          </p:cNvSpPr>
          <p:nvPr/>
        </p:nvSpPr>
        <p:spPr bwMode="auto">
          <a:xfrm>
            <a:off x="2270555" y="3319175"/>
            <a:ext cx="1904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algn="l" rtl="0" fontAlgn="base">
              <a:spcBef>
                <a:spcPct val="0"/>
              </a:spcBef>
              <a:spcAft>
                <a:spcPct val="0"/>
              </a:spcAft>
              <a:defRPr sz="2400" b="1" kern="1200">
                <a:solidFill>
                  <a:schemeClr val="tx1"/>
                </a:solidFill>
                <a:latin typeface="Arial" pitchFamily="34" charset="0"/>
                <a:ea typeface="+mn-ea"/>
                <a:cs typeface="Arial"/>
              </a:defRPr>
            </a:lvl1pPr>
            <a:lvl2pPr marL="742950" indent="-285750" algn="l" rtl="0" fontAlgn="base">
              <a:spcBef>
                <a:spcPct val="0"/>
              </a:spcBef>
              <a:spcAft>
                <a:spcPct val="0"/>
              </a:spcAft>
              <a:defRPr sz="2400" b="1" kern="1200">
                <a:solidFill>
                  <a:schemeClr val="tx1"/>
                </a:solidFill>
                <a:latin typeface="Arial" pitchFamily="34" charset="0"/>
                <a:ea typeface="+mn-ea"/>
                <a:cs typeface="Arial"/>
              </a:defRPr>
            </a:lvl2pPr>
            <a:lvl3pPr marL="1143000" indent="-228600" algn="l" rtl="0" fontAlgn="base">
              <a:spcBef>
                <a:spcPct val="0"/>
              </a:spcBef>
              <a:spcAft>
                <a:spcPct val="0"/>
              </a:spcAft>
              <a:defRPr sz="2400" b="1" kern="1200">
                <a:solidFill>
                  <a:schemeClr val="tx1"/>
                </a:solidFill>
                <a:latin typeface="Arial" pitchFamily="34" charset="0"/>
                <a:ea typeface="+mn-ea"/>
                <a:cs typeface="Arial"/>
              </a:defRPr>
            </a:lvl3pPr>
            <a:lvl4pPr marL="1600200" indent="-228600" algn="l" rtl="0" fontAlgn="base">
              <a:spcBef>
                <a:spcPct val="0"/>
              </a:spcBef>
              <a:spcAft>
                <a:spcPct val="0"/>
              </a:spcAft>
              <a:defRPr sz="2400" b="1" kern="1200">
                <a:solidFill>
                  <a:schemeClr val="tx1"/>
                </a:solidFill>
                <a:latin typeface="Arial" pitchFamily="34" charset="0"/>
                <a:ea typeface="+mn-ea"/>
                <a:cs typeface="Arial"/>
              </a:defRPr>
            </a:lvl4pPr>
            <a:lvl5pPr marL="2057400" indent="-228600" algn="l" rtl="0" fontAlgn="base">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18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Открытые ключи</a:t>
            </a:r>
          </a:p>
        </p:txBody>
      </p:sp>
      <p:cxnSp>
        <p:nvCxnSpPr>
          <p:cNvPr id="9" name="Прямая со стрелкой 9">
            <a:extLst>
              <a:ext uri="{FF2B5EF4-FFF2-40B4-BE49-F238E27FC236}">
                <a16:creationId xmlns:a16="http://schemas.microsoft.com/office/drawing/2014/main" id="{A6F5B842-3A46-4DD1-B52E-47E669E06466}"/>
              </a:ext>
            </a:extLst>
          </p:cNvPr>
          <p:cNvCxnSpPr>
            <a:cxnSpLocks noChangeShapeType="1"/>
          </p:cNvCxnSpPr>
          <p:nvPr/>
        </p:nvCxnSpPr>
        <p:spPr bwMode="auto">
          <a:xfrm flipH="1">
            <a:off x="3510930" y="3050898"/>
            <a:ext cx="19051" cy="285750"/>
          </a:xfrm>
          <a:prstGeom prst="straightConnector1">
            <a:avLst/>
          </a:prstGeom>
          <a:noFill/>
          <a:ln w="9525" algn="ctr">
            <a:solidFill>
              <a:schemeClr val="tx1"/>
            </a:solidFill>
            <a:miter lim="800000"/>
            <a:tailEnd type="arrow" w="med" len="med"/>
          </a:ln>
        </p:spPr>
      </p:cxnSp>
      <p:cxnSp>
        <p:nvCxnSpPr>
          <p:cNvPr id="10" name="Прямая со стрелкой 11">
            <a:extLst>
              <a:ext uri="{FF2B5EF4-FFF2-40B4-BE49-F238E27FC236}">
                <a16:creationId xmlns:a16="http://schemas.microsoft.com/office/drawing/2014/main" id="{C564A377-9C02-4DBF-B420-CBC47230A84E}"/>
              </a:ext>
            </a:extLst>
          </p:cNvPr>
          <p:cNvCxnSpPr>
            <a:cxnSpLocks noChangeShapeType="1"/>
          </p:cNvCxnSpPr>
          <p:nvPr/>
        </p:nvCxnSpPr>
        <p:spPr bwMode="auto">
          <a:xfrm rot="5400000">
            <a:off x="3358530" y="3883611"/>
            <a:ext cx="285750" cy="19050"/>
          </a:xfrm>
          <a:prstGeom prst="straightConnector1">
            <a:avLst/>
          </a:prstGeom>
          <a:noFill/>
          <a:ln w="9525" algn="ctr">
            <a:solidFill>
              <a:schemeClr val="tx1"/>
            </a:solidFill>
            <a:miter lim="800000"/>
            <a:tailEnd type="arrow" w="med" len="med"/>
          </a:ln>
        </p:spPr>
      </p:cxnSp>
      <p:sp>
        <p:nvSpPr>
          <p:cNvPr id="11" name="TextBox 12">
            <a:extLst>
              <a:ext uri="{FF2B5EF4-FFF2-40B4-BE49-F238E27FC236}">
                <a16:creationId xmlns:a16="http://schemas.microsoft.com/office/drawing/2014/main" id="{4CA15CFA-266B-4E9C-923D-7D7D1A5FF5DE}"/>
              </a:ext>
            </a:extLst>
          </p:cNvPr>
          <p:cNvSpPr txBox="1">
            <a:spLocks noChangeArrowheads="1"/>
          </p:cNvSpPr>
          <p:nvPr/>
        </p:nvSpPr>
        <p:spPr bwMode="auto">
          <a:xfrm>
            <a:off x="3779912" y="3329276"/>
            <a:ext cx="4071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400" b="1" kern="1200">
                <a:solidFill>
                  <a:schemeClr val="tx1"/>
                </a:solidFill>
                <a:latin typeface="Arial" pitchFamily="34" charset="0"/>
                <a:ea typeface="+mn-ea"/>
                <a:cs typeface="Arial"/>
              </a:defRPr>
            </a:lvl1pPr>
            <a:lvl2pPr marL="742950" indent="-285750" algn="l" rtl="0" fontAlgn="base">
              <a:spcBef>
                <a:spcPct val="0"/>
              </a:spcBef>
              <a:spcAft>
                <a:spcPct val="0"/>
              </a:spcAft>
              <a:defRPr sz="2400" b="1" kern="1200">
                <a:solidFill>
                  <a:schemeClr val="tx1"/>
                </a:solidFill>
                <a:latin typeface="Arial" pitchFamily="34" charset="0"/>
                <a:ea typeface="+mn-ea"/>
                <a:cs typeface="Arial"/>
              </a:defRPr>
            </a:lvl2pPr>
            <a:lvl3pPr marL="1143000" indent="-228600" algn="l" rtl="0" fontAlgn="base">
              <a:spcBef>
                <a:spcPct val="0"/>
              </a:spcBef>
              <a:spcAft>
                <a:spcPct val="0"/>
              </a:spcAft>
              <a:defRPr sz="2400" b="1" kern="1200">
                <a:solidFill>
                  <a:schemeClr val="tx1"/>
                </a:solidFill>
                <a:latin typeface="Arial" pitchFamily="34" charset="0"/>
                <a:ea typeface="+mn-ea"/>
                <a:cs typeface="Arial"/>
              </a:defRPr>
            </a:lvl3pPr>
            <a:lvl4pPr marL="1600200" indent="-228600" algn="l" rtl="0" fontAlgn="base">
              <a:spcBef>
                <a:spcPct val="0"/>
              </a:spcBef>
              <a:spcAft>
                <a:spcPct val="0"/>
              </a:spcAft>
              <a:defRPr sz="2400" b="1" kern="1200">
                <a:solidFill>
                  <a:schemeClr val="tx1"/>
                </a:solidFill>
                <a:latin typeface="Arial" pitchFamily="34" charset="0"/>
                <a:ea typeface="+mn-ea"/>
                <a:cs typeface="Arial"/>
              </a:defRPr>
            </a:lvl4pPr>
            <a:lvl5pPr marL="2057400" indent="-228600" algn="l" rtl="0" fontAlgn="base">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18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Цифровые сертификаты</a:t>
            </a:r>
          </a:p>
        </p:txBody>
      </p:sp>
      <p:cxnSp>
        <p:nvCxnSpPr>
          <p:cNvPr id="12" name="Прямая со стрелкой 14">
            <a:extLst>
              <a:ext uri="{FF2B5EF4-FFF2-40B4-BE49-F238E27FC236}">
                <a16:creationId xmlns:a16="http://schemas.microsoft.com/office/drawing/2014/main" id="{DC4B224F-D50F-4943-A598-A89F45A06861}"/>
              </a:ext>
            </a:extLst>
          </p:cNvPr>
          <p:cNvCxnSpPr>
            <a:cxnSpLocks noChangeShapeType="1"/>
          </p:cNvCxnSpPr>
          <p:nvPr/>
        </p:nvCxnSpPr>
        <p:spPr bwMode="auto">
          <a:xfrm rot="5400000" flipH="1" flipV="1">
            <a:off x="4970264" y="3856624"/>
            <a:ext cx="357187" cy="1587"/>
          </a:xfrm>
          <a:prstGeom prst="straightConnector1">
            <a:avLst/>
          </a:prstGeom>
          <a:noFill/>
          <a:ln w="9525" algn="ctr">
            <a:solidFill>
              <a:schemeClr val="tx1"/>
            </a:solidFill>
            <a:miter lim="800000"/>
            <a:tailEnd type="arrow" w="med" len="med"/>
          </a:ln>
        </p:spPr>
      </p:cxnSp>
      <p:cxnSp>
        <p:nvCxnSpPr>
          <p:cNvPr id="13" name="Прямая со стрелкой 15">
            <a:extLst>
              <a:ext uri="{FF2B5EF4-FFF2-40B4-BE49-F238E27FC236}">
                <a16:creationId xmlns:a16="http://schemas.microsoft.com/office/drawing/2014/main" id="{4838F596-A627-4AD2-8AD0-490344A8DEBC}"/>
              </a:ext>
            </a:extLst>
          </p:cNvPr>
          <p:cNvCxnSpPr>
            <a:cxnSpLocks noChangeShapeType="1"/>
          </p:cNvCxnSpPr>
          <p:nvPr/>
        </p:nvCxnSpPr>
        <p:spPr bwMode="auto">
          <a:xfrm rot="5400000" flipH="1" flipV="1">
            <a:off x="4970264" y="3198237"/>
            <a:ext cx="357187" cy="1587"/>
          </a:xfrm>
          <a:prstGeom prst="straightConnector1">
            <a:avLst/>
          </a:prstGeom>
          <a:noFill/>
          <a:ln w="9525" algn="ctr">
            <a:solidFill>
              <a:schemeClr val="tx1"/>
            </a:solidFill>
            <a:miter lim="800000"/>
            <a:tailEnd type="arrow" w="med" len="med"/>
          </a:ln>
        </p:spPr>
      </p:cxnSp>
    </p:spTree>
    <p:extLst>
      <p:ext uri="{BB962C8B-B14F-4D97-AF65-F5344CB8AC3E}">
        <p14:creationId xmlns:p14="http://schemas.microsoft.com/office/powerpoint/2010/main" val="173443489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Схема ЭЦП </a:t>
            </a:r>
            <a:r>
              <a:rPr lang="en-US" sz="2000"/>
              <a:t>RSA</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161</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395536" y="678924"/>
            <a:ext cx="9134476" cy="378565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Генерация ЭЦП : </a:t>
            </a:r>
          </a:p>
          <a:p>
            <a:r>
              <a:rPr lang="en-US" sz="2000">
                <a:latin typeface="Calibri" panose="020F0502020204030204" pitchFamily="34" charset="0"/>
                <a:ea typeface="Calibri" panose="020F0502020204030204" pitchFamily="34" charset="0"/>
                <a:cs typeface="Calibri" panose="020F0502020204030204" pitchFamily="34" charset="0"/>
              </a:rPr>
              <a:t>S = Md mod N, </a:t>
            </a:r>
          </a:p>
          <a:p>
            <a:r>
              <a:rPr lang="ru-RU" sz="2000">
                <a:latin typeface="Calibri" panose="020F0502020204030204" pitchFamily="34" charset="0"/>
                <a:ea typeface="Calibri" panose="020F0502020204030204" pitchFamily="34" charset="0"/>
                <a:cs typeface="Calibri" panose="020F0502020204030204" pitchFamily="34" charset="0"/>
              </a:rPr>
              <a:t>где  </a:t>
            </a:r>
            <a:r>
              <a:rPr lang="en-US" sz="2000">
                <a:latin typeface="Calibri" panose="020F0502020204030204" pitchFamily="34" charset="0"/>
                <a:ea typeface="Calibri" panose="020F0502020204030204" pitchFamily="34" charset="0"/>
                <a:cs typeface="Calibri" panose="020F0502020204030204" pitchFamily="34" charset="0"/>
              </a:rPr>
              <a:t>d = e-1 mod (p-1)(q-1)</a:t>
            </a:r>
          </a:p>
          <a:p>
            <a:r>
              <a:rPr lang="en-US" sz="2000">
                <a:latin typeface="Calibri" panose="020F0502020204030204" pitchFamily="34" charset="0"/>
                <a:ea typeface="Calibri" panose="020F0502020204030204" pitchFamily="34" charset="0"/>
                <a:cs typeface="Calibri" panose="020F0502020204030204" pitchFamily="34" charset="0"/>
              </a:rPr>
              <a:t>d – </a:t>
            </a:r>
            <a:r>
              <a:rPr lang="ru-RU" sz="2000">
                <a:latin typeface="Calibri" panose="020F0502020204030204" pitchFamily="34" charset="0"/>
                <a:ea typeface="Calibri" panose="020F0502020204030204" pitchFamily="34" charset="0"/>
                <a:cs typeface="Calibri" panose="020F0502020204030204" pitchFamily="34" charset="0"/>
              </a:rPr>
              <a:t>секретный ключ</a:t>
            </a:r>
          </a:p>
          <a:p>
            <a:r>
              <a:rPr lang="ru-RU" sz="2000">
                <a:latin typeface="Calibri" panose="020F0502020204030204" pitchFamily="34" charset="0"/>
                <a:ea typeface="Calibri" panose="020F0502020204030204" pitchFamily="34" charset="0"/>
                <a:cs typeface="Calibri" panose="020F0502020204030204" pitchFamily="34" charset="0"/>
              </a:rPr>
              <a:t>М – бюллетень    </a:t>
            </a:r>
          </a:p>
          <a:p>
            <a:endParaRPr lang="ru-RU" sz="2000">
              <a:latin typeface="Calibri" panose="020F0502020204030204" pitchFamily="34" charset="0"/>
              <a:ea typeface="Calibri" panose="020F0502020204030204" pitchFamily="34" charset="0"/>
              <a:cs typeface="Calibri" panose="020F0502020204030204" pitchFamily="34" charset="0"/>
            </a:endParaRPr>
          </a:p>
          <a:p>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Проверка подлинности ЭЦП:   </a:t>
            </a:r>
          </a:p>
          <a:p>
            <a:r>
              <a:rPr lang="ru-RU" sz="2000">
                <a:latin typeface="Calibri" panose="020F0502020204030204" pitchFamily="34" charset="0"/>
                <a:ea typeface="Calibri" panose="020F0502020204030204" pitchFamily="34" charset="0"/>
                <a:cs typeface="Calibri" panose="020F0502020204030204" pitchFamily="34" charset="0"/>
              </a:rPr>
              <a:t> </a:t>
            </a:r>
            <a:r>
              <a:rPr lang="en-US" sz="2000">
                <a:latin typeface="Calibri" panose="020F0502020204030204" pitchFamily="34" charset="0"/>
                <a:ea typeface="Calibri" panose="020F0502020204030204" pitchFamily="34" charset="0"/>
                <a:cs typeface="Calibri" panose="020F0502020204030204" pitchFamily="34" charset="0"/>
              </a:rPr>
              <a:t>S = </a:t>
            </a:r>
            <a:r>
              <a:rPr lang="ru-RU" sz="2000">
                <a:latin typeface="Calibri" panose="020F0502020204030204" pitchFamily="34" charset="0"/>
                <a:ea typeface="Calibri" panose="020F0502020204030204" pitchFamily="34" charset="0"/>
                <a:cs typeface="Calibri" panose="020F0502020204030204" pitchFamily="34" charset="0"/>
              </a:rPr>
              <a:t>М</a:t>
            </a:r>
            <a:r>
              <a:rPr lang="en-US" sz="2000">
                <a:latin typeface="Calibri" panose="020F0502020204030204" pitchFamily="34" charset="0"/>
                <a:ea typeface="Calibri" panose="020F0502020204030204" pitchFamily="34" charset="0"/>
                <a:cs typeface="Calibri" panose="020F0502020204030204" pitchFamily="34" charset="0"/>
              </a:rPr>
              <a:t>e  mod N, </a:t>
            </a:r>
            <a:r>
              <a:rPr lang="ru-RU" sz="2000">
                <a:latin typeface="Calibri" panose="020F0502020204030204" pitchFamily="34" charset="0"/>
                <a:ea typeface="Calibri" panose="020F0502020204030204" pitchFamily="34" charset="0"/>
                <a:cs typeface="Calibri" panose="020F0502020204030204" pitchFamily="34" charset="0"/>
              </a:rPr>
              <a:t>где  </a:t>
            </a:r>
            <a:r>
              <a:rPr lang="en-US" sz="2000">
                <a:latin typeface="Calibri" panose="020F0502020204030204" pitchFamily="34" charset="0"/>
                <a:ea typeface="Calibri" panose="020F0502020204030204" pitchFamily="34" charset="0"/>
                <a:cs typeface="Calibri" panose="020F0502020204030204" pitchFamily="34" charset="0"/>
              </a:rPr>
              <a:t>M &lt; N =pq</a:t>
            </a:r>
          </a:p>
          <a:p>
            <a:r>
              <a:rPr lang="en-US" sz="2000">
                <a:latin typeface="Calibri" panose="020F0502020204030204" pitchFamily="34" charset="0"/>
                <a:ea typeface="Calibri" panose="020F0502020204030204" pitchFamily="34" charset="0"/>
                <a:cs typeface="Calibri" panose="020F0502020204030204" pitchFamily="34" charset="0"/>
              </a:rPr>
              <a:t> (N,</a:t>
            </a:r>
            <a:r>
              <a:rPr lang="ru-RU" sz="2000">
                <a:latin typeface="Calibri" panose="020F0502020204030204" pitchFamily="34" charset="0"/>
                <a:ea typeface="Calibri" panose="020F0502020204030204" pitchFamily="34" charset="0"/>
                <a:cs typeface="Calibri" panose="020F0502020204030204" pitchFamily="34" charset="0"/>
              </a:rPr>
              <a:t>е) – открытый ключ</a:t>
            </a:r>
          </a:p>
          <a:p>
            <a:endParaRPr lang="ru-RU" sz="2000">
              <a:latin typeface="Calibri" panose="020F0502020204030204" pitchFamily="34" charset="0"/>
              <a:ea typeface="Calibri" panose="020F0502020204030204" pitchFamily="34" charset="0"/>
              <a:cs typeface="Calibri" panose="020F0502020204030204" pitchFamily="34" charset="0"/>
            </a:endParaRPr>
          </a:p>
          <a:p>
            <a:r>
              <a:rPr lang="ru-RU" sz="2000">
                <a:latin typeface="Calibri" panose="020F0502020204030204" pitchFamily="34" charset="0"/>
                <a:ea typeface="Calibri" panose="020F0502020204030204" pitchFamily="34" charset="0"/>
                <a:cs typeface="Calibri" panose="020F0502020204030204" pitchFamily="34" charset="0"/>
              </a:rPr>
              <a:t> </a:t>
            </a:r>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Доказательство корректности:    </a:t>
            </a:r>
          </a:p>
          <a:p>
            <a:r>
              <a:rPr lang="ru-RU" sz="2000">
                <a:latin typeface="Calibri" panose="020F0502020204030204" pitchFamily="34" charset="0"/>
                <a:ea typeface="Calibri" panose="020F0502020204030204" pitchFamily="34" charset="0"/>
                <a:cs typeface="Calibri" panose="020F0502020204030204" pitchFamily="34" charset="0"/>
              </a:rPr>
              <a:t>М = </a:t>
            </a:r>
            <a:r>
              <a:rPr lang="en-US" sz="2000">
                <a:latin typeface="Calibri" panose="020F0502020204030204" pitchFamily="34" charset="0"/>
                <a:ea typeface="Calibri" panose="020F0502020204030204" pitchFamily="34" charset="0"/>
                <a:cs typeface="Calibri" panose="020F0502020204030204" pitchFamily="34" charset="0"/>
              </a:rPr>
              <a:t>Cd  mod N = Mae mod N = M </a:t>
            </a:r>
          </a:p>
        </p:txBody>
      </p:sp>
    </p:spTree>
    <p:extLst>
      <p:ext uri="{BB962C8B-B14F-4D97-AF65-F5344CB8AC3E}">
        <p14:creationId xmlns:p14="http://schemas.microsoft.com/office/powerpoint/2010/main" val="15966676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шифрования бюллетеня</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162</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0" y="850890"/>
            <a:ext cx="9134476" cy="2677656"/>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a:latin typeface="Calibri" panose="020F0502020204030204" pitchFamily="34" charset="0"/>
                <a:ea typeface="Calibri" panose="020F0502020204030204" pitchFamily="34" charset="0"/>
                <a:cs typeface="Calibri" panose="020F0502020204030204" pitchFamily="34" charset="0"/>
              </a:rPr>
              <a:t>	</a:t>
            </a:r>
            <a:r>
              <a:rPr lang="ru-RU">
                <a:latin typeface="Calibri" panose="020F0502020204030204" pitchFamily="34" charset="0"/>
                <a:ea typeface="Calibri" panose="020F0502020204030204" pitchFamily="34" charset="0"/>
                <a:cs typeface="Calibri" panose="020F0502020204030204" pitchFamily="34" charset="0"/>
              </a:rPr>
              <a:t>Генерация случайного числа k &lt; N, где N – модуль открытого ключа избиркома</a:t>
            </a:r>
          </a:p>
          <a:p>
            <a:endParaRPr lang="ru-RU">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ea typeface="Calibri" panose="020F0502020204030204" pitchFamily="34" charset="0"/>
                <a:cs typeface="Calibri" panose="020F0502020204030204" pitchFamily="34" charset="0"/>
              </a:rPr>
              <a:t>	</a:t>
            </a:r>
            <a:r>
              <a:rPr lang="ru-RU">
                <a:latin typeface="Calibri" panose="020F0502020204030204" pitchFamily="34" charset="0"/>
                <a:ea typeface="Calibri" panose="020F0502020204030204" pitchFamily="34" charset="0"/>
                <a:cs typeface="Calibri" panose="020F0502020204030204" pitchFamily="34" charset="0"/>
              </a:rPr>
              <a:t>Вычисление маскирующего множителя K:   </a:t>
            </a:r>
          </a:p>
          <a:p>
            <a:r>
              <a:rPr lang="ru-RU">
                <a:latin typeface="Calibri" panose="020F0502020204030204" pitchFamily="34" charset="0"/>
                <a:ea typeface="Calibri" panose="020F0502020204030204" pitchFamily="34" charset="0"/>
                <a:cs typeface="Calibri" panose="020F0502020204030204" pitchFamily="34" charset="0"/>
              </a:rPr>
              <a:t> K = ke  mod N, где е – экспонента открытого ключа избиркома</a:t>
            </a:r>
          </a:p>
          <a:p>
            <a:endParaRPr lang="ru-RU">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ea typeface="Calibri" panose="020F0502020204030204" pitchFamily="34" charset="0"/>
                <a:cs typeface="Calibri" panose="020F0502020204030204" pitchFamily="34" charset="0"/>
              </a:rPr>
              <a:t>	</a:t>
            </a:r>
            <a:r>
              <a:rPr lang="ru-RU">
                <a:latin typeface="Calibri" panose="020F0502020204030204" pitchFamily="34" charset="0"/>
                <a:ea typeface="Calibri" panose="020F0502020204030204" pitchFamily="34" charset="0"/>
                <a:cs typeface="Calibri" panose="020F0502020204030204" pitchFamily="34" charset="0"/>
              </a:rPr>
              <a:t>Шифрование бюллетеня M:     C = Me  mod N</a:t>
            </a:r>
          </a:p>
        </p:txBody>
      </p:sp>
    </p:spTree>
    <p:extLst>
      <p:ext uri="{BB962C8B-B14F-4D97-AF65-F5344CB8AC3E}">
        <p14:creationId xmlns:p14="http://schemas.microsoft.com/office/powerpoint/2010/main" val="1083795507"/>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163</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9524" y="627534"/>
            <a:ext cx="9134476" cy="369331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Схемы ЭЦП:</a:t>
            </a:r>
          </a:p>
          <a:p>
            <a:pPr algn="just"/>
            <a:r>
              <a:rPr lang="ru-RU" sz="1800">
                <a:latin typeface="Calibri" panose="020F0502020204030204" pitchFamily="34" charset="0"/>
                <a:ea typeface="Calibri" panose="020F0502020204030204" pitchFamily="34" charset="0"/>
                <a:cs typeface="Calibri" panose="020F0502020204030204" pitchFamily="34" charset="0"/>
              </a:rPr>
              <a:t>Схемы ЭЦП, обладающие возможностью восстановить сообщение и имеющие подпись, называются схемами с восстановлением сообщения (секрета). Существование подобных схем порождает следующую проблему:</a:t>
            </a:r>
          </a:p>
          <a:p>
            <a:pPr algn="just"/>
            <a:endParaRPr lang="ru-RU" sz="1800">
              <a:latin typeface="Calibri" panose="020F0502020204030204" pitchFamily="34" charset="0"/>
              <a:ea typeface="Calibri" panose="020F0502020204030204" pitchFamily="34" charset="0"/>
              <a:cs typeface="Calibri" panose="020F0502020204030204" pitchFamily="34" charset="0"/>
            </a:endParaRPr>
          </a:p>
          <a:p>
            <a:pPr algn="just"/>
            <a:r>
              <a:rPr lang="ru-RU" sz="1800">
                <a:latin typeface="Calibri" panose="020F0502020204030204" pitchFamily="34" charset="0"/>
                <a:ea typeface="Calibri" panose="020F0502020204030204" pitchFamily="34" charset="0"/>
                <a:cs typeface="Calibri" panose="020F0502020204030204" pitchFamily="34" charset="0"/>
              </a:rPr>
              <a:t> </a:t>
            </a:r>
            <a:r>
              <a:rPr lang="en-US" sz="1800">
                <a:latin typeface="Calibri" panose="020F0502020204030204" pitchFamily="34" charset="0"/>
                <a:ea typeface="Calibri" panose="020F0502020204030204" pitchFamily="34" charset="0"/>
                <a:cs typeface="Calibri" panose="020F0502020204030204" pitchFamily="34" charset="0"/>
              </a:rPr>
              <a:t>	</a:t>
            </a:r>
            <a:r>
              <a:rPr lang="ru-RU" sz="1800">
                <a:latin typeface="Calibri" panose="020F0502020204030204" pitchFamily="34" charset="0"/>
                <a:ea typeface="Calibri" panose="020F0502020204030204" pitchFamily="34" charset="0"/>
                <a:cs typeface="Calibri" panose="020F0502020204030204" pitchFamily="34" charset="0"/>
              </a:rPr>
              <a:t>Подстановка произвольной подписи (r,s) в проверочное соотношение всегда позволяет получить некоторое сообщение m. С одной стороны оно «корректно» соответствует использованной случайной подписи (r,s), а с другой –  не является подлинным, поскольку владелец секретного ключа не имел отношения к случайной подписи. Выход из этой противоречивой ситуации схем ЭЦП с восстановлением сообщения состоит в том, что используется (явно или неявно) некоторая дополнительная информация, которая служит для подтверждения подлинности восстанавливаемого сообщения. </a:t>
            </a:r>
          </a:p>
        </p:txBody>
      </p:sp>
    </p:spTree>
    <p:extLst>
      <p:ext uri="{BB962C8B-B14F-4D97-AF65-F5344CB8AC3E}">
        <p14:creationId xmlns:p14="http://schemas.microsoft.com/office/powerpoint/2010/main" val="1027127270"/>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164</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16172" y="3862952"/>
            <a:ext cx="9134476" cy="120032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Неявное использование </a:t>
            </a:r>
            <a:r>
              <a:rPr lang="ru-RU" sz="1800" b="0">
                <a:solidFill>
                  <a:srgbClr val="FF0000"/>
                </a:solidFill>
                <a:effectLst/>
                <a:latin typeface="Calibri" panose="020F0502020204030204" pitchFamily="34" charset="0"/>
                <a:ea typeface="Calibri" panose="020F0502020204030204" pitchFamily="34" charset="0"/>
                <a:cs typeface="Calibri" panose="020F0502020204030204" pitchFamily="34" charset="0"/>
              </a:rPr>
              <a:t>дополнительной информации</a:t>
            </a: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состоит в том, что подлинное сообщение обладает в большинстве случаев определенной структурой (это осмысленный текст или данные в определенном формате). Если должны быть подписаны случайные данные, то следует задать </a:t>
            </a:r>
            <a:r>
              <a:rPr lang="ru-RU" sz="1800" b="0">
                <a:solidFill>
                  <a:srgbClr val="FF0000"/>
                </a:solidFill>
                <a:effectLst/>
                <a:latin typeface="Calibri" panose="020F0502020204030204" pitchFamily="34" charset="0"/>
                <a:ea typeface="Calibri" panose="020F0502020204030204" pitchFamily="34" charset="0"/>
                <a:cs typeface="Calibri" panose="020F0502020204030204" pitchFamily="34" charset="0"/>
              </a:rPr>
              <a:t>явное использование дополнительной информации</a:t>
            </a: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ru-RU" sz="1800" b="0">
              <a:latin typeface="Calibri" panose="020F0502020204030204" pitchFamily="34" charset="0"/>
              <a:ea typeface="Calibri" panose="020F0502020204030204" pitchFamily="34" charset="0"/>
              <a:cs typeface="Calibri" panose="020F0502020204030204" pitchFamily="34" charset="0"/>
            </a:endParaRPr>
          </a:p>
        </p:txBody>
      </p:sp>
      <p:pic>
        <p:nvPicPr>
          <p:cNvPr id="5" name="Рисунок 4">
            <a:extLst>
              <a:ext uri="{FF2B5EF4-FFF2-40B4-BE49-F238E27FC236}">
                <a16:creationId xmlns:a16="http://schemas.microsoft.com/office/drawing/2014/main" id="{C242491F-4E4D-4EDC-9125-BEBF6F054EB9}"/>
              </a:ext>
            </a:extLst>
          </p:cNvPr>
          <p:cNvPicPr>
            <a:picLocks noChangeAspect="1"/>
          </p:cNvPicPr>
          <p:nvPr/>
        </p:nvPicPr>
        <p:blipFill>
          <a:blip r:embed="rId2">
            <a:extLst>
              <a:ext uri="{28A0092B-C50C-407E-A947-70E740481C1C}">
                <a14:useLocalDpi xmlns:a14="http://schemas.microsoft.com/office/drawing/2010/main" val="0"/>
              </a:ext>
            </a:extLst>
          </a:blip>
          <a:srcRect l="6673" t="24401" r="5239" b="4200"/>
          <a:stretch>
            <a:fillRect/>
          </a:stretch>
        </p:blipFill>
        <p:spPr>
          <a:xfrm>
            <a:off x="2231740" y="699542"/>
            <a:ext cx="4680520" cy="2913135"/>
          </a:xfrm>
          <a:prstGeom prst="rect">
            <a:avLst/>
          </a:prstGeom>
        </p:spPr>
      </p:pic>
    </p:spTree>
    <p:extLst>
      <p:ext uri="{BB962C8B-B14F-4D97-AF65-F5344CB8AC3E}">
        <p14:creationId xmlns:p14="http://schemas.microsoft.com/office/powerpoint/2010/main" val="3501051610"/>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165</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9524" y="627534"/>
            <a:ext cx="9134476" cy="3865674"/>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algn="just" fontAlgn="base">
              <a:lnSpc>
                <a:spcPct val="112000"/>
              </a:lnSpc>
              <a:spcAft>
                <a:spcPct val="0"/>
              </a:spcAft>
              <a:buClr>
                <a:srgbClr val="000000"/>
              </a:buClr>
              <a:buSzPts val="1400"/>
            </a:pPr>
            <a:r>
              <a:rPr lang="en-US" sz="2000">
                <a:latin typeface="Calibri" panose="020F0502020204030204" pitchFamily="34" charset="0"/>
                <a:ea typeface="Calibri" panose="020F0502020204030204" pitchFamily="34" charset="0"/>
                <a:cs typeface="Calibri" panose="020F0502020204030204" pitchFamily="34" charset="0"/>
              </a:rPr>
              <a:t>	</a:t>
            </a:r>
            <a:r>
              <a:rPr lang="ru-RU" sz="2000" b="0" u="none" strike="noStrike">
                <a:solidFill>
                  <a:srgbClr val="FF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Использование дополнительной информации возможно сделать следующими способами</a:t>
            </a:r>
            <a:r>
              <a:rPr lang="en-US" sz="2000" b="0" u="none" strike="noStrike">
                <a:solidFill>
                  <a:srgbClr val="FF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a:t>
            </a:r>
            <a:endParaRPr lang="ru-RU" sz="2000" b="0" u="none" strike="noStrike">
              <a:solidFill>
                <a:srgbClr val="FF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r>
              <a:rPr lang="en-US" sz="20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ru-RU" sz="20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Перед выполнением процедуры генерации подписи к сообщению присоединяется контрольная сумма, вычисленная по некоторому специфицированному алгоритму, и такое модифицированное сообщение подписывается. При проверке подписи модифицированное сообщение восстанавливается, контрольная сумма отделяется, от оставшегося сообщения вычисляется контрольная сумма, с которой сравнивается полученное значение. Если значения совпадают, то сообщение признается подлинным и подписанным (или можно сказать, что подпись признается подлинной, а значит, и сообщение, восстанавливаемое из нее, также подлинно). </a:t>
            </a:r>
          </a:p>
        </p:txBody>
      </p:sp>
    </p:spTree>
    <p:extLst>
      <p:ext uri="{BB962C8B-B14F-4D97-AF65-F5344CB8AC3E}">
        <p14:creationId xmlns:p14="http://schemas.microsoft.com/office/powerpoint/2010/main" val="390796286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166</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9524" y="642728"/>
            <a:ext cx="9134476" cy="3858044"/>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lvl="0" indent="896938" algn="just" fontAlgn="base">
              <a:lnSpc>
                <a:spcPct val="112000"/>
              </a:lnSpc>
              <a:spcAft>
                <a:spcPct val="0"/>
              </a:spcAft>
              <a:buClr>
                <a:srgbClr val="000000"/>
              </a:buClr>
              <a:buSzPts val="1400"/>
            </a:pPr>
            <a:r>
              <a:rPr lang="ru-RU" sz="20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Контрольная сумма, например значение хэш-функции, пересылается вне подписи, т.е. как отдельный элемент. При этом в уравнении проверки подписи этот элемент присутствует в явном виде как один из параметров. </a:t>
            </a:r>
            <a:endParaRPr lang="en-US" sz="2000" b="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0" lvl="0" indent="896938" algn="just" fontAlgn="base">
              <a:lnSpc>
                <a:spcPct val="112000"/>
              </a:lnSpc>
              <a:spcAft>
                <a:spcPct val="0"/>
              </a:spcAft>
              <a:buClr>
                <a:srgbClr val="000000"/>
              </a:buClr>
              <a:buSzPts val="1400"/>
            </a:pPr>
            <a:r>
              <a:rPr lang="ru-RU" sz="200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К сообщению присоединяется заранее специфицированный двоичный вектор, после чего модифицированное сообщение подписывается. </a:t>
            </a:r>
          </a:p>
          <a:p>
            <a:pPr marL="0" lvl="0" indent="0" algn="just" fontAlgn="base">
              <a:lnSpc>
                <a:spcPct val="112000"/>
              </a:lnSpc>
              <a:spcAft>
                <a:spcPct val="0"/>
              </a:spcAft>
              <a:buClr>
                <a:srgbClr val="000000"/>
              </a:buClr>
              <a:buSzPts val="1400"/>
            </a:pPr>
            <a:r>
              <a:rPr lang="ru-RU" sz="200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Схемы цифровой подписи </a:t>
            </a:r>
            <a:r>
              <a:rPr lang="en-US" sz="200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RSA</a:t>
            </a:r>
            <a:r>
              <a:rPr lang="ru-RU" sz="200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и Рабина по определению являются схемами с восстановлением сообщения. Схема ЭЦП Эль-Гамаля, многие другие схемы, основанные на сложности задачи дискретного логарифмирования или сложности факторизации, могут быть преобразованы в схемы с восстановлением сообщения. </a:t>
            </a:r>
            <a:r>
              <a:rPr lang="ru-RU" sz="200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Механизм такого преобразования на примере схемы ЭЦП </a:t>
            </a:r>
            <a:r>
              <a:rPr lang="en-US" sz="200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RSA</a:t>
            </a:r>
            <a:r>
              <a:rPr lang="ru-RU" sz="200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состоит из следующих шагов</a:t>
            </a:r>
            <a:r>
              <a:rPr lang="ru-RU" sz="200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3781933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167</a:t>
            </a:fld>
            <a:endParaRPr lang="ru-R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C4523-356E-40D2-8FB2-5088A47B712E}"/>
                  </a:ext>
                </a:extLst>
              </p:cNvPr>
              <p:cNvSpPr txBox="1"/>
              <p:nvPr/>
            </p:nvSpPr>
            <p:spPr>
              <a:xfrm>
                <a:off x="289124" y="699542"/>
                <a:ext cx="8407052" cy="4107278"/>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algn="just" fontAlgn="base">
                  <a:lnSpc>
                    <a:spcPct val="112000"/>
                  </a:lnSpc>
                  <a:spcAft>
                    <a:spcPct val="0"/>
                  </a:spcAft>
                  <a:buClr>
                    <a:srgbClr val="000000"/>
                  </a:buClr>
                  <a:buSzPts val="1400"/>
                </a:pPr>
                <a:r>
                  <a:rPr lang="ru-RU" sz="1800" b="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Механизм преобразования на примере ЭЦП </a:t>
                </a:r>
                <a:r>
                  <a:rPr lang="en-US" sz="1800" b="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RSA</a:t>
                </a:r>
                <a:r>
                  <a:rPr lang="ru-RU" sz="1800" b="0" u="none" strike="noStrike">
                    <a:solidFill>
                      <a:srgbClr val="FF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a:t>
                </a:r>
              </a:p>
              <a:p>
                <a:pPr lvl="0" algn="just" fontAlgn="base">
                  <a:lnSpc>
                    <a:spcPct val="112000"/>
                  </a:lnSpc>
                  <a:spcAft>
                    <a:spcPct val="0"/>
                  </a:spcAft>
                  <a:buClr>
                    <a:srgbClr val="000000"/>
                  </a:buClr>
                  <a:buSzPts val="1400"/>
                </a:pPr>
                <a:endParaRPr lang="ru-RU" sz="1800" b="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r>
                  <a:rPr lang="en-US"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1.  </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К сообщению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M</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которое необходимо подписать и передать по открытому каналу, присоединяется заранее условленный двоичный вектор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V</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например, имеющий длину </a:t>
                </a:r>
                <a14:m>
                  <m:oMath xmlns:m="http://schemas.openxmlformats.org/officeDocument/2006/math">
                    <m:d>
                      <m:dPr>
                        <m:begChr m:val="|"/>
                        <m:endChr m:val="|"/>
                        <m:ctrlP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𝑉</m:t>
                        </m:r>
                      </m:e>
                    </m:d>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 </m:t>
                    </m:r>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𝜈</m:t>
                    </m:r>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=64</m:t>
                    </m:r>
                  </m:oMath>
                </a14:m>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бит:</a:t>
                </a:r>
                <a:endParaRPr lang="en-US"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457200" lvl="0" indent="-457200" algn="just" fontAlgn="base">
                  <a:lnSpc>
                    <a:spcPct val="112000"/>
                  </a:lnSpc>
                  <a:spcAft>
                    <a:spcPct val="0"/>
                  </a:spcAft>
                  <a:buClr>
                    <a:srgbClr val="000000"/>
                  </a:buClr>
                  <a:buSzPts val="1400"/>
                  <a:buAutoNum type="arabicPeriod"/>
                </a:pPr>
                <a:endParaRPr lang="en-US"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14:m>
                  <m:oMathPara xmlns:m="http://schemas.openxmlformats.org/officeDocument/2006/math">
                    <m:oMathParaPr>
                      <m:jc m:val="center"/>
                    </m:oMathParaPr>
                    <m:oMath xmlns:m="http://schemas.openxmlformats.org/officeDocument/2006/math">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𝑀</m:t>
                          </m:r>
                        </m:e>
                        <m:sup>
                          <m:r>
                            <a:rPr lang="ru-RU" sz="1800" b="0" i="1">
                              <a:solidFill>
                                <a:srgbClr val="000000"/>
                              </a:solidFill>
                              <a:effectLst/>
                              <a:latin typeface="Cambria Math" panose="02040503050406030204" pitchFamily="18" charset="0"/>
                              <a:ea typeface="Times New Roman" panose="02020603050405020304" pitchFamily="18" charset="0"/>
                            </a:rPr>
                            <m:t>′</m:t>
                          </m:r>
                        </m:sup>
                      </m:sSup>
                      <m:r>
                        <a:rPr lang="ru-RU" sz="1800" b="0" i="1">
                          <a:solidFill>
                            <a:srgbClr val="000000"/>
                          </a:solidFill>
                          <a:effectLst/>
                          <a:latin typeface="Cambria Math" panose="02040503050406030204" pitchFamily="18" charset="0"/>
                          <a:ea typeface="Times New Roman" panose="02020603050405020304" pitchFamily="18" charset="0"/>
                        </a:rPr>
                        <m:t>→</m:t>
                      </m:r>
                      <m:r>
                        <a:rPr lang="ru-RU" sz="1800" b="0" i="1">
                          <a:solidFill>
                            <a:srgbClr val="000000"/>
                          </a:solidFill>
                          <a:effectLst/>
                          <a:latin typeface="Cambria Math" panose="02040503050406030204" pitchFamily="18" charset="0"/>
                          <a:ea typeface="Times New Roman" panose="02020603050405020304" pitchFamily="18" charset="0"/>
                        </a:rPr>
                        <m:t>𝑀</m:t>
                      </m:r>
                      <m:r>
                        <a:rPr lang="ru-RU" sz="1800" b="0" i="1">
                          <a:solidFill>
                            <a:srgbClr val="000000"/>
                          </a:solidFill>
                          <a:effectLst/>
                          <a:latin typeface="Cambria Math" panose="02040503050406030204" pitchFamily="18" charset="0"/>
                          <a:ea typeface="Times New Roman" panose="02020603050405020304" pitchFamily="18" charset="0"/>
                        </a:rPr>
                        <m:t>∥</m:t>
                      </m:r>
                      <m:r>
                        <a:rPr lang="ru-RU" sz="1800" b="0" i="1">
                          <a:solidFill>
                            <a:srgbClr val="000000"/>
                          </a:solidFill>
                          <a:effectLst/>
                          <a:latin typeface="Cambria Math" panose="02040503050406030204" pitchFamily="18" charset="0"/>
                          <a:ea typeface="Times New Roman" panose="02020603050405020304" pitchFamily="18" charset="0"/>
                        </a:rPr>
                        <m:t>𝑉</m:t>
                      </m:r>
                    </m:oMath>
                  </m:oMathPara>
                </a14:m>
                <a:endParaRPr lang="en-US" sz="1800" b="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endParaRPr lang="en-US" sz="1800" b="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2.   Вырабатывается подпись для сообщения </a:t>
                </a:r>
                <a14:m>
                  <m:oMath xmlns:m="http://schemas.openxmlformats.org/officeDocument/2006/math">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𝑀</m:t>
                    </m:r>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p>
              <a:p>
                <a:pPr lvl="0" algn="just" fontAlgn="base">
                  <a:lnSpc>
                    <a:spcPct val="112000"/>
                  </a:lnSpc>
                  <a:spcAft>
                    <a:spcPct val="0"/>
                  </a:spcAft>
                  <a:buClr>
                    <a:srgbClr val="000000"/>
                  </a:buClr>
                  <a:buSzPts val="1400"/>
                </a:pPr>
                <a:endPar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lvl="0" algn="ctr" fontAlgn="base">
                  <a:lnSpc>
                    <a:spcPct val="112000"/>
                  </a:lnSpc>
                  <a:spcAft>
                    <a:spcPct val="0"/>
                  </a:spcAft>
                  <a:buClr>
                    <a:srgbClr val="000000"/>
                  </a:buClr>
                  <a:buSzPts val="1400"/>
                </a:pPr>
                <a14:m>
                  <m:oMath xmlns:m="http://schemas.openxmlformats.org/officeDocument/2006/math">
                    <m:r>
                      <a:rPr lang="ru-RU" sz="1800" b="0" i="1">
                        <a:solidFill>
                          <a:srgbClr val="000000"/>
                        </a:solidFill>
                        <a:effectLst/>
                        <a:latin typeface="Cambria Math" panose="02040503050406030204" pitchFamily="18" charset="0"/>
                        <a:ea typeface="Times New Roman" panose="02020603050405020304" pitchFamily="18" charset="0"/>
                      </a:rPr>
                      <m:t>𝑆</m:t>
                    </m:r>
                    <m:r>
                      <a:rPr lang="ru-RU" sz="1800" b="0" i="1">
                        <a:solidFill>
                          <a:srgbClr val="000000"/>
                        </a:solidFill>
                        <a:effectLst/>
                        <a:latin typeface="Cambria Math" panose="02040503050406030204" pitchFamily="18" charset="0"/>
                        <a:ea typeface="Times New Roman" panose="02020603050405020304" pitchFamily="18" charset="0"/>
                      </a:rPr>
                      <m:t>=</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𝑀</m:t>
                        </m:r>
                        <m:r>
                          <a:rPr lang="ru-RU" sz="1800" b="0" i="1">
                            <a:solidFill>
                              <a:srgbClr val="000000"/>
                            </a:solidFill>
                            <a:effectLst/>
                            <a:latin typeface="Cambria Math" panose="02040503050406030204" pitchFamily="18" charset="0"/>
                            <a:ea typeface="Times New Roman" panose="02020603050405020304" pitchFamily="18" charset="0"/>
                          </a:rPr>
                          <m:t>′</m:t>
                        </m:r>
                      </m:e>
                      <m:sup>
                        <m:r>
                          <a:rPr lang="ru-RU" sz="1800" b="0" i="1">
                            <a:solidFill>
                              <a:srgbClr val="000000"/>
                            </a:solidFill>
                            <a:effectLst/>
                            <a:latin typeface="Cambria Math" panose="02040503050406030204" pitchFamily="18" charset="0"/>
                            <a:ea typeface="Times New Roman" panose="02020603050405020304" pitchFamily="18" charset="0"/>
                          </a:rPr>
                          <m:t>𝑑</m:t>
                        </m:r>
                      </m:sup>
                    </m:sSup>
                    <m:r>
                      <a:rPr lang="ru-RU" sz="1800" b="0" i="1">
                        <a:solidFill>
                          <a:srgbClr val="000000"/>
                        </a:solidFill>
                        <a:effectLst/>
                        <a:latin typeface="Cambria Math" panose="02040503050406030204" pitchFamily="18" charset="0"/>
                        <a:ea typeface="Times New Roman" panose="02020603050405020304" pitchFamily="18" charset="0"/>
                      </a:rPr>
                      <m:t>𝑚𝑜𝑑</m:t>
                    </m:r>
                    <m:r>
                      <a:rPr lang="ru-RU" sz="1800" b="0" i="1">
                        <a:solidFill>
                          <a:srgbClr val="000000"/>
                        </a:solidFill>
                        <a:effectLst/>
                        <a:latin typeface="Cambria Math" panose="02040503050406030204" pitchFamily="18" charset="0"/>
                        <a:ea typeface="Times New Roman" panose="02020603050405020304" pitchFamily="18" charset="0"/>
                      </a:rPr>
                      <m:t> </m:t>
                    </m:r>
                    <m:r>
                      <a:rPr lang="ru-RU" sz="1800" b="0" i="1">
                        <a:solidFill>
                          <a:srgbClr val="000000"/>
                        </a:solidFill>
                        <a:effectLst/>
                        <a:latin typeface="Cambria Math" panose="02040503050406030204" pitchFamily="18" charset="0"/>
                        <a:ea typeface="Times New Roman" panose="02020603050405020304" pitchFamily="18" charset="0"/>
                      </a:rPr>
                      <m:t>𝑛</m:t>
                    </m:r>
                  </m:oMath>
                </a14:m>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lvl="0" algn="just" fontAlgn="base">
                  <a:lnSpc>
                    <a:spcPct val="112000"/>
                  </a:lnSpc>
                  <a:spcAft>
                    <a:spcPct val="0"/>
                  </a:spcAft>
                  <a:buClr>
                    <a:srgbClr val="000000"/>
                  </a:buClr>
                  <a:buSzPts val="1400"/>
                </a:pPr>
                <a:endPar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3.   Значение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направляется принимающей стороне. </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TextBox 4">
                <a:extLst>
                  <a:ext uri="{FF2B5EF4-FFF2-40B4-BE49-F238E27FC236}">
                    <a16:creationId xmlns:a16="http://schemas.microsoft.com/office/drawing/2014/main" id="{DB7C4523-356E-40D2-8FB2-5088A47B712E}"/>
                  </a:ext>
                </a:extLst>
              </p:cNvPr>
              <p:cNvSpPr txBox="1">
                <a:spLocks noRot="1" noChangeAspect="1" noMove="1" noResize="1" noEditPoints="1" noAdjustHandles="1" noChangeArrowheads="1" noChangeShapeType="1" noTextEdit="1"/>
              </p:cNvSpPr>
              <p:nvPr/>
            </p:nvSpPr>
            <p:spPr>
              <a:xfrm>
                <a:off x="289124" y="699542"/>
                <a:ext cx="8407052" cy="4107278"/>
              </a:xfrm>
              <a:prstGeom prst="rect">
                <a:avLst/>
              </a:prstGeom>
              <a:blipFill>
                <a:blip r:embed="rId2"/>
                <a:stretch>
                  <a:fillRect l="-580" t="-445" r="-580" b="-1484"/>
                </a:stretch>
              </a:blipFill>
            </p:spPr>
            <p:txBody>
              <a:bodyPr/>
              <a:lstStyle/>
              <a:p>
                <a:r>
                  <a:rPr lang="ru-RU">
                    <a:noFill/>
                  </a:rPr>
                  <a:t> </a:t>
                </a:r>
              </a:p>
            </p:txBody>
          </p:sp>
        </mc:Fallback>
      </mc:AlternateContent>
    </p:spTree>
    <p:extLst>
      <p:ext uri="{BB962C8B-B14F-4D97-AF65-F5344CB8AC3E}">
        <p14:creationId xmlns:p14="http://schemas.microsoft.com/office/powerpoint/2010/main" val="411640843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168</a:t>
            </a:fld>
            <a:endParaRPr lang="ru-R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1F4604-BFC5-4F27-B0F5-A0FD83145016}"/>
                  </a:ext>
                </a:extLst>
              </p:cNvPr>
              <p:cNvSpPr txBox="1"/>
              <p:nvPr/>
            </p:nvSpPr>
            <p:spPr>
              <a:xfrm>
                <a:off x="323528" y="771550"/>
                <a:ext cx="7848872" cy="224042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algn="just" fontAlgn="base">
                  <a:lnSpc>
                    <a:spcPct val="112000"/>
                  </a:lnSpc>
                  <a:spcAft>
                    <a:spcPct val="0"/>
                  </a:spcAft>
                  <a:buClr>
                    <a:srgbClr val="000000"/>
                  </a:buClr>
                  <a:buSzPts val="1400"/>
                </a:pP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4.   Принимающая сторона по значению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вычисляет значение</a:t>
                </a:r>
                <a:r>
                  <a:rPr lang="en-US"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a:t>
                </a:r>
                <a:endPar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1462405" indent="450215" algn="just">
                  <a:lnSpc>
                    <a:spcPct val="112000"/>
                  </a:lnSpc>
                  <a:spcAft>
                    <a:spcPct val="0"/>
                  </a:spcAft>
                </a:pPr>
                <a:r>
                  <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1462405" indent="450215" algn="just">
                  <a:lnSpc>
                    <a:spcPct val="112000"/>
                  </a:lnSpc>
                  <a:spcAft>
                    <a:spcPct val="0"/>
                  </a:spcAft>
                </a:pPr>
                <a14:m>
                  <m:oMathPara xmlns:m="http://schemas.openxmlformats.org/officeDocument/2006/math">
                    <m:oMathParaPr>
                      <m:jc m:val="centerGroup"/>
                    </m:oMathParaPr>
                    <m:oMath xmlns:m="http://schemas.openxmlformats.org/officeDocument/2006/math">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𝑀</m:t>
                          </m:r>
                        </m:e>
                        <m:sup>
                          <m:r>
                            <a:rPr lang="ru-RU" sz="1800" b="0" i="1">
                              <a:solidFill>
                                <a:srgbClr val="000000"/>
                              </a:solidFill>
                              <a:effectLst/>
                              <a:latin typeface="Cambria Math" panose="02040503050406030204" pitchFamily="18" charset="0"/>
                              <a:ea typeface="Times New Roman" panose="02020603050405020304" pitchFamily="18" charset="0"/>
                            </a:rPr>
                            <m:t>∗</m:t>
                          </m:r>
                        </m:sup>
                      </m:sSup>
                      <m:r>
                        <a:rPr lang="ru-RU" sz="1800" b="0" i="1">
                          <a:solidFill>
                            <a:srgbClr val="000000"/>
                          </a:solidFill>
                          <a:effectLst/>
                          <a:latin typeface="Cambria Math" panose="02040503050406030204" pitchFamily="18" charset="0"/>
                          <a:ea typeface="Times New Roman" panose="02020603050405020304" pitchFamily="18" charset="0"/>
                        </a:rPr>
                        <m:t>=</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𝑆</m:t>
                          </m:r>
                        </m:e>
                        <m:sup>
                          <m:r>
                            <a:rPr lang="ru-RU" sz="1800" b="0" i="1">
                              <a:solidFill>
                                <a:srgbClr val="000000"/>
                              </a:solidFill>
                              <a:effectLst/>
                              <a:latin typeface="Cambria Math" panose="02040503050406030204" pitchFamily="18" charset="0"/>
                              <a:ea typeface="Times New Roman" panose="02020603050405020304" pitchFamily="18" charset="0"/>
                            </a:rPr>
                            <m:t>𝑒</m:t>
                          </m:r>
                        </m:sup>
                      </m:sSup>
                      <m:r>
                        <a:rPr lang="ru-RU" sz="1800" b="0" i="1">
                          <a:solidFill>
                            <a:srgbClr val="000000"/>
                          </a:solidFill>
                          <a:effectLst/>
                          <a:latin typeface="Cambria Math" panose="02040503050406030204" pitchFamily="18" charset="0"/>
                          <a:ea typeface="Times New Roman" panose="02020603050405020304" pitchFamily="18" charset="0"/>
                        </a:rPr>
                        <m:t> </m:t>
                      </m:r>
                      <m:r>
                        <a:rPr lang="ru-RU" sz="1800" b="0" i="1">
                          <a:solidFill>
                            <a:srgbClr val="000000"/>
                          </a:solidFill>
                          <a:effectLst/>
                          <a:latin typeface="Cambria Math" panose="02040503050406030204" pitchFamily="18" charset="0"/>
                          <a:ea typeface="Times New Roman" panose="02020603050405020304" pitchFamily="18" charset="0"/>
                        </a:rPr>
                        <m:t>𝑚𝑜𝑑</m:t>
                      </m:r>
                      <m:r>
                        <a:rPr lang="ru-RU" sz="1800" b="0" i="1">
                          <a:solidFill>
                            <a:srgbClr val="000000"/>
                          </a:solidFill>
                          <a:effectLst/>
                          <a:latin typeface="Cambria Math" panose="02040503050406030204" pitchFamily="18" charset="0"/>
                          <a:ea typeface="Times New Roman" panose="02020603050405020304" pitchFamily="18" charset="0"/>
                        </a:rPr>
                        <m:t> </m:t>
                      </m:r>
                      <m:r>
                        <a:rPr lang="ru-RU" sz="1800" b="0" i="1">
                          <a:solidFill>
                            <a:srgbClr val="000000"/>
                          </a:solidFill>
                          <a:effectLst/>
                          <a:latin typeface="Cambria Math" panose="02040503050406030204" pitchFamily="18" charset="0"/>
                          <a:ea typeface="Times New Roman" panose="02020603050405020304" pitchFamily="18" charset="0"/>
                        </a:rPr>
                        <m:t>𝑛</m:t>
                      </m:r>
                      <m:r>
                        <a:rPr lang="ru-RU" sz="1800" b="0" i="1">
                          <a:solidFill>
                            <a:srgbClr val="000000"/>
                          </a:solidFill>
                          <a:effectLst/>
                          <a:latin typeface="Cambria Math" panose="02040503050406030204" pitchFamily="18" charset="0"/>
                          <a:ea typeface="Times New Roman" panose="02020603050405020304" pitchFamily="18" charset="0"/>
                        </a:rPr>
                        <m:t>, </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en-US" sz="1800" b="0" i="1">
                              <a:solidFill>
                                <a:srgbClr val="000000"/>
                              </a:solidFill>
                              <a:effectLst/>
                              <a:latin typeface="Cambria Math" panose="02040503050406030204" pitchFamily="18" charset="0"/>
                              <a:ea typeface="Times New Roman" panose="02020603050405020304" pitchFamily="18" charset="0"/>
                            </a:rPr>
                            <m:t>𝑉</m:t>
                          </m:r>
                        </m:e>
                        <m:sup>
                          <m:r>
                            <a:rPr lang="en-US" sz="1800" b="0" i="1">
                              <a:solidFill>
                                <a:srgbClr val="000000"/>
                              </a:solidFill>
                              <a:effectLst/>
                              <a:latin typeface="Cambria Math" panose="02040503050406030204" pitchFamily="18" charset="0"/>
                              <a:ea typeface="Times New Roman" panose="02020603050405020304" pitchFamily="18" charset="0"/>
                            </a:rPr>
                            <m:t>′</m:t>
                          </m:r>
                        </m:sup>
                      </m:sSup>
                      <m:r>
                        <a:rPr lang="en-US" sz="1800" b="0" i="1">
                          <a:solidFill>
                            <a:srgbClr val="000000"/>
                          </a:solidFill>
                          <a:effectLst/>
                          <a:latin typeface="Cambria Math" panose="02040503050406030204" pitchFamily="18" charset="0"/>
                          <a:ea typeface="Times New Roman" panose="02020603050405020304" pitchFamily="18" charset="0"/>
                        </a:rPr>
                        <m:t>=</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𝑀</m:t>
                          </m:r>
                        </m:e>
                        <m:sup>
                          <m:r>
                            <a:rPr lang="ru-RU" sz="1800" b="0" i="1">
                              <a:solidFill>
                                <a:srgbClr val="000000"/>
                              </a:solidFill>
                              <a:effectLst/>
                              <a:latin typeface="Cambria Math" panose="02040503050406030204" pitchFamily="18" charset="0"/>
                              <a:ea typeface="Times New Roman" panose="02020603050405020304" pitchFamily="18" charset="0"/>
                            </a:rPr>
                            <m:t>∗</m:t>
                          </m:r>
                        </m:sup>
                      </m:sSup>
                      <m:r>
                        <a:rPr lang="ru-RU" sz="1800" b="0" i="1">
                          <a:solidFill>
                            <a:srgbClr val="000000"/>
                          </a:solidFill>
                          <a:effectLst/>
                          <a:latin typeface="Cambria Math" panose="02040503050406030204" pitchFamily="18" charset="0"/>
                          <a:ea typeface="Times New Roman" panose="02020603050405020304" pitchFamily="18" charset="0"/>
                        </a:rPr>
                        <m:t> </m:t>
                      </m:r>
                      <m:r>
                        <a:rPr lang="ru-RU" sz="1800" b="0" i="1">
                          <a:solidFill>
                            <a:srgbClr val="000000"/>
                          </a:solidFill>
                          <a:effectLst/>
                          <a:latin typeface="Cambria Math" panose="02040503050406030204" pitchFamily="18" charset="0"/>
                          <a:ea typeface="Times New Roman" panose="02020603050405020304" pitchFamily="18" charset="0"/>
                        </a:rPr>
                        <m:t>𝑚𝑜𝑑</m:t>
                      </m:r>
                      <m:r>
                        <a:rPr lang="ru-RU" sz="1800" b="0" i="1">
                          <a:solidFill>
                            <a:srgbClr val="000000"/>
                          </a:solidFill>
                          <a:effectLst/>
                          <a:latin typeface="Cambria Math" panose="02040503050406030204" pitchFamily="18" charset="0"/>
                          <a:ea typeface="Times New Roman" panose="02020603050405020304" pitchFamily="18" charset="0"/>
                        </a:rPr>
                        <m:t> </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2</m:t>
                          </m:r>
                        </m:e>
                        <m:sup>
                          <m:r>
                            <a:rPr lang="ru-RU" sz="1800" b="0" i="1">
                              <a:solidFill>
                                <a:srgbClr val="000000"/>
                              </a:solidFill>
                              <a:effectLst/>
                              <a:latin typeface="Cambria Math" panose="02040503050406030204" pitchFamily="18" charset="0"/>
                              <a:ea typeface="Times New Roman" panose="02020603050405020304" pitchFamily="18" charset="0"/>
                            </a:rPr>
                            <m:t>𝜈</m:t>
                          </m:r>
                        </m:sup>
                      </m:sSup>
                      <m:r>
                        <a:rPr lang="ru-RU" sz="1800" b="0" i="1">
                          <a:solidFill>
                            <a:srgbClr val="000000"/>
                          </a:solidFill>
                          <a:effectLst/>
                          <a:latin typeface="Cambria Math" panose="02040503050406030204" pitchFamily="18" charset="0"/>
                          <a:ea typeface="Times New Roman" panose="02020603050405020304" pitchFamily="18" charset="0"/>
                        </a:rPr>
                        <m:t> и </m:t>
                      </m:r>
                      <m:r>
                        <a:rPr lang="en-US" sz="1800" b="0" i="1">
                          <a:solidFill>
                            <a:srgbClr val="000000"/>
                          </a:solidFill>
                          <a:effectLst/>
                          <a:latin typeface="Cambria Math" panose="02040503050406030204" pitchFamily="18" charset="0"/>
                          <a:ea typeface="Times New Roman" panose="02020603050405020304" pitchFamily="18" charset="0"/>
                        </a:rPr>
                        <m:t>𝑀</m:t>
                      </m:r>
                      <m:r>
                        <a:rPr lang="en-US" sz="1800" b="0" i="1">
                          <a:solidFill>
                            <a:srgbClr val="000000"/>
                          </a:solidFill>
                          <a:effectLst/>
                          <a:latin typeface="Cambria Math" panose="02040503050406030204" pitchFamily="18" charset="0"/>
                          <a:ea typeface="Times New Roman" panose="02020603050405020304" pitchFamily="18" charset="0"/>
                        </a:rPr>
                        <m:t>=</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𝑀</m:t>
                          </m:r>
                        </m:e>
                        <m:sup>
                          <m:r>
                            <a:rPr lang="ru-RU" sz="1800" b="0" i="1">
                              <a:solidFill>
                                <a:srgbClr val="000000"/>
                              </a:solidFill>
                              <a:effectLst/>
                              <a:latin typeface="Cambria Math" panose="02040503050406030204" pitchFamily="18" charset="0"/>
                              <a:ea typeface="Times New Roman" panose="02020603050405020304" pitchFamily="18" charset="0"/>
                            </a:rPr>
                            <m:t>∗</m:t>
                          </m:r>
                        </m:sup>
                      </m:sSup>
                      <m:r>
                        <a:rPr lang="ru-RU" sz="1800" b="0" i="1">
                          <a:solidFill>
                            <a:srgbClr val="000000"/>
                          </a:solidFill>
                          <a:effectLst/>
                          <a:latin typeface="Cambria Math" panose="02040503050406030204" pitchFamily="18" charset="0"/>
                          <a:ea typeface="Times New Roman" panose="02020603050405020304" pitchFamily="18" charset="0"/>
                        </a:rPr>
                        <m:t> </m:t>
                      </m:r>
                      <m:r>
                        <a:rPr lang="ru-RU" sz="1800" b="0" i="1">
                          <a:solidFill>
                            <a:srgbClr val="000000"/>
                          </a:solidFill>
                          <a:effectLst/>
                          <a:latin typeface="Cambria Math" panose="02040503050406030204" pitchFamily="18" charset="0"/>
                          <a:ea typeface="Times New Roman" panose="02020603050405020304" pitchFamily="18" charset="0"/>
                        </a:rPr>
                        <m:t>𝑑𝑖𝑣</m:t>
                      </m:r>
                      <m:sSup>
                        <m:sSupPr>
                          <m:ctrlPr>
                            <a:rPr lang="ru-RU" sz="1800" b="0" i="1">
                              <a:solidFill>
                                <a:srgbClr val="000000"/>
                              </a:solidFill>
                              <a:effectLst/>
                              <a:latin typeface="Cambria Math" panose="02040503050406030204" pitchFamily="18" charset="0"/>
                              <a:ea typeface="Times New Roman" panose="02020603050405020304" pitchFamily="18" charset="0"/>
                            </a:rPr>
                          </m:ctrlPr>
                        </m:sSupPr>
                        <m:e>
                          <m:r>
                            <a:rPr lang="ru-RU" sz="1800" b="0" i="1">
                              <a:solidFill>
                                <a:srgbClr val="000000"/>
                              </a:solidFill>
                              <a:effectLst/>
                              <a:latin typeface="Cambria Math" panose="02040503050406030204" pitchFamily="18" charset="0"/>
                              <a:ea typeface="Times New Roman" panose="02020603050405020304" pitchFamily="18" charset="0"/>
                            </a:rPr>
                            <m:t> 2</m:t>
                          </m:r>
                        </m:e>
                        <m:sup>
                          <m:r>
                            <a:rPr lang="ru-RU" sz="1800" b="0" i="1">
                              <a:solidFill>
                                <a:srgbClr val="000000"/>
                              </a:solidFill>
                              <a:effectLst/>
                              <a:latin typeface="Cambria Math" panose="02040503050406030204" pitchFamily="18" charset="0"/>
                              <a:ea typeface="Times New Roman" panose="02020603050405020304" pitchFamily="18" charset="0"/>
                            </a:rPr>
                            <m:t>𝜈</m:t>
                          </m:r>
                        </m:sup>
                      </m:sSup>
                      <m:r>
                        <a:rPr lang="ru-RU" sz="1800" b="0" i="1">
                          <a:solidFill>
                            <a:srgbClr val="000000"/>
                          </a:solidFill>
                          <a:effectLst/>
                          <a:latin typeface="Cambria Math" panose="02040503050406030204" pitchFamily="18" charset="0"/>
                          <a:ea typeface="Times New Roman" panose="02020603050405020304" pitchFamily="18" charset="0"/>
                        </a:rPr>
                        <m:t> </m:t>
                      </m:r>
                    </m:oMath>
                  </m:oMathPara>
                </a14:m>
                <a:endPar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462405" indent="450215" algn="just">
                  <a:lnSpc>
                    <a:spcPct val="112000"/>
                  </a:lnSpc>
                  <a:spcAft>
                    <a:spcPct val="0"/>
                  </a:spcAft>
                </a:pPr>
                <a:r>
                  <a:rPr lang="en-US" sz="1800" b="0" i="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ru-RU" sz="1800" b="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just" fontAlgn="base">
                  <a:lnSpc>
                    <a:spcPct val="112000"/>
                  </a:lnSpc>
                  <a:spcAft>
                    <a:spcPct val="0"/>
                  </a:spcAft>
                  <a:buClr>
                    <a:srgbClr val="000000"/>
                  </a:buClr>
                  <a:buSzPts val="1400"/>
                </a:pPr>
                <a:r>
                  <a:rPr lang="en-US" sz="1800" b="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5.   </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Если </a:t>
                </a:r>
                <a14:m>
                  <m:oMath xmlns:m="http://schemas.openxmlformats.org/officeDocument/2006/math">
                    <m:sSup>
                      <m:sSupPr>
                        <m:ctrlP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𝑉</m:t>
                        </m:r>
                      </m:e>
                      <m:sup>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равно условленному заранее значению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V</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т.е. если выполняется</a:t>
                </a:r>
                <a:r>
                  <a:rPr lang="en-US"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условие </a:t>
                </a:r>
                <a14:m>
                  <m:oMath xmlns:m="http://schemas.openxmlformats.org/officeDocument/2006/math">
                    <m:sSup>
                      <m:sSupPr>
                        <m:ctrlP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𝑉</m:t>
                        </m:r>
                      </m:e>
                      <m:sup>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sup>
                    </m:sSup>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𝑉</m:t>
                    </m:r>
                  </m:oMath>
                </a14:m>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то принимается решение, что сообщение </a:t>
                </a:r>
                <a:r>
                  <a:rPr lang="en-US" sz="1800" b="0" i="1"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M</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является подлинным. Вероятность ошибочного решения равна </a:t>
                </a:r>
                <a14:m>
                  <m:oMath xmlns:m="http://schemas.openxmlformats.org/officeDocument/2006/math">
                    <m:sSup>
                      <m:sSupPr>
                        <m:ctrlP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sSupPr>
                      <m:e>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2</m:t>
                        </m:r>
                      </m:e>
                      <m:sup>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r>
                          <a:rPr lang="ru-RU" sz="1800" b="0" i="1" u="none" strike="noStrike">
                            <a:solidFill>
                              <a:srgbClr val="000000"/>
                            </a:solidFill>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𝜈</m:t>
                        </m:r>
                      </m:sup>
                    </m:sSup>
                  </m:oMath>
                </a14:m>
                <a:r>
                  <a:rPr lang="ru-RU" sz="1800" b="0" i="1" u="none" strike="noStrike" baseline="300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ru-RU" sz="1800" b="0" u="none" strike="noStrike">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TextBox 4">
                <a:extLst>
                  <a:ext uri="{FF2B5EF4-FFF2-40B4-BE49-F238E27FC236}">
                    <a16:creationId xmlns:a16="http://schemas.microsoft.com/office/drawing/2014/main" id="{8E1F4604-BFC5-4F27-B0F5-A0FD83145016}"/>
                  </a:ext>
                </a:extLst>
              </p:cNvPr>
              <p:cNvSpPr txBox="1">
                <a:spLocks noRot="1" noChangeAspect="1" noMove="1" noResize="1" noEditPoints="1" noAdjustHandles="1" noChangeArrowheads="1" noChangeShapeType="1" noTextEdit="1"/>
              </p:cNvSpPr>
              <p:nvPr/>
            </p:nvSpPr>
            <p:spPr>
              <a:xfrm>
                <a:off x="323528" y="771550"/>
                <a:ext cx="7848872" cy="2240422"/>
              </a:xfrm>
              <a:prstGeom prst="rect">
                <a:avLst/>
              </a:prstGeom>
              <a:blipFill>
                <a:blip r:embed="rId2"/>
                <a:stretch>
                  <a:fillRect l="-621" t="-817" r="-621" b="-3815"/>
                </a:stretch>
              </a:blipFill>
            </p:spPr>
            <p:txBody>
              <a:bodyPr/>
              <a:lstStyle/>
              <a:p>
                <a:r>
                  <a:rPr lang="ru-RU">
                    <a:noFill/>
                  </a:rPr>
                  <a:t> </a:t>
                </a:r>
              </a:p>
            </p:txBody>
          </p:sp>
        </mc:Fallback>
      </mc:AlternateContent>
    </p:spTree>
    <p:extLst>
      <p:ext uri="{BB962C8B-B14F-4D97-AF65-F5344CB8AC3E}">
        <p14:creationId xmlns:p14="http://schemas.microsoft.com/office/powerpoint/2010/main" val="1212625049"/>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169</a:t>
            </a:fld>
            <a:endParaRPr lang="ru-R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7B3FDA-481B-43B1-A2BF-026327FE12BD}"/>
                  </a:ext>
                </a:extLst>
              </p:cNvPr>
              <p:cNvSpPr txBox="1"/>
              <p:nvPr/>
            </p:nvSpPr>
            <p:spPr>
              <a:xfrm>
                <a:off x="241996" y="555526"/>
                <a:ext cx="8892480" cy="5150513"/>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tLang="ru-RU" sz="1800" b="0">
                    <a:solidFill>
                      <a:srgbClr val="FF0000"/>
                    </a:solidFill>
                    <a:latin typeface="Calibri" panose="020F0502020204030204" pitchFamily="34" charset="0"/>
                    <a:ea typeface="Calibri" panose="020F0502020204030204" pitchFamily="34" charset="0"/>
                    <a:cs typeface="Calibri" panose="020F0502020204030204" pitchFamily="34" charset="0"/>
                  </a:rPr>
                  <a:t>Преобразование схем ЭЦП стандартов </a:t>
                </a:r>
                <a:r>
                  <a:rPr lang="ru-RU" sz="1800" b="0">
                    <a:solidFill>
                      <a:srgbClr val="FF0000"/>
                    </a:solidFill>
                    <a:effectLst/>
                    <a:latin typeface="Calibri" panose="020F0502020204030204" pitchFamily="34" charset="0"/>
                    <a:ea typeface="Calibri" panose="020F0502020204030204" pitchFamily="34" charset="0"/>
                    <a:cs typeface="Calibri" panose="020F0502020204030204" pitchFamily="34" charset="0"/>
                  </a:rPr>
                  <a:t> ГОСТ Р 34.10–94 и </a:t>
                </a:r>
                <a:r>
                  <a:rPr lang="en-US" sz="1800" b="0">
                    <a:solidFill>
                      <a:srgbClr val="FF0000"/>
                    </a:solidFill>
                    <a:effectLst/>
                    <a:latin typeface="Calibri" panose="020F0502020204030204" pitchFamily="34" charset="0"/>
                    <a:ea typeface="Calibri" panose="020F0502020204030204" pitchFamily="34" charset="0"/>
                    <a:cs typeface="Calibri" panose="020F0502020204030204" pitchFamily="34" charset="0"/>
                  </a:rPr>
                  <a:t>DSS</a:t>
                </a:r>
                <a:r>
                  <a:rPr lang="ru-RU" sz="1800" b="0">
                    <a:solidFill>
                      <a:srgbClr val="FF0000"/>
                    </a:solidFill>
                    <a:latin typeface="Calibri" panose="020F0502020204030204" pitchFamily="34" charset="0"/>
                    <a:ea typeface="Calibri" panose="020F0502020204030204" pitchFamily="34" charset="0"/>
                    <a:cs typeface="Calibri" panose="020F0502020204030204" pitchFamily="34" charset="0"/>
                  </a:rPr>
                  <a:t>:</a:t>
                </a:r>
              </a:p>
              <a:p>
                <a:endParaRPr lang="ru-RU" sz="1800" b="0">
                  <a:latin typeface="Calibri" panose="020F0502020204030204" pitchFamily="34" charset="0"/>
                  <a:ea typeface="Calibri" panose="020F0502020204030204" pitchFamily="34" charset="0"/>
                  <a:cs typeface="Calibri" panose="020F0502020204030204" pitchFamily="34" charset="0"/>
                </a:endParaRPr>
              </a:p>
              <a:p>
                <a:r>
                  <a:rPr lang="ru-RU" sz="1800" b="0">
                    <a:latin typeface="Calibri" panose="020F0502020204030204" pitchFamily="34" charset="0"/>
                    <a:ea typeface="Calibri" panose="020F0502020204030204" pitchFamily="34" charset="0"/>
                    <a:cs typeface="Calibri" panose="020F0502020204030204" pitchFamily="34" charset="0"/>
                  </a:rPr>
                  <a:t>Проверочное уравнение стандарта </a:t>
                </a:r>
                <a:r>
                  <a:rPr lang="en-US" sz="1800" b="0">
                    <a:latin typeface="Calibri" panose="020F0502020204030204" pitchFamily="34" charset="0"/>
                    <a:ea typeface="Calibri" panose="020F0502020204030204" pitchFamily="34" charset="0"/>
                    <a:cs typeface="Calibri" panose="020F0502020204030204" pitchFamily="34" charset="0"/>
                  </a:rPr>
                  <a:t>DSS</a:t>
                </a:r>
                <a:r>
                  <a:rPr lang="ru-RU" sz="1800" b="0">
                    <a:latin typeface="Calibri" panose="020F0502020204030204" pitchFamily="34" charset="0"/>
                    <a:ea typeface="Calibri" panose="020F0502020204030204" pitchFamily="34" charset="0"/>
                    <a:cs typeface="Calibri" panose="020F0502020204030204" pitchFamily="34" charset="0"/>
                  </a:rPr>
                  <a:t> может быть преобразовано в следующее соотношение: </a:t>
                </a:r>
                <a:endParaRPr lang="en-US" sz="1800" b="0">
                  <a:latin typeface="Calibri" panose="020F0502020204030204" pitchFamily="34" charset="0"/>
                  <a:ea typeface="Calibri" panose="020F0502020204030204" pitchFamily="34" charset="0"/>
                  <a:cs typeface="Calibri" panose="020F0502020204030204" pitchFamily="34" charset="0"/>
                </a:endParaRPr>
              </a:p>
              <a:p>
                <a:endParaRPr lang="ru-RU" sz="1800" b="0">
                  <a:latin typeface="Calibri" panose="020F0502020204030204" pitchFamily="34" charset="0"/>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rPr>
                        <m:t>𝑅</m:t>
                      </m:r>
                      <m:r>
                        <a:rPr lang="ru-RU" sz="1800" b="0" i="1" smtClean="0">
                          <a:latin typeface="Cambria Math" panose="02040503050406030204" pitchFamily="18" charset="0"/>
                        </a:rPr>
                        <m:t>=</m:t>
                      </m:r>
                      <m:d>
                        <m:dPr>
                          <m:ctrlPr>
                            <a:rPr lang="ru-RU" sz="1800" b="0" i="1">
                              <a:latin typeface="Cambria Math" panose="02040503050406030204" pitchFamily="18" charset="0"/>
                            </a:rPr>
                          </m:ctrlPr>
                        </m:dPr>
                        <m:e>
                          <m:sSup>
                            <m:sSupPr>
                              <m:ctrlPr>
                                <a:rPr lang="ru-RU" sz="1800" b="0" i="1">
                                  <a:latin typeface="Cambria Math" panose="02040503050406030204" pitchFamily="18" charset="0"/>
                                </a:rPr>
                              </m:ctrlPr>
                            </m:sSupPr>
                            <m:e>
                              <m:r>
                                <a:rPr lang="ru-RU" sz="1800" b="0" i="1" smtClean="0">
                                  <a:latin typeface="Cambria Math" panose="02040503050406030204" pitchFamily="18" charset="0"/>
                                </a:rPr>
                                <m:t>𝛼</m:t>
                              </m:r>
                            </m:e>
                            <m:sup>
                              <m:f>
                                <m:fPr>
                                  <m:ctrlPr>
                                    <a:rPr lang="ru-RU" sz="1800" b="0" i="1">
                                      <a:latin typeface="Cambria Math" panose="02040503050406030204" pitchFamily="18" charset="0"/>
                                    </a:rPr>
                                  </m:ctrlPr>
                                </m:fPr>
                                <m:num>
                                  <m:r>
                                    <a:rPr lang="ru-RU" sz="1800" b="0" i="1" smtClean="0">
                                      <a:latin typeface="Cambria Math" panose="02040503050406030204" pitchFamily="18" charset="0"/>
                                    </a:rPr>
                                    <m:t>1</m:t>
                                  </m:r>
                                </m:num>
                                <m:den>
                                  <m:r>
                                    <a:rPr lang="ru-RU" sz="1800" b="0" i="1" smtClean="0">
                                      <a:latin typeface="Cambria Math" panose="02040503050406030204" pitchFamily="18" charset="0"/>
                                    </a:rPr>
                                    <m:t>𝑆</m:t>
                                  </m:r>
                                </m:den>
                              </m:f>
                            </m:sup>
                          </m:sSup>
                          <m:r>
                            <a:rPr lang="ru-RU" sz="1800" b="0" i="1" smtClean="0">
                              <a:latin typeface="Cambria Math" panose="02040503050406030204" pitchFamily="18" charset="0"/>
                            </a:rPr>
                            <m:t> </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𝑦</m:t>
                              </m:r>
                            </m:e>
                            <m:sup>
                              <m:f>
                                <m:fPr>
                                  <m:ctrlPr>
                                    <a:rPr lang="ru-RU" sz="1800" b="0" i="1">
                                      <a:latin typeface="Cambria Math" panose="02040503050406030204" pitchFamily="18" charset="0"/>
                                    </a:rPr>
                                  </m:ctrlPr>
                                </m:fPr>
                                <m:num>
                                  <m:r>
                                    <a:rPr lang="ru-RU" sz="1800" b="0" i="1" smtClean="0">
                                      <a:latin typeface="Cambria Math" panose="02040503050406030204" pitchFamily="18" charset="0"/>
                                    </a:rPr>
                                    <m:t>𝐹</m:t>
                                  </m:r>
                                  <m:d>
                                    <m:dPr>
                                      <m:ctrlPr>
                                        <a:rPr lang="ru-RU" sz="1800" b="0" i="1">
                                          <a:latin typeface="Cambria Math" panose="02040503050406030204" pitchFamily="18" charset="0"/>
                                        </a:rPr>
                                      </m:ctrlPr>
                                    </m:dPr>
                                    <m:e>
                                      <m:r>
                                        <a:rPr lang="ru-RU" sz="1800" b="0" i="1" smtClean="0">
                                          <a:latin typeface="Cambria Math" panose="02040503050406030204" pitchFamily="18" charset="0"/>
                                        </a:rPr>
                                        <m:t>𝑅</m:t>
                                      </m:r>
                                      <m:r>
                                        <a:rPr lang="ru-RU" sz="1800" b="0" i="1" smtClean="0">
                                          <a:latin typeface="Cambria Math" panose="02040503050406030204" pitchFamily="18" charset="0"/>
                                        </a:rPr>
                                        <m:t>,</m:t>
                                      </m:r>
                                      <m:r>
                                        <a:rPr lang="ru-RU" sz="1800" b="0" i="1" smtClean="0">
                                          <a:latin typeface="Cambria Math" panose="02040503050406030204" pitchFamily="18" charset="0"/>
                                        </a:rPr>
                                        <m:t>𝑀</m:t>
                                      </m:r>
                                    </m:e>
                                  </m:d>
                                </m:num>
                                <m:den>
                                  <m:r>
                                    <a:rPr lang="ru-RU" sz="1800" b="0" i="1" smtClean="0">
                                      <a:latin typeface="Cambria Math" panose="02040503050406030204" pitchFamily="18" charset="0"/>
                                    </a:rPr>
                                    <m:t>𝑆</m:t>
                                  </m:r>
                                </m:den>
                              </m:f>
                            </m:sup>
                          </m:sSup>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𝑝</m:t>
                          </m:r>
                        </m:e>
                      </m:d>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r>
                        <a:rPr lang="en-US" sz="1800" b="0" i="0" smtClean="0">
                          <a:latin typeface="Cambria Math" panose="02040503050406030204" pitchFamily="18" charset="0"/>
                        </a:rPr>
                        <m:t>,</m:t>
                      </m:r>
                    </m:oMath>
                  </m:oMathPara>
                </a14:m>
                <a:endParaRPr lang="en-US" sz="1800" b="0">
                  <a:latin typeface="Calibri" panose="020F0502020204030204" pitchFamily="34" charset="0"/>
                  <a:ea typeface="Calibri" panose="020F0502020204030204" pitchFamily="34" charset="0"/>
                  <a:cs typeface="Calibri" panose="020F0502020204030204" pitchFamily="34" charset="0"/>
                </a:endParaRPr>
              </a:p>
              <a:p>
                <a:r>
                  <a:rPr lang="en-US" sz="1800" b="0" i="1">
                    <a:latin typeface="Calibri" panose="020F0502020204030204" pitchFamily="34" charset="0"/>
                    <a:ea typeface="Calibri" panose="020F0502020204030204" pitchFamily="34" charset="0"/>
                    <a:cs typeface="Calibri" panose="020F0502020204030204" pitchFamily="34" charset="0"/>
                  </a:rPr>
                  <a:t> </a:t>
                </a:r>
                <a:endParaRPr lang="ru-RU" sz="1800" b="0">
                  <a:latin typeface="Calibri" panose="020F0502020204030204" pitchFamily="34" charset="0"/>
                  <a:ea typeface="Calibri" panose="020F0502020204030204" pitchFamily="34" charset="0"/>
                  <a:cs typeface="Calibri" panose="020F0502020204030204" pitchFamily="34" charset="0"/>
                </a:endParaRPr>
              </a:p>
              <a:p>
                <a:r>
                  <a:rPr lang="ru-RU" sz="1800" b="0">
                    <a:latin typeface="Calibri" panose="020F0502020204030204" pitchFamily="34" charset="0"/>
                    <a:ea typeface="Calibri" panose="020F0502020204030204" pitchFamily="34" charset="0"/>
                    <a:cs typeface="Calibri" panose="020F0502020204030204" pitchFamily="34" charset="0"/>
                  </a:rPr>
                  <a:t>где</a:t>
                </a:r>
                <a:r>
                  <a:rPr lang="en-US" sz="1800" b="0">
                    <a:latin typeface="Calibri" panose="020F0502020204030204" pitchFamily="34" charset="0"/>
                    <a:ea typeface="Calibri" panose="020F0502020204030204" pitchFamily="34" charset="0"/>
                    <a:cs typeface="Calibri" panose="020F0502020204030204" pitchFamily="34" charset="0"/>
                  </a:rPr>
                  <a:t>:</a:t>
                </a:r>
              </a:p>
              <a:p>
                <a:r>
                  <a:rPr lang="ru-RU" sz="1800" b="0">
                    <a:latin typeface="Calibri" panose="020F0502020204030204" pitchFamily="34" charset="0"/>
                    <a:ea typeface="Calibri" panose="020F0502020204030204" pitchFamily="34" charset="0"/>
                    <a:cs typeface="Calibri" panose="020F0502020204030204" pitchFamily="34" charset="0"/>
                  </a:rPr>
                  <a:t> </a:t>
                </a:r>
                <a:r>
                  <a:rPr lang="en-US" sz="1800" b="0" i="1">
                    <a:latin typeface="Calibri" panose="020F0502020204030204" pitchFamily="34" charset="0"/>
                    <a:ea typeface="Calibri" panose="020F0502020204030204" pitchFamily="34" charset="0"/>
                    <a:cs typeface="Calibri" panose="020F0502020204030204" pitchFamily="34" charset="0"/>
                  </a:rPr>
                  <a:t>F</a:t>
                </a:r>
                <a:r>
                  <a:rPr lang="ru-RU" sz="1800" b="0">
                    <a:latin typeface="Calibri" panose="020F0502020204030204" pitchFamily="34" charset="0"/>
                    <a:ea typeface="Calibri" panose="020F0502020204030204" pitchFamily="34" charset="0"/>
                    <a:cs typeface="Calibri" panose="020F0502020204030204" pitchFamily="34" charset="0"/>
                  </a:rPr>
                  <a:t> − произвольная сжимающая функция (например, хэш-функция);</a:t>
                </a:r>
                <a:endParaRPr lang="en-US" sz="1800" b="0">
                  <a:latin typeface="Calibri" panose="020F0502020204030204" pitchFamily="34" charset="0"/>
                  <a:ea typeface="Calibri" panose="020F0502020204030204" pitchFamily="34" charset="0"/>
                  <a:cs typeface="Calibri" panose="020F0502020204030204" pitchFamily="34" charset="0"/>
                </a:endParaRPr>
              </a:p>
              <a:p>
                <a:r>
                  <a:rPr lang="ru-RU" sz="1800" b="0">
                    <a:latin typeface="Calibri" panose="020F0502020204030204" pitchFamily="34" charset="0"/>
                    <a:ea typeface="Calibri" panose="020F0502020204030204" pitchFamily="34" charset="0"/>
                    <a:cs typeface="Calibri" panose="020F0502020204030204" pitchFamily="34" charset="0"/>
                  </a:rPr>
                  <a:t> </a:t>
                </a:r>
                <a:r>
                  <a:rPr lang="en-US" sz="1800" b="0" i="1">
                    <a:latin typeface="Calibri" panose="020F0502020204030204" pitchFamily="34" charset="0"/>
                    <a:ea typeface="Calibri" panose="020F0502020204030204" pitchFamily="34" charset="0"/>
                    <a:cs typeface="Calibri" panose="020F0502020204030204" pitchFamily="34" charset="0"/>
                  </a:rPr>
                  <a:t>M</a:t>
                </a:r>
                <a:r>
                  <a:rPr lang="ru-RU" sz="1800" b="0">
                    <a:latin typeface="Calibri" panose="020F0502020204030204" pitchFamily="34" charset="0"/>
                    <a:ea typeface="Calibri" panose="020F0502020204030204" pitchFamily="34" charset="0"/>
                    <a:cs typeface="Calibri" panose="020F0502020204030204" pitchFamily="34" charset="0"/>
                  </a:rPr>
                  <a:t> −</a:t>
                </a:r>
                <a:r>
                  <a:rPr lang="ru-RU" sz="1800" b="0" i="1">
                    <a:latin typeface="Calibri" panose="020F0502020204030204" pitchFamily="34" charset="0"/>
                    <a:ea typeface="Calibri" panose="020F0502020204030204" pitchFamily="34" charset="0"/>
                    <a:cs typeface="Calibri" panose="020F0502020204030204" pitchFamily="34" charset="0"/>
                  </a:rPr>
                  <a:t> </a:t>
                </a:r>
                <a:r>
                  <a:rPr lang="ru-RU" sz="1800" b="0">
                    <a:latin typeface="Calibri" panose="020F0502020204030204" pitchFamily="34" charset="0"/>
                    <a:ea typeface="Calibri" panose="020F0502020204030204" pitchFamily="34" charset="0"/>
                    <a:cs typeface="Calibri" panose="020F0502020204030204" pitchFamily="34" charset="0"/>
                  </a:rPr>
                  <a:t>подписываемое сообщение.</a:t>
                </a:r>
                <a:endParaRPr lang="en-US" sz="1800" b="0">
                  <a:latin typeface="Calibri" panose="020F0502020204030204" pitchFamily="34" charset="0"/>
                  <a:ea typeface="Calibri" panose="020F0502020204030204" pitchFamily="34" charset="0"/>
                  <a:cs typeface="Calibri" panose="020F0502020204030204" pitchFamily="34" charset="0"/>
                </a:endParaRPr>
              </a:p>
              <a:p>
                <a:endParaRPr lang="en-US" sz="1800" b="0">
                  <a:latin typeface="Calibri" panose="020F0502020204030204" pitchFamily="34" charset="0"/>
                  <a:ea typeface="Calibri" panose="020F0502020204030204" pitchFamily="34" charset="0"/>
                  <a:cs typeface="Calibri" panose="020F0502020204030204" pitchFamily="34" charset="0"/>
                </a:endParaRPr>
              </a:p>
              <a:p>
                <a:pPr/>
                <a:r>
                  <a:rPr lang="ru-RU" sz="1800" b="0">
                    <a:latin typeface="Calibri" panose="020F0502020204030204" pitchFamily="34" charset="0"/>
                    <a:ea typeface="Calibri" panose="020F0502020204030204" pitchFamily="34" charset="0"/>
                    <a:cs typeface="Calibri" panose="020F0502020204030204" pitchFamily="34" charset="0"/>
                  </a:rPr>
                  <a:t> Выбирая функцию </a:t>
                </a:r>
                <a14:m>
                  <m:oMath xmlns:m="http://schemas.openxmlformats.org/officeDocument/2006/math">
                    <m:r>
                      <a:rPr lang="ru-RU" sz="1800" b="0" i="1" smtClean="0">
                        <a:latin typeface="Cambria Math" panose="02040503050406030204" pitchFamily="18" charset="0"/>
                      </a:rPr>
                      <m:t>𝐹</m:t>
                    </m:r>
                    <m:d>
                      <m:dPr>
                        <m:ctrlPr>
                          <a:rPr lang="ru-RU" sz="1800" b="0" i="1">
                            <a:latin typeface="Cambria Math" panose="02040503050406030204" pitchFamily="18" charset="0"/>
                          </a:rPr>
                        </m:ctrlPr>
                      </m:dPr>
                      <m:e>
                        <m:r>
                          <a:rPr lang="ru-RU" sz="1800" b="0" i="1" smtClean="0">
                            <a:latin typeface="Cambria Math" panose="02040503050406030204" pitchFamily="18" charset="0"/>
                          </a:rPr>
                          <m:t>𝑅</m:t>
                        </m:r>
                        <m:r>
                          <a:rPr lang="ru-RU" sz="1800" b="0" i="1" smtClean="0">
                            <a:latin typeface="Cambria Math" panose="02040503050406030204" pitchFamily="18" charset="0"/>
                          </a:rPr>
                          <m:t>,</m:t>
                        </m:r>
                        <m:r>
                          <a:rPr lang="ru-RU" sz="1800" b="0" i="1" smtClean="0">
                            <a:latin typeface="Cambria Math" panose="02040503050406030204" pitchFamily="18" charset="0"/>
                          </a:rPr>
                          <m:t>𝑀</m:t>
                        </m:r>
                      </m:e>
                    </m:d>
                    <m:r>
                      <a:rPr lang="ru-RU" sz="1800" b="0" i="1" smtClean="0">
                        <a:latin typeface="Cambria Math" panose="02040503050406030204" pitchFamily="18" charset="0"/>
                      </a:rPr>
                      <m:t>=</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𝑀</m:t>
                        </m:r>
                      </m:e>
                      <m:sup>
                        <m:r>
                          <a:rPr lang="ru-RU" sz="1800" b="0" i="1" smtClean="0">
                            <a:latin typeface="Cambria Math" panose="02040503050406030204" pitchFamily="18" charset="0"/>
                          </a:rPr>
                          <m:t>−1</m:t>
                        </m:r>
                      </m:sup>
                    </m:sSup>
                    <m:r>
                      <a:rPr lang="ru-RU" sz="1800" b="0" i="1" smtClean="0">
                        <a:latin typeface="Cambria Math" panose="02040503050406030204" pitchFamily="18" charset="0"/>
                      </a:rPr>
                      <m:t> </m:t>
                    </m:r>
                    <m:r>
                      <a:rPr lang="ru-RU" sz="1800" b="0" i="1" smtClean="0">
                        <a:latin typeface="Cambria Math" panose="02040503050406030204" pitchFamily="18" charset="0"/>
                      </a:rPr>
                      <m:t>𝑅</m:t>
                    </m:r>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oMath>
                </a14:m>
                <a:r>
                  <a:rPr lang="ru-RU" sz="1800" b="0">
                    <a:latin typeface="Calibri" panose="020F0502020204030204" pitchFamily="34" charset="0"/>
                    <a:ea typeface="Calibri" panose="020F0502020204030204" pitchFamily="34" charset="0"/>
                    <a:cs typeface="Calibri" panose="020F0502020204030204" pitchFamily="34" charset="0"/>
                  </a:rPr>
                  <a:t>, получаем</a:t>
                </a:r>
                <a:r>
                  <a:rPr lang="en-US" sz="1800" b="0">
                    <a:latin typeface="Calibri" panose="020F0502020204030204" pitchFamily="34" charset="0"/>
                    <a:ea typeface="Calibri" panose="020F0502020204030204" pitchFamily="34" charset="0"/>
                    <a:cs typeface="Calibri" panose="020F0502020204030204" pitchFamily="34" charset="0"/>
                  </a:rPr>
                  <a:t>:</a:t>
                </a:r>
                <a:r>
                  <a:rPr lang="ru-RU" sz="1800" b="0">
                    <a:latin typeface="Calibri" panose="020F0502020204030204" pitchFamily="34" charset="0"/>
                    <a:ea typeface="Calibri" panose="020F0502020204030204" pitchFamily="34" charset="0"/>
                    <a:cs typeface="Calibri" panose="020F0502020204030204" pitchFamily="34" charset="0"/>
                  </a:rPr>
                  <a:t> </a:t>
                </a:r>
              </a:p>
              <a:p>
                <a:endParaRPr lang="ru-RU" sz="1800" b="0">
                  <a:latin typeface="Calibri" panose="020F0502020204030204" pitchFamily="34" charset="0"/>
                  <a:ea typeface="Calibri" panose="020F0502020204030204" pitchFamily="34" charset="0"/>
                  <a:cs typeface="Calibri" panose="020F0502020204030204" pitchFamily="34" charset="0"/>
                </a:endParaRPr>
              </a:p>
              <a:p>
                <a:pPr algn="ctr"/>
                <a:br>
                  <a:rPr lang="ru-RU" sz="1800" b="0">
                    <a:latin typeface="Calibri" panose="020F0502020204030204" pitchFamily="34" charset="0"/>
                    <a:ea typeface="Calibri" panose="020F0502020204030204" pitchFamily="34" charset="0"/>
                    <a:cs typeface="Calibri" panose="020F0502020204030204" pitchFamily="34" charset="0"/>
                  </a:rPr>
                </a:br>
                <a14:m>
                  <m:oMath xmlns:m="http://schemas.openxmlformats.org/officeDocument/2006/math">
                    <m:r>
                      <a:rPr lang="ru-RU" sz="1800" b="0" i="1" smtClean="0">
                        <a:latin typeface="Cambria Math" panose="02040503050406030204" pitchFamily="18" charset="0"/>
                      </a:rPr>
                      <m:t>𝑅</m:t>
                    </m:r>
                    <m:r>
                      <a:rPr lang="ru-RU" sz="1800" b="0" i="1" smtClean="0">
                        <a:latin typeface="Cambria Math" panose="02040503050406030204" pitchFamily="18" charset="0"/>
                      </a:rPr>
                      <m:t>=</m:t>
                    </m:r>
                    <m:d>
                      <m:dPr>
                        <m:ctrlPr>
                          <a:rPr lang="ru-RU" sz="1800" b="0" i="1">
                            <a:latin typeface="Cambria Math" panose="02040503050406030204" pitchFamily="18" charset="0"/>
                          </a:rPr>
                        </m:ctrlPr>
                      </m:dPr>
                      <m:e>
                        <m:sSup>
                          <m:sSupPr>
                            <m:ctrlPr>
                              <a:rPr lang="ru-RU" sz="1800" b="0" i="1">
                                <a:latin typeface="Cambria Math" panose="02040503050406030204" pitchFamily="18" charset="0"/>
                              </a:rPr>
                            </m:ctrlPr>
                          </m:sSupPr>
                          <m:e>
                            <m:r>
                              <a:rPr lang="ru-RU" sz="1800" b="0" i="1" smtClean="0">
                                <a:latin typeface="Cambria Math" panose="02040503050406030204" pitchFamily="18" charset="0"/>
                              </a:rPr>
                              <m:t>𝛼</m:t>
                            </m:r>
                          </m:e>
                          <m:sup>
                            <m:f>
                              <m:fPr>
                                <m:ctrlPr>
                                  <a:rPr lang="ru-RU" sz="1800" b="0" i="1">
                                    <a:latin typeface="Cambria Math" panose="02040503050406030204" pitchFamily="18" charset="0"/>
                                  </a:rPr>
                                </m:ctrlPr>
                              </m:fPr>
                              <m:num>
                                <m:r>
                                  <a:rPr lang="ru-RU" sz="1800" b="0" i="1" smtClean="0">
                                    <a:latin typeface="Cambria Math" panose="02040503050406030204" pitchFamily="18" charset="0"/>
                                  </a:rPr>
                                  <m:t>1</m:t>
                                </m:r>
                              </m:num>
                              <m:den>
                                <m:r>
                                  <a:rPr lang="ru-RU" sz="1800" b="0" i="1" smtClean="0">
                                    <a:latin typeface="Cambria Math" panose="02040503050406030204" pitchFamily="18" charset="0"/>
                                  </a:rPr>
                                  <m:t>𝑆</m:t>
                                </m:r>
                              </m:den>
                            </m:f>
                          </m:sup>
                        </m:sSup>
                        <m:r>
                          <a:rPr lang="ru-RU" sz="1800" b="0" i="1" smtClean="0">
                            <a:latin typeface="Cambria Math" panose="02040503050406030204" pitchFamily="18" charset="0"/>
                          </a:rPr>
                          <m:t> </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𝑦</m:t>
                            </m:r>
                          </m:e>
                          <m:sup>
                            <m:f>
                              <m:fPr>
                                <m:ctrlPr>
                                  <a:rPr lang="ru-RU" sz="1800" b="0" i="1">
                                    <a:latin typeface="Cambria Math" panose="02040503050406030204" pitchFamily="18" charset="0"/>
                                  </a:rPr>
                                </m:ctrlPr>
                              </m:fPr>
                              <m:num>
                                <m:r>
                                  <a:rPr lang="ru-RU" sz="1800" b="0" i="1" smtClean="0">
                                    <a:latin typeface="Cambria Math" panose="02040503050406030204" pitchFamily="18" charset="0"/>
                                  </a:rPr>
                                  <m:t>𝐹</m:t>
                                </m:r>
                                <m:d>
                                  <m:dPr>
                                    <m:ctrlPr>
                                      <a:rPr lang="ru-RU" sz="1800" b="0" i="1">
                                        <a:latin typeface="Cambria Math" panose="02040503050406030204" pitchFamily="18" charset="0"/>
                                      </a:rPr>
                                    </m:ctrlPr>
                                  </m:dPr>
                                  <m:e>
                                    <m:r>
                                      <a:rPr lang="ru-RU" sz="1800" b="0" i="1" smtClean="0">
                                        <a:latin typeface="Cambria Math" panose="02040503050406030204" pitchFamily="18" charset="0"/>
                                      </a:rPr>
                                      <m:t>𝑅</m:t>
                                    </m:r>
                                    <m:r>
                                      <a:rPr lang="ru-RU" sz="1800" b="0" i="1" smtClean="0">
                                        <a:latin typeface="Cambria Math" panose="02040503050406030204" pitchFamily="18" charset="0"/>
                                      </a:rPr>
                                      <m:t>,</m:t>
                                    </m:r>
                                    <m:r>
                                      <a:rPr lang="ru-RU" sz="1800" b="0" i="1" smtClean="0">
                                        <a:latin typeface="Cambria Math" panose="02040503050406030204" pitchFamily="18" charset="0"/>
                                      </a:rPr>
                                      <m:t>𝑀</m:t>
                                    </m:r>
                                  </m:e>
                                </m:d>
                              </m:num>
                              <m:den>
                                <m:r>
                                  <a:rPr lang="ru-RU" sz="1800" b="0" i="1" smtClean="0">
                                    <a:latin typeface="Cambria Math" panose="02040503050406030204" pitchFamily="18" charset="0"/>
                                  </a:rPr>
                                  <m:t>𝑆</m:t>
                                </m:r>
                              </m:den>
                            </m:f>
                          </m:sup>
                        </m:sSup>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𝑝</m:t>
                        </m:r>
                      </m:e>
                    </m:d>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box>
                      <m:boxPr>
                        <m:ctrlPr>
                          <a:rPr lang="ru-RU" sz="1800" b="0" i="1">
                            <a:latin typeface="Cambria Math" panose="02040503050406030204" pitchFamily="18" charset="0"/>
                          </a:rPr>
                        </m:ctrlPr>
                      </m:boxPr>
                      <m:e>
                        <m:groupChr>
                          <m:groupChrPr>
                            <m:chr m:val="⇒"/>
                            <m:vertJc m:val="bot"/>
                            <m:ctrlPr>
                              <a:rPr lang="ru-RU" sz="1800" b="0" i="1">
                                <a:latin typeface="Cambria Math" panose="02040503050406030204" pitchFamily="18" charset="0"/>
                              </a:rPr>
                            </m:ctrlPr>
                          </m:groupChrPr>
                          <m:e>
                            <m:r>
                              <a:rPr lang="ru-RU" sz="1800" b="0" i="1" smtClean="0">
                                <a:latin typeface="Cambria Math" panose="02040503050406030204" pitchFamily="18" charset="0"/>
                              </a:rPr>
                              <m:t> </m:t>
                            </m:r>
                          </m:e>
                        </m:groupChr>
                      </m:e>
                    </m:box>
                    <m:r>
                      <a:rPr lang="ru-RU" sz="1800" b="0" i="1" smtClean="0">
                        <a:latin typeface="Cambria Math" panose="02040503050406030204" pitchFamily="18" charset="0"/>
                      </a:rPr>
                      <m:t>𝑀</m:t>
                    </m:r>
                    <m:r>
                      <a:rPr lang="en-US" sz="1800" b="0" i="1" smtClean="0">
                        <a:latin typeface="Cambria Math" panose="02040503050406030204" pitchFamily="18" charset="0"/>
                      </a:rPr>
                      <m:t>=</m:t>
                    </m:r>
                    <m:f>
                      <m:fPr>
                        <m:ctrlPr>
                          <a:rPr lang="ru-RU" sz="1800" b="0" i="1">
                            <a:latin typeface="Cambria Math" panose="02040503050406030204" pitchFamily="18" charset="0"/>
                          </a:rPr>
                        </m:ctrlPr>
                      </m:fPr>
                      <m:num>
                        <m:sSup>
                          <m:sSupPr>
                            <m:ctrlPr>
                              <a:rPr lang="ru-RU" sz="1800" b="0" i="1">
                                <a:latin typeface="Cambria Math" panose="02040503050406030204" pitchFamily="18" charset="0"/>
                              </a:rPr>
                            </m:ctrlPr>
                          </m:sSupPr>
                          <m:e>
                            <m:r>
                              <a:rPr lang="ru-RU" sz="1800" b="0" i="1" smtClean="0">
                                <a:latin typeface="Cambria Math" panose="02040503050406030204" pitchFamily="18" charset="0"/>
                              </a:rPr>
                              <m:t>𝛼</m:t>
                            </m:r>
                          </m:e>
                          <m:sup>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𝑆</m:t>
                                </m:r>
                              </m:e>
                              <m:sup>
                                <m:r>
                                  <a:rPr lang="ru-RU" sz="1800" b="0" i="1" smtClean="0">
                                    <a:latin typeface="Cambria Math" panose="02040503050406030204" pitchFamily="18" charset="0"/>
                                  </a:rPr>
                                  <m:t>−1</m:t>
                                </m:r>
                              </m:sup>
                            </m:sSup>
                          </m:sup>
                        </m:sSup>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𝑦</m:t>
                            </m:r>
                          </m:e>
                          <m:sup>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𝑀</m:t>
                                </m:r>
                              </m:e>
                              <m:sup>
                                <m:r>
                                  <a:rPr lang="ru-RU" sz="1800" b="0" i="1" smtClean="0">
                                    <a:latin typeface="Cambria Math" panose="02040503050406030204" pitchFamily="18" charset="0"/>
                                  </a:rPr>
                                  <m:t>−1</m:t>
                                </m:r>
                              </m:sup>
                            </m:sSup>
                            <m:r>
                              <a:rPr lang="ru-RU" sz="1800" b="0" i="1" smtClean="0">
                                <a:latin typeface="Cambria Math" panose="02040503050406030204" pitchFamily="18" charset="0"/>
                              </a:rPr>
                              <m:t>𝑅</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𝑆</m:t>
                                </m:r>
                              </m:e>
                              <m:sup>
                                <m:r>
                                  <a:rPr lang="ru-RU" sz="1800" b="0" i="1" smtClean="0">
                                    <a:latin typeface="Cambria Math" panose="02040503050406030204" pitchFamily="18" charset="0"/>
                                  </a:rPr>
                                  <m:t>−1</m:t>
                                </m:r>
                              </m:sup>
                            </m:sSup>
                          </m:sup>
                        </m:sSup>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𝑝</m:t>
                        </m:r>
                        <m:r>
                          <a:rPr lang="ru-RU" sz="1800" b="0" i="1" smtClean="0">
                            <a:latin typeface="Cambria Math" panose="02040503050406030204" pitchFamily="18" charset="0"/>
                          </a:rPr>
                          <m:t> </m:t>
                        </m:r>
                      </m:num>
                      <m:den>
                        <m:r>
                          <a:rPr lang="ru-RU" sz="1800" b="0" i="1" smtClean="0">
                            <a:latin typeface="Cambria Math" panose="02040503050406030204" pitchFamily="18" charset="0"/>
                          </a:rPr>
                          <m:t>𝑅</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𝑀</m:t>
                            </m:r>
                          </m:e>
                          <m:sup>
                            <m:r>
                              <a:rPr lang="ru-RU" sz="1800" b="0" i="1" smtClean="0">
                                <a:latin typeface="Cambria Math" panose="02040503050406030204" pitchFamily="18" charset="0"/>
                              </a:rPr>
                              <m:t>−1</m:t>
                            </m:r>
                          </m:sup>
                        </m:sSup>
                      </m:den>
                    </m:f>
                    <m:r>
                      <a:rPr lang="en-US" sz="1800" b="0" i="1" smtClean="0">
                        <a:latin typeface="Cambria Math" panose="02040503050406030204" pitchFamily="18" charset="0"/>
                      </a:rPr>
                      <m:t>𝑚𝑜𝑑</m:t>
                    </m:r>
                    <m:r>
                      <a:rPr lang="en-US" sz="1800" b="0" i="1" smtClean="0">
                        <a:latin typeface="Cambria Math" panose="02040503050406030204" pitchFamily="18" charset="0"/>
                      </a:rPr>
                      <m:t> </m:t>
                    </m:r>
                    <m:r>
                      <a:rPr lang="en-US" sz="1800" b="0" i="1" smtClean="0">
                        <a:latin typeface="Cambria Math" panose="02040503050406030204" pitchFamily="18" charset="0"/>
                      </a:rPr>
                      <m:t>𝑞</m:t>
                    </m:r>
                  </m:oMath>
                </a14:m>
                <a:r>
                  <a:rPr lang="ru-RU" sz="1800" b="0">
                    <a:latin typeface="Calibri" panose="020F0502020204030204" pitchFamily="34" charset="0"/>
                    <a:ea typeface="Calibri" panose="020F0502020204030204" pitchFamily="34" charset="0"/>
                    <a:cs typeface="Calibri" panose="020F0502020204030204" pitchFamily="34" charset="0"/>
                  </a:rPr>
                  <a:t>.    </a:t>
                </a:r>
                <a:endParaRPr lang="en-US" sz="1800" b="0">
                  <a:latin typeface="Calibri" panose="020F0502020204030204" pitchFamily="34" charset="0"/>
                  <a:ea typeface="Calibri" panose="020F0502020204030204" pitchFamily="34" charset="0"/>
                  <a:cs typeface="Calibri" panose="020F0502020204030204" pitchFamily="34" charset="0"/>
                </a:endParaRPr>
              </a:p>
              <a:p>
                <a:r>
                  <a:rPr lang="ru-RU" sz="1800" b="0">
                    <a:latin typeface="Calibri" panose="020F0502020204030204" pitchFamily="34" charset="0"/>
                    <a:ea typeface="Calibri" panose="020F0502020204030204" pitchFamily="34" charset="0"/>
                    <a:cs typeface="Calibri" panose="020F0502020204030204" pitchFamily="34" charset="0"/>
                  </a:rPr>
                  <a:t>     </a:t>
                </a:r>
              </a:p>
              <a:p>
                <a:endParaRPr lang="ru-RU" sz="1800" b="0">
                  <a:latin typeface="Calibri" panose="020F0502020204030204" pitchFamily="34" charset="0"/>
                  <a:ea typeface="Calibri" panose="020F0502020204030204" pitchFamily="34" charset="0"/>
                  <a:cs typeface="Calibri" panose="020F0502020204030204" pitchFamily="34"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TextBox 4">
                <a:extLst>
                  <a:ext uri="{FF2B5EF4-FFF2-40B4-BE49-F238E27FC236}">
                    <a16:creationId xmlns:a16="http://schemas.microsoft.com/office/drawing/2014/main" id="{6C7B3FDA-481B-43B1-A2BF-026327FE12BD}"/>
                  </a:ext>
                </a:extLst>
              </p:cNvPr>
              <p:cNvSpPr txBox="1">
                <a:spLocks noRot="1" noChangeAspect="1" noMove="1" noResize="1" noEditPoints="1" noAdjustHandles="1" noChangeArrowheads="1" noChangeShapeType="1" noTextEdit="1"/>
              </p:cNvSpPr>
              <p:nvPr/>
            </p:nvSpPr>
            <p:spPr>
              <a:xfrm>
                <a:off x="241996" y="555526"/>
                <a:ext cx="8892480" cy="5150513"/>
              </a:xfrm>
              <a:prstGeom prst="rect">
                <a:avLst/>
              </a:prstGeom>
              <a:blipFill>
                <a:blip r:embed="rId2"/>
                <a:stretch>
                  <a:fillRect l="-617" t="-592"/>
                </a:stretch>
              </a:blipFill>
            </p:spPr>
            <p:txBody>
              <a:bodyPr/>
              <a:lstStyle/>
              <a:p>
                <a:r>
                  <a:rPr lang="ru-RU">
                    <a:noFill/>
                  </a:rPr>
                  <a:t> </a:t>
                </a:r>
              </a:p>
            </p:txBody>
          </p:sp>
        </mc:Fallback>
      </mc:AlternateContent>
    </p:spTree>
    <p:extLst>
      <p:ext uri="{BB962C8B-B14F-4D97-AF65-F5344CB8AC3E}">
        <p14:creationId xmlns:p14="http://schemas.microsoft.com/office/powerpoint/2010/main" val="38374784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КП односторонней аутентификации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17</a:t>
            </a:fld>
            <a:endParaRPr lang="ru-RU"/>
          </a:p>
        </p:txBody>
      </p:sp>
      <p:sp>
        <p:nvSpPr>
          <p:cNvPr id="8" name="TextBox 7">
            <a:extLst>
              <a:ext uri="{FF2B5EF4-FFF2-40B4-BE49-F238E27FC236}">
                <a16:creationId xmlns:a16="http://schemas.microsoft.com/office/drawing/2014/main" id="{69D3AF21-E71D-4D1A-8C77-03F0D120450B}"/>
              </a:ext>
            </a:extLst>
          </p:cNvPr>
          <p:cNvSpPr txBox="1"/>
          <p:nvPr/>
        </p:nvSpPr>
        <p:spPr>
          <a:xfrm>
            <a:off x="1" y="499129"/>
            <a:ext cx="9144000" cy="4708981"/>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5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В KП односторонней аутентификации лишь один из участников доказывает свою подлинность другому участнику. Работа такого KП обычно состоит из нескольких раундов, в каждом из которых:</a:t>
            </a:r>
          </a:p>
          <a:p>
            <a:pPr marL="457200" indent="-457200" algn="just">
              <a:lnSpc>
                <a:spcPct val="150000"/>
              </a:lnSpc>
              <a:buFont typeface="+mj-lt"/>
              <a:buAutoNum type="arabicPeriod"/>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Доказывающий участник (P) предъявляет доказательство своей подлинности проверяющему участнику.</a:t>
            </a:r>
          </a:p>
          <a:p>
            <a:pPr marL="457200" indent="-457200" algn="just">
              <a:lnSpc>
                <a:spcPct val="150000"/>
              </a:lnSpc>
              <a:buFont typeface="+mj-lt"/>
              <a:buAutoNum type="arabicPeriod"/>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Проверяющий участник (V) проверяет доказательство, и принимает решение: признавать ли предъявленное доказательство правильным или нет.</a:t>
            </a:r>
          </a:p>
          <a:p>
            <a:pPr algn="just">
              <a:lnSpc>
                <a:spcPct val="15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Выделяют:</a:t>
            </a:r>
          </a:p>
          <a:p>
            <a:pPr algn="just">
              <a:lnSpc>
                <a:spcPct val="150000"/>
              </a:lnSpc>
              <a:buFontTx/>
              <a:buChar char="•"/>
            </a:pPr>
            <a:r>
              <a:rPr lang="ru-RU" altLang="ru-RU" sz="2000" err="1">
                <a:solidFill>
                  <a:srgbClr val="000000"/>
                </a:solidFill>
                <a:latin typeface="Calibri" panose="020F0502020204030204" pitchFamily="34" charset="0"/>
                <a:ea typeface="Calibri" panose="020F0502020204030204" pitchFamily="34" charset="0"/>
                <a:cs typeface="Calibri" panose="020F0502020204030204" pitchFamily="34" charset="0"/>
              </a:rPr>
              <a:t>Однораундовые KП односторонней аутентификации;</a:t>
            </a:r>
          </a:p>
          <a:p>
            <a:pPr algn="just">
              <a:lnSpc>
                <a:spcPct val="150000"/>
              </a:lnSpc>
              <a:buFontTx/>
              <a:buChar char="•"/>
            </a:pPr>
            <a:r>
              <a:rPr lang="ru-RU" altLang="ru-RU" sz="2000" err="1">
                <a:solidFill>
                  <a:srgbClr val="000000"/>
                </a:solidFill>
                <a:latin typeface="Calibri" panose="020F0502020204030204" pitchFamily="34" charset="0"/>
                <a:ea typeface="Calibri" panose="020F0502020204030204" pitchFamily="34" charset="0"/>
                <a:cs typeface="Calibri" panose="020F0502020204030204" pitchFamily="34" charset="0"/>
              </a:rPr>
              <a:t>Многораундовые KП односторонней аутентификации;</a:t>
            </a:r>
          </a:p>
        </p:txBody>
      </p:sp>
    </p:spTree>
    <p:extLst>
      <p:ext uri="{BB962C8B-B14F-4D97-AF65-F5344CB8AC3E}">
        <p14:creationId xmlns:p14="http://schemas.microsoft.com/office/powerpoint/2010/main" val="3987140537"/>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Фаза восстановления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170</a:t>
            </a:fld>
            <a:endParaRPr lang="ru-R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8E43DD-1B3B-4AD1-9838-0D708EC9CA14}"/>
                  </a:ext>
                </a:extLst>
              </p:cNvPr>
              <p:cNvSpPr txBox="1"/>
              <p:nvPr/>
            </p:nvSpPr>
            <p:spPr>
              <a:xfrm>
                <a:off x="269590" y="411509"/>
                <a:ext cx="8622890" cy="363548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800" b="0">
                    <a:latin typeface="Calibri" panose="020F0502020204030204" pitchFamily="34" charset="0"/>
                    <a:ea typeface="Calibri" panose="020F0502020204030204" pitchFamily="34" charset="0"/>
                    <a:cs typeface="Calibri" panose="020F0502020204030204" pitchFamily="34" charset="0"/>
                  </a:rPr>
                  <a:t>     </a:t>
                </a:r>
              </a:p>
              <a:p>
                <a:pPr algn="just"/>
                <a:r>
                  <a:rPr lang="ru-RU" sz="1800" b="0">
                    <a:latin typeface="Calibri" panose="020F0502020204030204" pitchFamily="34" charset="0"/>
                    <a:ea typeface="Calibri" panose="020F0502020204030204" pitchFamily="34" charset="0"/>
                    <a:cs typeface="Calibri" panose="020F0502020204030204" pitchFamily="34" charset="0"/>
                  </a:rPr>
                  <a:t>Из последнего соотношения следует, что если в качестве первого элемента подписи принять значение</a:t>
                </a:r>
                <a:r>
                  <a:rPr lang="ru-RU" sz="1800" b="0" i="1">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ru-RU" sz="1800" b="0" i="1" smtClean="0">
                        <a:latin typeface="Cambria Math" panose="02040503050406030204" pitchFamily="18" charset="0"/>
                      </a:rPr>
                      <m:t>𝑅</m:t>
                    </m:r>
                    <m:r>
                      <a:rPr lang="ru-RU" sz="1800" b="0" i="1" smtClean="0">
                        <a:latin typeface="Cambria Math" panose="02040503050406030204" pitchFamily="18" charset="0"/>
                      </a:rPr>
                      <m:t>" =</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𝑀</m:t>
                        </m:r>
                      </m:e>
                      <m:sup>
                        <m:r>
                          <a:rPr lang="ru-RU" sz="1800" b="0" i="1" smtClean="0">
                            <a:latin typeface="Cambria Math" panose="02040503050406030204" pitchFamily="18" charset="0"/>
                          </a:rPr>
                          <m:t>−1</m:t>
                        </m:r>
                      </m:sup>
                    </m:sSup>
                    <m:r>
                      <a:rPr lang="ru-RU" sz="1800" b="0" i="1" smtClean="0">
                        <a:latin typeface="Cambria Math" panose="02040503050406030204" pitchFamily="18" charset="0"/>
                      </a:rPr>
                      <m:t>(</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𝛼</m:t>
                        </m:r>
                      </m:e>
                      <m:sup>
                        <m:r>
                          <a:rPr lang="ru-RU" sz="1800" b="0" i="1" smtClean="0">
                            <a:latin typeface="Cambria Math" panose="02040503050406030204" pitchFamily="18" charset="0"/>
                          </a:rPr>
                          <m:t>𝑘</m:t>
                        </m:r>
                      </m:sup>
                    </m:sSup>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𝑝</m:t>
                    </m:r>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oMath>
                </a14:m>
                <a:r>
                  <a:rPr lang="ru-RU" sz="1800" b="0">
                    <a:latin typeface="Calibri" panose="020F0502020204030204" pitchFamily="34" charset="0"/>
                    <a:ea typeface="Calibri" panose="020F0502020204030204" pitchFamily="34" charset="0"/>
                    <a:cs typeface="Calibri" panose="020F0502020204030204" pitchFamily="34" charset="0"/>
                  </a:rPr>
                  <a:t>, то в результате получим схему ЭЦП с восстановлением сообщения:</a:t>
                </a:r>
              </a:p>
              <a:p>
                <a:r>
                  <a:rPr lang="ru-RU" sz="1800" b="0">
                    <a:latin typeface="Calibri" panose="020F0502020204030204" pitchFamily="34" charset="0"/>
                    <a:ea typeface="Calibri" panose="020F0502020204030204" pitchFamily="34" charset="0"/>
                    <a:cs typeface="Calibri" panose="020F0502020204030204" pitchFamily="34" charset="0"/>
                  </a:rPr>
                  <a:t> </a:t>
                </a:r>
              </a:p>
              <a:p>
                <a:pPr algn="ctr"/>
                <a14:m>
                  <m:oMath xmlns:m="http://schemas.openxmlformats.org/officeDocument/2006/math">
                    <m:r>
                      <a:rPr lang="ru-RU" sz="1800" b="0" i="1" smtClean="0">
                        <a:latin typeface="Cambria Math" panose="02040503050406030204" pitchFamily="18" charset="0"/>
                      </a:rPr>
                      <m:t>𝑀</m:t>
                    </m:r>
                    <m:r>
                      <a:rPr lang="ru-RU" sz="1800" b="0" i="1" smtClean="0">
                        <a:latin typeface="Cambria Math" panose="02040503050406030204" pitchFamily="18" charset="0"/>
                      </a:rPr>
                      <m:t>=</m:t>
                    </m:r>
                    <m:d>
                      <m:dPr>
                        <m:ctrlPr>
                          <a:rPr lang="ru-RU" sz="1800" b="0" i="1">
                            <a:latin typeface="Cambria Math" panose="02040503050406030204" pitchFamily="18" charset="0"/>
                          </a:rPr>
                        </m:ctrlPr>
                      </m:dPr>
                      <m:e>
                        <m:d>
                          <m:dPr>
                            <m:ctrlPr>
                              <a:rPr lang="ru-RU" sz="1800" b="0" i="1">
                                <a:latin typeface="Cambria Math" panose="02040503050406030204" pitchFamily="18" charset="0"/>
                              </a:rPr>
                            </m:ctrlPr>
                          </m:dPr>
                          <m:e>
                            <m:sSup>
                              <m:sSupPr>
                                <m:ctrlPr>
                                  <a:rPr lang="ru-RU" sz="1800" b="0" i="1">
                                    <a:latin typeface="Cambria Math" panose="02040503050406030204" pitchFamily="18" charset="0"/>
                                  </a:rPr>
                                </m:ctrlPr>
                              </m:sSupPr>
                              <m:e>
                                <m:r>
                                  <a:rPr lang="ru-RU" sz="1800" b="0" i="1" smtClean="0">
                                    <a:latin typeface="Cambria Math" panose="02040503050406030204" pitchFamily="18" charset="0"/>
                                  </a:rPr>
                                  <m:t>𝛼</m:t>
                                </m:r>
                              </m:e>
                              <m:sup>
                                <m:f>
                                  <m:fPr>
                                    <m:ctrlPr>
                                      <a:rPr lang="ru-RU" sz="1800" b="0" i="1">
                                        <a:latin typeface="Cambria Math" panose="02040503050406030204" pitchFamily="18" charset="0"/>
                                      </a:rPr>
                                    </m:ctrlPr>
                                  </m:fPr>
                                  <m:num>
                                    <m:r>
                                      <a:rPr lang="ru-RU" sz="1800" b="0" i="1" smtClean="0">
                                        <a:latin typeface="Cambria Math" panose="02040503050406030204" pitchFamily="18" charset="0"/>
                                      </a:rPr>
                                      <m:t>1</m:t>
                                    </m:r>
                                  </m:num>
                                  <m:den>
                                    <m:r>
                                      <a:rPr lang="ru-RU" sz="1800" b="0" i="1" smtClean="0">
                                        <a:latin typeface="Cambria Math" panose="02040503050406030204" pitchFamily="18" charset="0"/>
                                      </a:rPr>
                                      <m:t>𝑆</m:t>
                                    </m:r>
                                  </m:den>
                                </m:f>
                              </m:sup>
                            </m:sSup>
                            <m:r>
                              <a:rPr lang="ru-RU" sz="1800" b="0" i="1" smtClean="0">
                                <a:latin typeface="Cambria Math" panose="02040503050406030204" pitchFamily="18" charset="0"/>
                              </a:rPr>
                              <m:t> </m:t>
                            </m:r>
                            <m:sSup>
                              <m:sSupPr>
                                <m:ctrlPr>
                                  <a:rPr lang="ru-RU" sz="1800" b="0" i="1">
                                    <a:latin typeface="Cambria Math" panose="02040503050406030204" pitchFamily="18" charset="0"/>
                                  </a:rPr>
                                </m:ctrlPr>
                              </m:sSupPr>
                              <m:e>
                                <m:r>
                                  <a:rPr lang="ru-RU" sz="1800" b="0" i="1" smtClean="0">
                                    <a:latin typeface="Cambria Math" panose="02040503050406030204" pitchFamily="18" charset="0"/>
                                  </a:rPr>
                                  <m:t>𝑦</m:t>
                                </m:r>
                              </m:e>
                              <m:sup>
                                <m:r>
                                  <a:rPr lang="ru-RU" sz="1800" b="0" i="1" smtClean="0">
                                    <a:latin typeface="Cambria Math" panose="02040503050406030204" pitchFamily="18" charset="0"/>
                                  </a:rPr>
                                  <m:t>𝑅</m:t>
                                </m:r>
                                <m:r>
                                  <a:rPr lang="ru-RU" sz="1800" b="0" i="1" smtClean="0">
                                    <a:latin typeface="Cambria Math" panose="02040503050406030204" pitchFamily="18" charset="0"/>
                                  </a:rPr>
                                  <m:t>"/</m:t>
                                </m:r>
                                <m:r>
                                  <a:rPr lang="ru-RU" sz="1800" b="0" i="1" smtClean="0">
                                    <a:latin typeface="Cambria Math" panose="02040503050406030204" pitchFamily="18" charset="0"/>
                                  </a:rPr>
                                  <m:t>𝑆</m:t>
                                </m:r>
                              </m:sup>
                            </m:sSup>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𝑝</m:t>
                            </m:r>
                          </m:e>
                        </m:d>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e>
                    </m:d>
                    <m:f>
                      <m:fPr>
                        <m:ctrlPr>
                          <a:rPr lang="ru-RU" sz="1800" b="0" i="1">
                            <a:latin typeface="Cambria Math" panose="02040503050406030204" pitchFamily="18" charset="0"/>
                          </a:rPr>
                        </m:ctrlPr>
                      </m:fPr>
                      <m:num>
                        <m:r>
                          <a:rPr lang="ru-RU" sz="1800" b="0" i="1" smtClean="0">
                            <a:latin typeface="Cambria Math" panose="02040503050406030204" pitchFamily="18" charset="0"/>
                          </a:rPr>
                          <m:t>1</m:t>
                        </m:r>
                      </m:num>
                      <m:den>
                        <m:r>
                          <a:rPr lang="ru-RU" sz="1800" b="0" i="1" smtClean="0">
                            <a:latin typeface="Cambria Math" panose="02040503050406030204" pitchFamily="18" charset="0"/>
                          </a:rPr>
                          <m:t>𝑟𝑅</m:t>
                        </m:r>
                        <m:r>
                          <a:rPr lang="ru-RU" sz="1800" b="0" i="1" smtClean="0">
                            <a:latin typeface="Cambria Math" panose="02040503050406030204" pitchFamily="18" charset="0"/>
                          </a:rPr>
                          <m:t>"</m:t>
                        </m:r>
                      </m:den>
                    </m:f>
                    <m:r>
                      <a:rPr lang="ru-RU" sz="1800" b="0" i="1" smtClean="0">
                        <a:latin typeface="Cambria Math" panose="02040503050406030204" pitchFamily="18" charset="0"/>
                      </a:rPr>
                      <m:t> </m:t>
                    </m:r>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oMath>
                </a14:m>
                <a:r>
                  <a:rPr lang="ru-RU" sz="1800" b="0">
                    <a:latin typeface="Calibri" panose="020F0502020204030204" pitchFamily="34" charset="0"/>
                    <a:ea typeface="Calibri" panose="020F0502020204030204" pitchFamily="34" charset="0"/>
                    <a:cs typeface="Calibri" panose="020F0502020204030204" pitchFamily="34" charset="0"/>
                  </a:rPr>
                  <a:t>,</a:t>
                </a:r>
              </a:p>
              <a:p>
                <a:r>
                  <a:rPr lang="ru-RU" sz="1800" b="0">
                    <a:latin typeface="Calibri" panose="020F0502020204030204" pitchFamily="34" charset="0"/>
                    <a:ea typeface="Calibri" panose="020F0502020204030204" pitchFamily="34" charset="0"/>
                    <a:cs typeface="Calibri" panose="020F0502020204030204" pitchFamily="34" charset="0"/>
                  </a:rPr>
                  <a:t> </a:t>
                </a:r>
              </a:p>
              <a:p>
                <a:pPr algn="just"/>
                <a:r>
                  <a:rPr lang="ru-RU" sz="1800" b="0">
                    <a:latin typeface="Calibri" panose="020F0502020204030204" pitchFamily="34" charset="0"/>
                    <a:ea typeface="Calibri" panose="020F0502020204030204" pitchFamily="34" charset="0"/>
                    <a:cs typeface="Calibri" panose="020F0502020204030204" pitchFamily="34" charset="0"/>
                  </a:rPr>
                  <a:t>где подписью является пара чисел </a:t>
                </a:r>
                <a14:m>
                  <m:oMath xmlns:m="http://schemas.openxmlformats.org/officeDocument/2006/math">
                    <m:r>
                      <a:rPr lang="ru-RU" sz="1800" b="0" i="1" smtClean="0">
                        <a:latin typeface="Cambria Math" panose="02040503050406030204" pitchFamily="18" charset="0"/>
                      </a:rPr>
                      <m:t>(</m:t>
                    </m:r>
                    <m:r>
                      <a:rPr lang="ru-RU" sz="1800" b="0" i="1" smtClean="0">
                        <a:latin typeface="Cambria Math" panose="02040503050406030204" pitchFamily="18" charset="0"/>
                      </a:rPr>
                      <m:t>𝑅</m:t>
                    </m:r>
                    <m:r>
                      <a:rPr lang="ru-RU" sz="1800" b="0" i="1" smtClean="0">
                        <a:latin typeface="Cambria Math" panose="02040503050406030204" pitchFamily="18" charset="0"/>
                      </a:rPr>
                      <m:t>",</m:t>
                    </m:r>
                    <m:r>
                      <a:rPr lang="ru-RU" sz="1800" b="0" i="1" smtClean="0">
                        <a:latin typeface="Cambria Math" panose="02040503050406030204" pitchFamily="18" charset="0"/>
                      </a:rPr>
                      <m:t>𝑆</m:t>
                    </m:r>
                    <m:r>
                      <a:rPr lang="ru-RU" sz="1800" b="0" i="1" smtClean="0">
                        <a:latin typeface="Cambria Math" panose="02040503050406030204" pitchFamily="18" charset="0"/>
                      </a:rPr>
                      <m:t>)</m:t>
                    </m:r>
                  </m:oMath>
                </a14:m>
                <a:r>
                  <a:rPr lang="ru-RU" sz="1800" b="0">
                    <a:latin typeface="Calibri" panose="020F0502020204030204" pitchFamily="34" charset="0"/>
                    <a:ea typeface="Calibri" panose="020F0502020204030204" pitchFamily="34" charset="0"/>
                    <a:cs typeface="Calibri" panose="020F0502020204030204" pitchFamily="34" charset="0"/>
                  </a:rPr>
                  <a:t>, а генерация подписи осуществляется в соответствии с формулой </a:t>
                </a:r>
              </a:p>
              <a:p>
                <a:endParaRPr lang="ru-RU" sz="1800" b="0">
                  <a:latin typeface="Calibri" panose="020F0502020204030204" pitchFamily="34" charset="0"/>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f>
                        <m:fPr>
                          <m:ctrlPr>
                            <a:rPr lang="ru-RU" sz="1800" b="0" i="1">
                              <a:latin typeface="Cambria Math" panose="02040503050406030204" pitchFamily="18" charset="0"/>
                            </a:rPr>
                          </m:ctrlPr>
                        </m:fPr>
                        <m:num>
                          <m:r>
                            <a:rPr lang="ru-RU" sz="1800" b="0" i="1" smtClean="0">
                              <a:latin typeface="Cambria Math" panose="02040503050406030204" pitchFamily="18" charset="0"/>
                            </a:rPr>
                            <m:t>1−</m:t>
                          </m:r>
                          <m:r>
                            <a:rPr lang="ru-RU" sz="1800" b="0" i="1" smtClean="0">
                              <a:latin typeface="Cambria Math" panose="02040503050406030204" pitchFamily="18" charset="0"/>
                            </a:rPr>
                            <m:t>𝑥𝑅</m:t>
                          </m:r>
                          <m:r>
                            <a:rPr lang="ru-RU" sz="1800" b="0" i="1" smtClean="0">
                              <a:latin typeface="Cambria Math" panose="02040503050406030204" pitchFamily="18" charset="0"/>
                            </a:rPr>
                            <m:t>" </m:t>
                          </m:r>
                        </m:num>
                        <m:den>
                          <m:r>
                            <a:rPr lang="en-US" sz="1800" b="0" i="1" smtClean="0">
                              <a:latin typeface="Cambria Math" panose="02040503050406030204" pitchFamily="18" charset="0"/>
                            </a:rPr>
                            <m:t>𝑘</m:t>
                          </m:r>
                        </m:den>
                      </m:f>
                      <m:r>
                        <a:rPr lang="ru-RU" sz="1800" b="0" i="1" smtClean="0">
                          <a:latin typeface="Cambria Math" panose="02040503050406030204" pitchFamily="18" charset="0"/>
                        </a:rPr>
                        <m:t>𝑚𝑜𝑑</m:t>
                      </m:r>
                      <m:r>
                        <a:rPr lang="ru-RU" sz="1800" b="0" i="1" smtClean="0">
                          <a:latin typeface="Cambria Math" panose="02040503050406030204" pitchFamily="18" charset="0"/>
                        </a:rPr>
                        <m:t> </m:t>
                      </m:r>
                      <m:r>
                        <a:rPr lang="ru-RU" sz="1800" b="0" i="1" smtClean="0">
                          <a:latin typeface="Cambria Math" panose="02040503050406030204" pitchFamily="18" charset="0"/>
                        </a:rPr>
                        <m:t>𝑞</m:t>
                      </m:r>
                      <m:r>
                        <a:rPr lang="ru-RU" sz="1800" b="0" i="1" smtClean="0">
                          <a:latin typeface="Cambria Math" panose="02040503050406030204" pitchFamily="18" charset="0"/>
                        </a:rPr>
                        <m:t>.</m:t>
                      </m:r>
                    </m:oMath>
                  </m:oMathPara>
                </a14:m>
                <a:endParaRPr lang="ru-RU" sz="1800" b="0">
                  <a:latin typeface="Calibri" panose="020F0502020204030204" pitchFamily="34" charset="0"/>
                  <a:ea typeface="Calibri" panose="020F0502020204030204" pitchFamily="34" charset="0"/>
                  <a:cs typeface="Calibri" panose="020F0502020204030204" pitchFamily="34"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a:extLst>
                  <a:ext uri="{FF2B5EF4-FFF2-40B4-BE49-F238E27FC236}">
                    <a16:creationId xmlns:a16="http://schemas.microsoft.com/office/drawing/2014/main" id="{C68E43DD-1B3B-4AD1-9838-0D708EC9CA14}"/>
                  </a:ext>
                </a:extLst>
              </p:cNvPr>
              <p:cNvSpPr txBox="1">
                <a:spLocks noRot="1" noChangeAspect="1" noMove="1" noResize="1" noEditPoints="1" noAdjustHandles="1" noChangeArrowheads="1" noChangeShapeType="1" noTextEdit="1"/>
              </p:cNvSpPr>
              <p:nvPr/>
            </p:nvSpPr>
            <p:spPr>
              <a:xfrm>
                <a:off x="269590" y="411509"/>
                <a:ext cx="8622890" cy="3635482"/>
              </a:xfrm>
              <a:prstGeom prst="rect">
                <a:avLst/>
              </a:prstGeom>
              <a:blipFill>
                <a:blip r:embed="rId2"/>
                <a:stretch>
                  <a:fillRect l="-565" r="-565"/>
                </a:stretch>
              </a:blipFill>
            </p:spPr>
            <p:txBody>
              <a:bodyPr/>
              <a:lstStyle/>
              <a:p>
                <a:r>
                  <a:rPr lang="ru-RU">
                    <a:noFill/>
                  </a:rPr>
                  <a:t> </a:t>
                </a:r>
              </a:p>
            </p:txBody>
          </p:sp>
        </mc:Fallback>
      </mc:AlternateContent>
    </p:spTree>
    <p:extLst>
      <p:ext uri="{BB962C8B-B14F-4D97-AF65-F5344CB8AC3E}">
        <p14:creationId xmlns:p14="http://schemas.microsoft.com/office/powerpoint/2010/main" val="1841745522"/>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Электронная подпись</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171</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35496" y="555526"/>
            <a:ext cx="9134476" cy="1631216"/>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Электронная подпись </a:t>
            </a:r>
            <a:r>
              <a:rPr lang="ru-RU" sz="2000">
                <a:latin typeface="Calibri" panose="020F0502020204030204" pitchFamily="34" charset="0"/>
                <a:ea typeface="Calibri" panose="020F0502020204030204" pitchFamily="34" charset="0"/>
                <a:cs typeface="Calibri" panose="020F0502020204030204" pitchFamily="34" charset="0"/>
              </a:rPr>
              <a:t>- информация в электронной форме, которая присоединена к другой информации в электронной форме (подписываемой информации) или иным образом связана с такой информацией и которая используется для определения лица, подписывающего информацию. (ФЗ РФ от 6 апреля 2011 г. N 63-ФЗ).</a:t>
            </a:r>
          </a:p>
        </p:txBody>
      </p:sp>
      <p:pic>
        <p:nvPicPr>
          <p:cNvPr id="5" name="Рисунок 4">
            <a:extLst>
              <a:ext uri="{FF2B5EF4-FFF2-40B4-BE49-F238E27FC236}">
                <a16:creationId xmlns:a16="http://schemas.microsoft.com/office/drawing/2014/main" id="{0EF82CB9-3AFC-4563-92E2-1BAB07EE18D2}"/>
              </a:ext>
            </a:extLst>
          </p:cNvPr>
          <p:cNvPicPr>
            <a:picLocks noChangeAspect="1"/>
          </p:cNvPicPr>
          <p:nvPr/>
        </p:nvPicPr>
        <p:blipFill>
          <a:blip r:embed="rId2"/>
          <a:stretch>
            <a:fillRect/>
          </a:stretch>
        </p:blipFill>
        <p:spPr>
          <a:xfrm>
            <a:off x="1110491" y="2283718"/>
            <a:ext cx="6913493" cy="2477335"/>
          </a:xfrm>
          <a:prstGeom prst="rect">
            <a:avLst/>
          </a:prstGeom>
        </p:spPr>
      </p:pic>
    </p:spTree>
    <p:extLst>
      <p:ext uri="{BB962C8B-B14F-4D97-AF65-F5344CB8AC3E}">
        <p14:creationId xmlns:p14="http://schemas.microsoft.com/office/powerpoint/2010/main" val="339301789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Слепая подпись</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172</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107504" y="627534"/>
            <a:ext cx="8928992" cy="2554545"/>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Слепая подпись</a:t>
            </a:r>
            <a:r>
              <a:rPr lang="ru-RU" sz="2000">
                <a:latin typeface="Calibri" panose="020F0502020204030204" pitchFamily="34" charset="0"/>
                <a:ea typeface="Calibri" panose="020F0502020204030204" pitchFamily="34" charset="0"/>
                <a:cs typeface="Calibri" panose="020F0502020204030204" pitchFamily="34" charset="0"/>
              </a:rPr>
              <a:t> - одна из модификаций электронной подписи (ЭП), при которой подписывающая сторона достоверно не знает содержание подписываемого документа. Также, в некоторых источниках, именуется электронной подписью "вслепую".</a:t>
            </a:r>
          </a:p>
          <a:p>
            <a:pPr algn="just"/>
            <a:endParaRPr lang="ru-RU" sz="2000">
              <a:latin typeface="Calibri" panose="020F0502020204030204" pitchFamily="34" charset="0"/>
              <a:ea typeface="Calibri" panose="020F0502020204030204" pitchFamily="34" charset="0"/>
              <a:cs typeface="Calibri" panose="020F0502020204030204" pitchFamily="34" charset="0"/>
            </a:endParaRPr>
          </a:p>
          <a:p>
            <a:pPr algn="just"/>
            <a:r>
              <a:rPr lang="en-US" sz="2000" b="1">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Основные сферы применения:</a:t>
            </a:r>
          </a:p>
          <a:p>
            <a:pPr algn="just"/>
            <a:r>
              <a:rPr lang="ru-RU" sz="2000">
                <a:latin typeface="Calibri" panose="020F0502020204030204" pitchFamily="34" charset="0"/>
                <a:ea typeface="Calibri" panose="020F0502020204030204" pitchFamily="34" charset="0"/>
                <a:cs typeface="Calibri" panose="020F0502020204030204" pitchFamily="34" charset="0"/>
              </a:rPr>
              <a:t> 1.  банковская сфера;</a:t>
            </a:r>
          </a:p>
          <a:p>
            <a:pPr algn="just"/>
            <a:r>
              <a:rPr lang="ru-RU" sz="2000">
                <a:latin typeface="Calibri" panose="020F0502020204030204" pitchFamily="34" charset="0"/>
                <a:ea typeface="Calibri" panose="020F0502020204030204" pitchFamily="34" charset="0"/>
                <a:cs typeface="Calibri" panose="020F0502020204030204" pitchFamily="34" charset="0"/>
              </a:rPr>
              <a:t> 2.  сфера электронного голосования;</a:t>
            </a:r>
          </a:p>
        </p:txBody>
      </p:sp>
    </p:spTree>
    <p:extLst>
      <p:ext uri="{BB962C8B-B14F-4D97-AF65-F5344CB8AC3E}">
        <p14:creationId xmlns:p14="http://schemas.microsoft.com/office/powerpoint/2010/main" val="2335590402"/>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Схема слепой подписи</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173</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107504" y="555526"/>
            <a:ext cx="9134476" cy="224676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en-US" sz="2000">
                <a:latin typeface="Calibri" panose="020F0502020204030204" pitchFamily="34" charset="0"/>
                <a:ea typeface="Calibri" panose="020F0502020204030204" pitchFamily="34" charset="0"/>
                <a:cs typeface="Calibri" panose="020F0502020204030204" pitchFamily="34" charset="0"/>
              </a:rPr>
              <a:t>	</a:t>
            </a:r>
            <a:r>
              <a:rPr lang="ru-RU" sz="2000">
                <a:latin typeface="Calibri" panose="020F0502020204030204" pitchFamily="34" charset="0"/>
                <a:ea typeface="Calibri" panose="020F0502020204030204" pitchFamily="34" charset="0"/>
                <a:cs typeface="Calibri" panose="020F0502020204030204" pitchFamily="34" charset="0"/>
              </a:rPr>
              <a:t>В этой схеме происходит подпись сообщения вслепую.</a:t>
            </a:r>
          </a:p>
          <a:p>
            <a:r>
              <a:rPr lang="ru-RU" sz="2000">
                <a:latin typeface="Calibri" panose="020F0502020204030204" pitchFamily="34" charset="0"/>
                <a:ea typeface="Calibri" panose="020F0502020204030204" pitchFamily="34" charset="0"/>
                <a:cs typeface="Calibri" panose="020F0502020204030204" pitchFamily="34" charset="0"/>
              </a:rPr>
              <a:t>1.	A зашифровывает сообщение m функцией f, получая зашифрованное сообщение c.</a:t>
            </a:r>
          </a:p>
          <a:p>
            <a:r>
              <a:rPr lang="ru-RU" sz="2000">
                <a:latin typeface="Calibri" panose="020F0502020204030204" pitchFamily="34" charset="0"/>
                <a:ea typeface="Calibri" panose="020F0502020204030204" pitchFamily="34" charset="0"/>
                <a:cs typeface="Calibri" panose="020F0502020204030204" pitchFamily="34" charset="0"/>
              </a:rPr>
              <a:t>2.	А отсылает зашифрованное сообщение В.</a:t>
            </a:r>
          </a:p>
          <a:p>
            <a:r>
              <a:rPr lang="ru-RU" sz="2000">
                <a:latin typeface="Calibri" panose="020F0502020204030204" pitchFamily="34" charset="0"/>
                <a:ea typeface="Calibri" panose="020F0502020204030204" pitchFamily="34" charset="0"/>
                <a:cs typeface="Calibri" panose="020F0502020204030204" pitchFamily="34" charset="0"/>
              </a:rPr>
              <a:t>3.	В вслепую подписывает сообщение c функцией g, получая c` </a:t>
            </a:r>
          </a:p>
          <a:p>
            <a:r>
              <a:rPr lang="ru-RU" sz="2000">
                <a:latin typeface="Calibri" panose="020F0502020204030204" pitchFamily="34" charset="0"/>
                <a:ea typeface="Calibri" panose="020F0502020204030204" pitchFamily="34" charset="0"/>
                <a:cs typeface="Calibri" panose="020F0502020204030204" pitchFamily="34" charset="0"/>
              </a:rPr>
              <a:t>4.	В посылает c` обратно A.</a:t>
            </a:r>
          </a:p>
          <a:p>
            <a:r>
              <a:rPr lang="ru-RU" sz="2000">
                <a:latin typeface="Calibri" panose="020F0502020204030204" pitchFamily="34" charset="0"/>
                <a:ea typeface="Calibri" panose="020F0502020204030204" pitchFamily="34" charset="0"/>
                <a:cs typeface="Calibri" panose="020F0502020204030204" pitchFamily="34" charset="0"/>
              </a:rPr>
              <a:t>5.	А получает и убирает свое шифрование, получая: c`` </a:t>
            </a:r>
          </a:p>
        </p:txBody>
      </p:sp>
      <p:pic>
        <p:nvPicPr>
          <p:cNvPr id="5" name="Picture 2">
            <a:extLst>
              <a:ext uri="{FF2B5EF4-FFF2-40B4-BE49-F238E27FC236}">
                <a16:creationId xmlns:a16="http://schemas.microsoft.com/office/drawing/2014/main" id="{4DBACB15-14CD-42C4-861B-66B60C686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772"/>
          <a:stretch>
            <a:fillRect/>
          </a:stretch>
        </p:blipFill>
        <p:spPr bwMode="auto">
          <a:xfrm>
            <a:off x="1631504" y="2802295"/>
            <a:ext cx="6086475" cy="213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2740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Основные протоколы</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174</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323528" y="915566"/>
            <a:ext cx="9134476" cy="193899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a:buFont typeface="Arial" pitchFamily="34" charset="0"/>
              <a:buChar char="•"/>
            </a:pPr>
            <a:r>
              <a:rPr lang="ru-RU">
                <a:latin typeface="Calibri" panose="020F0502020204030204" pitchFamily="34" charset="0"/>
                <a:ea typeface="Calibri" panose="020F0502020204030204" pitchFamily="34" charset="0"/>
                <a:cs typeface="Calibri" panose="020F0502020204030204" pitchFamily="34" charset="0"/>
              </a:rPr>
              <a:t>Простой протокол тайного цифрового шифрования</a:t>
            </a:r>
          </a:p>
          <a:p>
            <a:pPr marL="342900" indent="-342900">
              <a:buFont typeface="Arial" pitchFamily="34" charset="0"/>
              <a:buChar char="•"/>
            </a:pPr>
            <a:r>
              <a:rPr lang="ru-RU">
                <a:latin typeface="Calibri" panose="020F0502020204030204" pitchFamily="34" charset="0"/>
                <a:ea typeface="Calibri" panose="020F0502020204030204" pitchFamily="34" charset="0"/>
                <a:cs typeface="Calibri" panose="020F0502020204030204" pitchFamily="34" charset="0"/>
              </a:rPr>
              <a:t>Протокол двух агентов</a:t>
            </a:r>
          </a:p>
          <a:p>
            <a:pPr marL="342900" indent="-342900">
              <a:buFont typeface="Arial" pitchFamily="34" charset="0"/>
              <a:buChar char="•"/>
            </a:pPr>
            <a:r>
              <a:rPr lang="ru-RU">
                <a:latin typeface="Calibri" panose="020F0502020204030204" pitchFamily="34" charset="0"/>
                <a:ea typeface="Calibri" panose="020F0502020204030204" pitchFamily="34" charset="0"/>
                <a:cs typeface="Calibri" panose="020F0502020204030204" pitchFamily="34" charset="0"/>
              </a:rPr>
              <a:t>Протокол Фудзиока-Окамото-Ота</a:t>
            </a:r>
          </a:p>
          <a:p>
            <a:pPr marL="342900" indent="-342900">
              <a:buFont typeface="Arial" pitchFamily="34" charset="0"/>
              <a:buChar char="•"/>
            </a:pPr>
            <a:r>
              <a:rPr lang="ru-RU">
                <a:latin typeface="Calibri" panose="020F0502020204030204" pitchFamily="34" charset="0"/>
                <a:ea typeface="Calibri" panose="020F0502020204030204" pitchFamily="34" charset="0"/>
                <a:cs typeface="Calibri" panose="020F0502020204030204" pitchFamily="34" charset="0"/>
              </a:rPr>
              <a:t>Протокол He-Su</a:t>
            </a:r>
          </a:p>
          <a:p>
            <a:pPr marL="342900" indent="-342900">
              <a:buFont typeface="Arial" pitchFamily="34" charset="0"/>
              <a:buChar char="•"/>
            </a:pPr>
            <a:r>
              <a:rPr lang="ru-RU">
                <a:latin typeface="Calibri" panose="020F0502020204030204" pitchFamily="34" charset="0"/>
                <a:ea typeface="Calibri" panose="020F0502020204030204" pitchFamily="34" charset="0"/>
                <a:cs typeface="Calibri" panose="020F0502020204030204" pitchFamily="34" charset="0"/>
              </a:rPr>
              <a:t>Протокол на основе ANDOS</a:t>
            </a:r>
          </a:p>
        </p:txBody>
      </p:sp>
    </p:spTree>
    <p:extLst>
      <p:ext uri="{BB962C8B-B14F-4D97-AF65-F5344CB8AC3E}">
        <p14:creationId xmlns:p14="http://schemas.microsoft.com/office/powerpoint/2010/main" val="3531375480"/>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Простой протокол</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175</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251520" y="850890"/>
            <a:ext cx="8640960" cy="3416320"/>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a:latin typeface="Calibri" panose="020F0502020204030204" pitchFamily="34" charset="0"/>
                <a:ea typeface="Calibri" panose="020F0502020204030204" pitchFamily="34" charset="0"/>
                <a:cs typeface="Calibri" panose="020F0502020204030204" pitchFamily="34" charset="0"/>
              </a:rPr>
              <a:t>	</a:t>
            </a:r>
            <a:r>
              <a:rPr lang="ru-RU">
                <a:latin typeface="Calibri" panose="020F0502020204030204" pitchFamily="34" charset="0"/>
                <a:ea typeface="Calibri" panose="020F0502020204030204" pitchFamily="34" charset="0"/>
                <a:cs typeface="Calibri" panose="020F0502020204030204" pitchFamily="34" charset="0"/>
              </a:rPr>
              <a:t>Простой алгоритм электронного голосования по сути представляет собой переписку с электронными подписями между избирательным комитетом и множеством избирателей. Пусть здесь и далее: </a:t>
            </a:r>
            <a:r>
              <a:rPr lang="ru-RU" b="1">
                <a:latin typeface="Calibri" panose="020F0502020204030204" pitchFamily="34" charset="0"/>
                <a:ea typeface="Calibri" panose="020F0502020204030204" pitchFamily="34" charset="0"/>
                <a:cs typeface="Calibri" panose="020F0502020204030204" pitchFamily="34" charset="0"/>
              </a:rPr>
              <a:t>А</a:t>
            </a:r>
            <a:r>
              <a:rPr lang="ru-RU">
                <a:latin typeface="Calibri" panose="020F0502020204030204" pitchFamily="34" charset="0"/>
                <a:ea typeface="Calibri" panose="020F0502020204030204" pitchFamily="34" charset="0"/>
                <a:cs typeface="Calibri" panose="020F0502020204030204" pitchFamily="34" charset="0"/>
              </a:rPr>
              <a:t> — агентство, проводящее электронное голосование </a:t>
            </a:r>
            <a:r>
              <a:rPr lang="ru-RU" b="1">
                <a:latin typeface="Calibri" panose="020F0502020204030204" pitchFamily="34" charset="0"/>
                <a:ea typeface="Calibri" panose="020F0502020204030204" pitchFamily="34" charset="0"/>
                <a:cs typeface="Calibri" panose="020F0502020204030204" pitchFamily="34" charset="0"/>
              </a:rPr>
              <a:t>E</a:t>
            </a:r>
            <a:r>
              <a:rPr lang="ru-RU">
                <a:latin typeface="Calibri" panose="020F0502020204030204" pitchFamily="34" charset="0"/>
                <a:ea typeface="Calibri" panose="020F0502020204030204" pitchFamily="34" charset="0"/>
                <a:cs typeface="Calibri" panose="020F0502020204030204" pitchFamily="34" charset="0"/>
              </a:rPr>
              <a:t> — избиратель, легитимный участник голосования </a:t>
            </a:r>
            <a:r>
              <a:rPr lang="ru-RU" b="1">
                <a:latin typeface="Calibri" panose="020F0502020204030204" pitchFamily="34" charset="0"/>
                <a:ea typeface="Calibri" panose="020F0502020204030204" pitchFamily="34" charset="0"/>
                <a:cs typeface="Calibri" panose="020F0502020204030204" pitchFamily="34" charset="0"/>
              </a:rPr>
              <a:t>B</a:t>
            </a:r>
            <a:r>
              <a:rPr lang="ru-RU">
                <a:latin typeface="Calibri" panose="020F0502020204030204" pitchFamily="34" charset="0"/>
                <a:ea typeface="Calibri" panose="020F0502020204030204" pitchFamily="34" charset="0"/>
                <a:cs typeface="Calibri" panose="020F0502020204030204" pitchFamily="34" charset="0"/>
              </a:rPr>
              <a:t> — цифровой бюллетень. </a:t>
            </a:r>
            <a:r>
              <a:rPr lang="ru-RU" b="1">
                <a:latin typeface="Calibri" panose="020F0502020204030204" pitchFamily="34" charset="0"/>
                <a:ea typeface="Calibri" panose="020F0502020204030204" pitchFamily="34" charset="0"/>
                <a:cs typeface="Calibri" panose="020F0502020204030204" pitchFamily="34" charset="0"/>
              </a:rPr>
              <a:t>B</a:t>
            </a:r>
            <a:r>
              <a:rPr lang="ru-RU">
                <a:latin typeface="Calibri" panose="020F0502020204030204" pitchFamily="34" charset="0"/>
                <a:ea typeface="Calibri" panose="020F0502020204030204" pitchFamily="34" charset="0"/>
                <a:cs typeface="Calibri" panose="020F0502020204030204" pitchFamily="34" charset="0"/>
              </a:rPr>
              <a:t> может содержать число, имя кандидата, развёрнутый текст или какие-либо другие данные, сообщающие о выборе </a:t>
            </a:r>
            <a:r>
              <a:rPr lang="ru-RU" b="1">
                <a:latin typeface="Calibri" panose="020F0502020204030204" pitchFamily="34" charset="0"/>
                <a:ea typeface="Calibri" panose="020F0502020204030204" pitchFamily="34" charset="0"/>
                <a:cs typeface="Calibri" panose="020F0502020204030204" pitchFamily="34" charset="0"/>
              </a:rPr>
              <a:t>E</a:t>
            </a:r>
            <a:r>
              <a:rPr lang="ru-RU">
                <a:latin typeface="Calibri" panose="020F0502020204030204" pitchFamily="34" charset="0"/>
                <a:ea typeface="Calibri" panose="020F0502020204030204" pitchFamily="34" charset="0"/>
                <a:cs typeface="Calibri" panose="020F0502020204030204" pitchFamily="34" charset="0"/>
              </a:rPr>
              <a:t>, верифицирующие его или необходимые для усиления безопасности протокола.</a:t>
            </a:r>
          </a:p>
        </p:txBody>
      </p:sp>
    </p:spTree>
    <p:extLst>
      <p:ext uri="{BB962C8B-B14F-4D97-AF65-F5344CB8AC3E}">
        <p14:creationId xmlns:p14="http://schemas.microsoft.com/office/powerpoint/2010/main" val="166143208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Простой протокол</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176</a:t>
            </a:fld>
            <a:endParaRPr lang="ru-RU"/>
          </a:p>
        </p:txBody>
      </p:sp>
      <p:sp>
        <p:nvSpPr>
          <p:cNvPr id="6" name="TextBox 5">
            <a:extLst>
              <a:ext uri="{FF2B5EF4-FFF2-40B4-BE49-F238E27FC236}">
                <a16:creationId xmlns:a16="http://schemas.microsoft.com/office/drawing/2014/main" id="{61CCBF38-0CBC-41BF-8120-74A6C056DC2B}"/>
              </a:ext>
            </a:extLst>
          </p:cNvPr>
          <p:cNvSpPr txBox="1"/>
          <p:nvPr/>
        </p:nvSpPr>
        <p:spPr>
          <a:xfrm>
            <a:off x="215516" y="627534"/>
            <a:ext cx="8640960" cy="3477875"/>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ea typeface="Calibri" panose="020F0502020204030204" pitchFamily="34" charset="0"/>
                <a:cs typeface="Calibri" panose="020F0502020204030204" pitchFamily="34" charset="0"/>
              </a:rPr>
              <a:t>Преимущества и недостатки:</a:t>
            </a:r>
            <a:endParaRPr lang="ru-RU" sz="2000">
              <a:latin typeface="Calibri" panose="020F0502020204030204" pitchFamily="34" charset="0"/>
              <a:ea typeface="Calibri" panose="020F0502020204030204" pitchFamily="34" charset="0"/>
              <a:cs typeface="Calibri" panose="020F0502020204030204" pitchFamily="34" charset="0"/>
            </a:endParaRPr>
          </a:p>
          <a:p>
            <a:pPr algn="just"/>
            <a:r>
              <a:rPr lang="ru-RU" sz="2000">
                <a:latin typeface="Calibri" panose="020F0502020204030204" pitchFamily="34" charset="0"/>
                <a:ea typeface="Calibri" panose="020F0502020204030204" pitchFamily="34" charset="0"/>
                <a:cs typeface="Calibri" panose="020F0502020204030204" pitchFamily="34" charset="0"/>
              </a:rPr>
              <a:t>Этот протокол чрезвычайно прост, тем не менее, его достаточно, чтобы защититься от внешнего вмешательства, подделки голосов и дискредитации легитимных избирателей. Однако голосующим приходится абсолютно доверять </a:t>
            </a:r>
            <a:r>
              <a:rPr lang="ru-RU" sz="2000" b="1">
                <a:latin typeface="Calibri" panose="020F0502020204030204" pitchFamily="34" charset="0"/>
                <a:ea typeface="Calibri" panose="020F0502020204030204" pitchFamily="34" charset="0"/>
                <a:cs typeface="Calibri" panose="020F0502020204030204" pitchFamily="34" charset="0"/>
              </a:rPr>
              <a:t>A</a:t>
            </a:r>
            <a:r>
              <a:rPr lang="ru-RU" sz="2000">
                <a:latin typeface="Calibri" panose="020F0502020204030204" pitchFamily="34" charset="0"/>
                <a:ea typeface="Calibri" panose="020F0502020204030204" pitchFamily="34" charset="0"/>
                <a:cs typeface="Calibri" panose="020F0502020204030204" pitchFamily="34" charset="0"/>
              </a:rPr>
              <a:t>, ведь его работа никем не контролируется. С одной стороны, </a:t>
            </a:r>
            <a:r>
              <a:rPr lang="ru-RU" sz="2000" b="1">
                <a:latin typeface="Calibri" panose="020F0502020204030204" pitchFamily="34" charset="0"/>
                <a:ea typeface="Calibri" panose="020F0502020204030204" pitchFamily="34" charset="0"/>
                <a:cs typeface="Calibri" panose="020F0502020204030204" pitchFamily="34" charset="0"/>
              </a:rPr>
              <a:t>E</a:t>
            </a:r>
            <a:r>
              <a:rPr lang="ru-RU" sz="2000">
                <a:latin typeface="Calibri" panose="020F0502020204030204" pitchFamily="34" charset="0"/>
                <a:ea typeface="Calibri" panose="020F0502020204030204" pitchFamily="34" charset="0"/>
                <a:cs typeface="Calibri" panose="020F0502020204030204" pitchFamily="34" charset="0"/>
              </a:rPr>
              <a:t> может предоставить злоумышленнику-покупателю голосов доказательство, как он проголосовал, а с другой — не может проверить, что </a:t>
            </a:r>
            <a:r>
              <a:rPr lang="ru-RU" sz="2000" b="1">
                <a:latin typeface="Calibri" panose="020F0502020204030204" pitchFamily="34" charset="0"/>
                <a:ea typeface="Calibri" panose="020F0502020204030204" pitchFamily="34" charset="0"/>
                <a:cs typeface="Calibri" panose="020F0502020204030204" pitchFamily="34" charset="0"/>
              </a:rPr>
              <a:t>A</a:t>
            </a:r>
            <a:r>
              <a:rPr lang="ru-RU" sz="2000">
                <a:latin typeface="Calibri" panose="020F0502020204030204" pitchFamily="34" charset="0"/>
                <a:ea typeface="Calibri" panose="020F0502020204030204" pitchFamily="34" charset="0"/>
                <a:cs typeface="Calibri" panose="020F0502020204030204" pitchFamily="34" charset="0"/>
              </a:rPr>
              <a:t> правильно учёл или даже получил его бюллетень. Поэтому тривиальный метод применим только в сообществах, где все доверяют друг другу и агентству, отвечающему за подсчёт голосов.</a:t>
            </a:r>
          </a:p>
          <a:p>
            <a:pPr algn="just"/>
            <a:endParaRPr lang="ru-RU"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735560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177</a:t>
            </a:fld>
            <a:endParaRPr lang="ru-RU"/>
          </a:p>
        </p:txBody>
      </p:sp>
      <p:sp>
        <p:nvSpPr>
          <p:cNvPr id="4" name="TextBox 3"/>
          <p:cNvSpPr txBox="1"/>
          <p:nvPr/>
        </p:nvSpPr>
        <p:spPr>
          <a:xfrm>
            <a:off x="0" y="585864"/>
            <a:ext cx="9144000" cy="830997"/>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13. </a:t>
            </a:r>
            <a:r>
              <a:rPr lang="ru-RU" altLang="ru-RU" b="1">
                <a:latin typeface="Calibri" panose="020F0502020204030204" pitchFamily="34" charset="0"/>
                <a:cs typeface="Calibri" panose="020F0502020204030204" pitchFamily="34" charset="0"/>
              </a:rPr>
              <a:t>Доказательства с нулевым разглашением знаний</a:t>
            </a:r>
            <a:r>
              <a:rPr lang="ru-RU" b="1">
                <a:latin typeface="Calibri" panose="020F0502020204030204" pitchFamily="34" charset="0"/>
                <a:cs typeface="Calibri" panose="020F0502020204030204" pitchFamily="34" charset="0"/>
              </a:rPr>
              <a:t>.</a:t>
            </a: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138773"/>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buAutoNum type="arabicPeriod"/>
            </a:pPr>
            <a:r>
              <a:rPr lang="ru-RU" sz="1600">
                <a:latin typeface="Calibri" panose="020F0502020204030204" pitchFamily="34" charset="0"/>
                <a:cs typeface="Calibri" panose="020F0502020204030204" pitchFamily="34" charset="0"/>
              </a:rPr>
              <a:t>Базовый протокол с нулевым разглашением</a:t>
            </a:r>
          </a:p>
          <a:p>
            <a:pPr marL="457200" indent="-457200">
              <a:buAutoNum type="arabicPeriod"/>
            </a:pPr>
            <a:r>
              <a:rPr lang="ru-RU" sz="1600">
                <a:latin typeface="Calibri" panose="020F0502020204030204" pitchFamily="34" charset="0"/>
                <a:cs typeface="Calibri" panose="020F0502020204030204" pitchFamily="34" charset="0"/>
              </a:rPr>
              <a:t>Параллельные и не интерактивные доказательства с нулевым разглашением</a:t>
            </a:r>
          </a:p>
          <a:p>
            <a:pPr marL="457200" indent="-457200">
              <a:buAutoNum type="arabicPeriod"/>
            </a:pPr>
            <a:r>
              <a:rPr lang="ru-RU" sz="1600">
                <a:latin typeface="Calibri" panose="020F0502020204030204" pitchFamily="34" charset="0"/>
                <a:cs typeface="Calibri" panose="020F0502020204030204" pitchFamily="34" charset="0"/>
              </a:rPr>
              <a:t>Идентификация с помощью доказательств с нулевым разглашением</a:t>
            </a:r>
          </a:p>
        </p:txBody>
      </p:sp>
      <p:sp>
        <p:nvSpPr>
          <p:cNvPr id="6" name="TextBox 5"/>
          <p:cNvSpPr txBox="1"/>
          <p:nvPr/>
        </p:nvSpPr>
        <p:spPr>
          <a:xfrm>
            <a:off x="179513" y="1447808"/>
            <a:ext cx="8964487" cy="1323439"/>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a:t>
            </a:r>
            <a:r>
              <a:rPr lang="ru-RU" altLang="ru-RU" sz="1600">
                <a:latin typeface="Calibri" panose="020F0502020204030204" pitchFamily="34" charset="0"/>
                <a:cs typeface="Calibri" panose="020F0502020204030204" pitchFamily="34" charset="0"/>
              </a:rPr>
              <a:t>доказательства с нулевым разглашением знаний</a:t>
            </a:r>
            <a:r>
              <a:rPr lang="ru-RU" sz="1600">
                <a:latin typeface="Calibri" panose="020F0502020204030204" pitchFamily="34" charset="0"/>
                <a:cs typeface="Calibri" panose="020F0502020204030204" pitchFamily="34" charset="0"/>
              </a:rPr>
              <a:t>.</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Протоколы с нулевым разглашением секрета</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178</a:t>
            </a:fld>
            <a:endParaRPr lang="ru-RU"/>
          </a:p>
        </p:txBody>
      </p:sp>
      <p:sp>
        <p:nvSpPr>
          <p:cNvPr id="9" name="Прямоугольник 1">
            <a:extLst>
              <a:ext uri="{FF2B5EF4-FFF2-40B4-BE49-F238E27FC236}">
                <a16:creationId xmlns:a16="http://schemas.microsoft.com/office/drawing/2014/main" id="{4A432B30-EBDC-477F-94AD-93DB6F718878}"/>
              </a:ext>
            </a:extLst>
          </p:cNvPr>
          <p:cNvSpPr>
            <a:spLocks noChangeArrowheads="1"/>
          </p:cNvSpPr>
          <p:nvPr/>
        </p:nvSpPr>
        <p:spPr bwMode="auto">
          <a:xfrm>
            <a:off x="107504" y="627534"/>
            <a:ext cx="4983163"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a:latin typeface="Calibri" panose="020F0502020204030204" pitchFamily="34" charset="0"/>
                <a:ea typeface="Calibri" panose="020F0502020204030204" pitchFamily="34" charset="0"/>
                <a:cs typeface="Calibri" panose="020F0502020204030204" pitchFamily="34" charset="0"/>
              </a:rPr>
              <a:t>Протоколы с нулевым разглашением </a:t>
            </a:r>
            <a:r>
              <a:rPr lang="ru-RU" altLang="ru-RU" sz="1800" b="0">
                <a:latin typeface="Calibri" panose="020F0502020204030204" pitchFamily="34" charset="0"/>
                <a:ea typeface="Calibri" panose="020F0502020204030204" pitchFamily="34" charset="0"/>
                <a:cs typeface="Calibri" panose="020F0502020204030204" pitchFamily="34" charset="0"/>
              </a:rPr>
              <a:t>получили такое условное название ввиду того, что в процессе их реализации один пользователь (доказывающий) может убедить другого (проверяющего) в том, что он владеет некоторым секретом, без раскрытия самого секрета.</a:t>
            </a:r>
          </a:p>
          <a:p>
            <a:r>
              <a:rPr lang="ru-RU" altLang="ru-RU" sz="1800">
                <a:latin typeface="Calibri" panose="020F0502020204030204" pitchFamily="34" charset="0"/>
                <a:ea typeface="Calibri" panose="020F0502020204030204" pitchFamily="34" charset="0"/>
                <a:cs typeface="Calibri" panose="020F0502020204030204" pitchFamily="34" charset="0"/>
              </a:rPr>
              <a:t>Протоколы данного вида, включающие следующие три типовых шага:</a:t>
            </a:r>
          </a:p>
          <a:p>
            <a:r>
              <a:rPr lang="ru-RU" altLang="ru-RU" sz="1800" b="0">
                <a:latin typeface="Calibri" panose="020F0502020204030204" pitchFamily="34" charset="0"/>
                <a:ea typeface="Calibri" panose="020F0502020204030204" pitchFamily="34" charset="0"/>
                <a:cs typeface="Calibri" panose="020F0502020204030204" pitchFamily="34" charset="0"/>
              </a:rPr>
              <a:t>	1)генерация фиксатора в виде разового открытого ключа доказывающим;</a:t>
            </a:r>
          </a:p>
          <a:p>
            <a:r>
              <a:rPr lang="ru-RU" altLang="ru-RU" sz="1800" b="0">
                <a:latin typeface="Calibri" panose="020F0502020204030204" pitchFamily="34" charset="0"/>
                <a:ea typeface="Calibri" panose="020F0502020204030204" pitchFamily="34" charset="0"/>
                <a:cs typeface="Calibri" panose="020F0502020204030204" pitchFamily="34" charset="0"/>
              </a:rPr>
              <a:t>	2) генерация случайного запроса проверяющим;</a:t>
            </a:r>
          </a:p>
          <a:p>
            <a:r>
              <a:rPr lang="ru-RU" altLang="ru-RU" sz="1800" b="0">
                <a:latin typeface="Calibri" panose="020F0502020204030204" pitchFamily="34" charset="0"/>
                <a:ea typeface="Calibri" panose="020F0502020204030204" pitchFamily="34" charset="0"/>
                <a:cs typeface="Calibri" panose="020F0502020204030204" pitchFamily="34" charset="0"/>
              </a:rPr>
              <a:t>	3) вычисление доказывающим ответа на запрос.</a:t>
            </a:r>
          </a:p>
          <a:p>
            <a:endParaRPr lang="ru-RU" altLang="ru-RU" sz="1800">
              <a:latin typeface="Calibri" panose="020F0502020204030204" pitchFamily="34" charset="0"/>
              <a:ea typeface="Calibri" panose="020F0502020204030204" pitchFamily="34" charset="0"/>
              <a:cs typeface="Calibri" panose="020F0502020204030204" pitchFamily="34" charset="0"/>
            </a:endParaRPr>
          </a:p>
        </p:txBody>
      </p:sp>
      <p:pic>
        <p:nvPicPr>
          <p:cNvPr id="10" name="Рисунок 7">
            <a:extLst>
              <a:ext uri="{FF2B5EF4-FFF2-40B4-BE49-F238E27FC236}">
                <a16:creationId xmlns:a16="http://schemas.microsoft.com/office/drawing/2014/main" id="{D4692A84-A030-4BDE-A6A9-D5AAC4093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02325" y="1203598"/>
            <a:ext cx="396081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024758"/>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1800"/>
              <a:t>Типы задач используемых в протоколах с нулевым разглашением</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179</a:t>
            </a:fld>
            <a:endParaRPr lang="ru-RU"/>
          </a:p>
        </p:txBody>
      </p:sp>
      <p:sp>
        <p:nvSpPr>
          <p:cNvPr id="7" name="TextBox 6">
            <a:extLst>
              <a:ext uri="{FF2B5EF4-FFF2-40B4-BE49-F238E27FC236}">
                <a16:creationId xmlns:a16="http://schemas.microsoft.com/office/drawing/2014/main" id="{907F01C5-A5FD-4936-933B-08FD797612FD}"/>
              </a:ext>
            </a:extLst>
          </p:cNvPr>
          <p:cNvSpPr txBox="1"/>
          <p:nvPr/>
        </p:nvSpPr>
        <p:spPr>
          <a:xfrm>
            <a:off x="107504" y="843558"/>
            <a:ext cx="8882956" cy="1938992"/>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tLang="ru-RU" sz="2400" b="0">
                <a:latin typeface="Calibri" panose="020F0502020204030204" pitchFamily="34" charset="0"/>
                <a:ea typeface="Calibri" panose="020F0502020204030204" pitchFamily="34" charset="0"/>
                <a:cs typeface="Calibri" panose="020F0502020204030204" pitchFamily="34" charset="0"/>
              </a:rPr>
              <a:t>1) задача дискретного логарифмирования в конечной</a:t>
            </a:r>
            <a:r>
              <a:rPr lang="en-US" altLang="ru-RU" sz="2400" b="0">
                <a:latin typeface="Calibri" panose="020F0502020204030204" pitchFamily="34" charset="0"/>
                <a:ea typeface="Calibri" panose="020F0502020204030204" pitchFamily="34" charset="0"/>
                <a:cs typeface="Calibri" panose="020F0502020204030204" pitchFamily="34" charset="0"/>
              </a:rPr>
              <a:t>          </a:t>
            </a:r>
            <a:r>
              <a:rPr lang="ru-RU" altLang="ru-RU" sz="2400" b="0">
                <a:latin typeface="Calibri" panose="020F0502020204030204" pitchFamily="34" charset="0"/>
                <a:ea typeface="Calibri" panose="020F0502020204030204" pitchFamily="34" charset="0"/>
                <a:cs typeface="Calibri" panose="020F0502020204030204" pitchFamily="34" charset="0"/>
              </a:rPr>
              <a:t>циклической группе (или в конечном поле);</a:t>
            </a:r>
          </a:p>
          <a:p>
            <a:r>
              <a:rPr lang="ru-RU" altLang="ru-RU" sz="2400" b="0">
                <a:latin typeface="Calibri" panose="020F0502020204030204" pitchFamily="34" charset="0"/>
                <a:ea typeface="Calibri" panose="020F0502020204030204" pitchFamily="34" charset="0"/>
                <a:cs typeface="Calibri" panose="020F0502020204030204" pitchFamily="34" charset="0"/>
              </a:rPr>
              <a:t>2) задача факторизации;</a:t>
            </a:r>
          </a:p>
          <a:p>
            <a:r>
              <a:rPr lang="ru-RU" altLang="ru-RU" sz="2400" b="0">
                <a:latin typeface="Calibri" panose="020F0502020204030204" pitchFamily="34" charset="0"/>
                <a:ea typeface="Calibri" panose="020F0502020204030204" pitchFamily="34" charset="0"/>
                <a:cs typeface="Calibri" panose="020F0502020204030204" pitchFamily="34" charset="0"/>
              </a:rPr>
              <a:t>3) задача извлечения корней по модулю большого простого числа;</a:t>
            </a:r>
          </a:p>
          <a:p>
            <a:r>
              <a:rPr lang="ru-RU" altLang="ru-RU" sz="2400" b="0">
                <a:latin typeface="Calibri" panose="020F0502020204030204" pitchFamily="34" charset="0"/>
                <a:ea typeface="Calibri" panose="020F0502020204030204" pitchFamily="34" charset="0"/>
                <a:cs typeface="Calibri" panose="020F0502020204030204" pitchFamily="34" charset="0"/>
              </a:rPr>
              <a:t>4) задача о раскраске графа и некоторые другие.</a:t>
            </a:r>
          </a:p>
        </p:txBody>
      </p:sp>
    </p:spTree>
    <p:extLst>
      <p:ext uri="{BB962C8B-B14F-4D97-AF65-F5344CB8AC3E}">
        <p14:creationId xmlns:p14="http://schemas.microsoft.com/office/powerpoint/2010/main" val="253487130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Понятие имитозащиты и имитовставки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18</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1736" y="611682"/>
            <a:ext cx="9134476" cy="424706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15000"/>
              </a:lnSpc>
              <a:spcBef>
                <a:spcPts val="1075"/>
              </a:spcBef>
              <a:spcAft>
                <a:spcPts val="1075"/>
              </a:spcAft>
            </a:pPr>
            <a:r>
              <a:rPr lang="ru-RU" altLang="ru-RU" sz="2000" b="1" err="1">
                <a:solidFill>
                  <a:srgbClr val="000000"/>
                </a:solidFill>
                <a:latin typeface="Calibri" panose="020F0502020204030204" pitchFamily="34" charset="0"/>
                <a:ea typeface="Calibri" panose="020F0502020204030204" pitchFamily="34" charset="0"/>
                <a:cs typeface="Calibri" panose="020F0502020204030204" pitchFamily="34" charset="0"/>
              </a:rPr>
              <a:t>Имитозащита</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 защита системы шифровальной связи или другой криптосистемы от навязывания ложных данных. Реализуется с помощью добавления к сообщению дополнительного кода,имитовставки, MAC, зависящей от содержания сообщения и секретного элемента, известного только отправителю и получателю (ключа). Закладка избыточности позволяет обнаружить внесённые в сообщение несанкционированные изменения.</a:t>
            </a:r>
          </a:p>
          <a:p>
            <a:pPr indent="533400" algn="just">
              <a:lnSpc>
                <a:spcPct val="115000"/>
              </a:lnSpc>
              <a:spcBef>
                <a:spcPts val="1075"/>
              </a:spcBef>
              <a:spcAft>
                <a:spcPts val="1075"/>
              </a:spcAft>
            </a:pPr>
            <a:r>
              <a:rPr lang="ru-RU" altLang="ru-RU" sz="2000" b="1" err="1">
                <a:solidFill>
                  <a:srgbClr val="000000"/>
                </a:solidFill>
                <a:latin typeface="Calibri" panose="020F0502020204030204" pitchFamily="34" charset="0"/>
                <a:ea typeface="Calibri" panose="020F0502020204030204" pitchFamily="34" charset="0"/>
                <a:cs typeface="Calibri" panose="020F0502020204030204" pitchFamily="34" charset="0"/>
              </a:rPr>
              <a:t>Имитовста́вка</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(MAC, англ. message authentication code — код аутентичности сообщения) — средство обеспечения имитозащиты в протоколах аутентификации сообщений с доверяющими друг другу участниками — специальный набор символов, который добавляется к сообщению и предназначен для обеспечения его целостности и аутентификации источника данных.</a:t>
            </a:r>
          </a:p>
        </p:txBody>
      </p:sp>
    </p:spTree>
    <p:extLst>
      <p:ext uri="{BB962C8B-B14F-4D97-AF65-F5344CB8AC3E}">
        <p14:creationId xmlns:p14="http://schemas.microsoft.com/office/powerpoint/2010/main" val="1774873357"/>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Понятие «нулевое разглашение секрета»</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180</a:t>
            </a:fld>
            <a:endParaRPr lang="ru-RU"/>
          </a:p>
        </p:txBody>
      </p:sp>
      <p:sp>
        <p:nvSpPr>
          <p:cNvPr id="14" name="Прямоугольник 13">
            <a:extLst>
              <a:ext uri="{FF2B5EF4-FFF2-40B4-BE49-F238E27FC236}">
                <a16:creationId xmlns:a16="http://schemas.microsoft.com/office/drawing/2014/main" id="{8BA603B4-917C-4B20-A567-A37148842687}"/>
              </a:ext>
            </a:extLst>
          </p:cNvPr>
          <p:cNvSpPr/>
          <p:nvPr/>
        </p:nvSpPr>
        <p:spPr>
          <a:xfrm>
            <a:off x="107504" y="627534"/>
            <a:ext cx="4833938" cy="4093428"/>
          </a:xfrm>
          <a:prstGeom prst="rect">
            <a:avLst/>
          </a:prstGeom>
        </p:spPr>
        <p:txBody>
          <a:bodyPr>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sz="2000" b="0">
                <a:latin typeface="Calibri" panose="020F0502020204030204" pitchFamily="34" charset="0"/>
                <a:ea typeface="Calibri" panose="020F0502020204030204" pitchFamily="34" charset="0"/>
                <a:cs typeface="Calibri" panose="020F0502020204030204" pitchFamily="34" charset="0"/>
              </a:rPr>
              <a:t>С понятием нулевого разглашения секрета можно связать понятие стойкости протокола к атакам различного типа. </a:t>
            </a:r>
          </a:p>
          <a:p>
            <a:pPr marL="342900" indent="-342900">
              <a:buFont typeface="Arial" pitchFamily="34" charset="0"/>
              <a:buChar char="•"/>
              <a:defRPr/>
            </a:pPr>
            <a:r>
              <a:rPr lang="ru-RU" sz="2000" b="0">
                <a:latin typeface="Calibri" panose="020F0502020204030204" pitchFamily="34" charset="0"/>
                <a:ea typeface="Calibri" panose="020F0502020204030204" pitchFamily="34" charset="0"/>
                <a:cs typeface="Calibri" panose="020F0502020204030204" pitchFamily="34" charset="0"/>
              </a:rPr>
              <a:t>Практическая стойкость связана с тем, что имеющиеся в настоящее время вычислительные ресурсы (уровень развития вычислительной техники) не позволяют за обозримое время взломать криптосистему</a:t>
            </a:r>
          </a:p>
          <a:p>
            <a:pPr marL="342900" indent="-342900">
              <a:buFont typeface="Arial" pitchFamily="34" charset="0"/>
              <a:buChar char="•"/>
              <a:defRPr/>
            </a:pPr>
            <a:r>
              <a:rPr lang="ru-RU" sz="2000" b="0">
                <a:latin typeface="Calibri" panose="020F0502020204030204" pitchFamily="34" charset="0"/>
                <a:ea typeface="Calibri" panose="020F0502020204030204" pitchFamily="34" charset="0"/>
                <a:cs typeface="Calibri" panose="020F0502020204030204" pitchFamily="34" charset="0"/>
              </a:rPr>
              <a:t>Теоретическая стойкость предполагает стойкость криптосистемы при наличии у атакующего бесконечных вычислительных ресурсов.</a:t>
            </a:r>
          </a:p>
        </p:txBody>
      </p:sp>
      <p:pic>
        <p:nvPicPr>
          <p:cNvPr id="15" name="Объект 3">
            <a:extLst>
              <a:ext uri="{FF2B5EF4-FFF2-40B4-BE49-F238E27FC236}">
                <a16:creationId xmlns:a16="http://schemas.microsoft.com/office/drawing/2014/main" id="{E4126962-42A7-4BDA-8556-EEEE04C6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45162" y="987574"/>
            <a:ext cx="4202112"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43489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err="1"/>
              <a:t>Многораундовые протоколы</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181</a:t>
            </a:fld>
            <a:endParaRPr lang="ru-RU"/>
          </a:p>
        </p:txBody>
      </p:sp>
      <p:sp>
        <p:nvSpPr>
          <p:cNvPr id="5" name="Прямоугольник 2">
            <a:extLst>
              <a:ext uri="{FF2B5EF4-FFF2-40B4-BE49-F238E27FC236}">
                <a16:creationId xmlns:a16="http://schemas.microsoft.com/office/drawing/2014/main" id="{3AB6F626-BFE6-4FCF-9158-1753D6271DDE}"/>
              </a:ext>
            </a:extLst>
          </p:cNvPr>
          <p:cNvSpPr>
            <a:spLocks noChangeArrowheads="1"/>
          </p:cNvSpPr>
          <p:nvPr/>
        </p:nvSpPr>
        <p:spPr bwMode="auto">
          <a:xfrm>
            <a:off x="354807" y="771550"/>
            <a:ext cx="842486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ru-RU" altLang="ru-RU" err="1">
                <a:latin typeface="Calibri" panose="020F0502020204030204" pitchFamily="34" charset="0"/>
                <a:ea typeface="Calibri" panose="020F0502020204030204" pitchFamily="34" charset="0"/>
                <a:cs typeface="Calibri" panose="020F0502020204030204" pitchFamily="34" charset="0"/>
              </a:rPr>
              <a:t>Многораундовые протоколы с нулевым разглашением включают многократное повторение трех типовых шагов:</a:t>
            </a:r>
          </a:p>
          <a:p>
            <a:pPr algn="just"/>
            <a:r>
              <a:rPr lang="ru-RU" altLang="ru-RU" b="0">
                <a:latin typeface="Calibri" panose="020F0502020204030204" pitchFamily="34" charset="0"/>
                <a:ea typeface="Calibri" panose="020F0502020204030204" pitchFamily="34" charset="0"/>
                <a:cs typeface="Calibri" panose="020F0502020204030204" pitchFamily="34" charset="0"/>
              </a:rPr>
              <a:t>   1) генерация доказывающим разового случайного секретного ключа и вычисление по нему разового открытого ключа, который передается (объявляется) проверяющему и часто называется фиксатором;</a:t>
            </a:r>
          </a:p>
          <a:p>
            <a:pPr algn="just"/>
            <a:r>
              <a:rPr lang="ru-RU" altLang="ru-RU" b="0">
                <a:latin typeface="Calibri" panose="020F0502020204030204" pitchFamily="34" charset="0"/>
                <a:ea typeface="Calibri" panose="020F0502020204030204" pitchFamily="34" charset="0"/>
                <a:cs typeface="Calibri" panose="020F0502020204030204" pitchFamily="34" charset="0"/>
              </a:rPr>
              <a:t>   2) генерация проверяющим нулевого (</a:t>
            </a:r>
            <a:r>
              <a:rPr lang="ru-RU" altLang="ru-RU" b="0" i="1">
                <a:latin typeface="Calibri" panose="020F0502020204030204" pitchFamily="34" charset="0"/>
                <a:ea typeface="Calibri" panose="020F0502020204030204" pitchFamily="34" charset="0"/>
                <a:cs typeface="Calibri" panose="020F0502020204030204" pitchFamily="34" charset="0"/>
              </a:rPr>
              <a:t>r</a:t>
            </a:r>
            <a:r>
              <a:rPr lang="ru-RU" altLang="ru-RU" b="0">
                <a:latin typeface="Calibri" panose="020F0502020204030204" pitchFamily="34" charset="0"/>
                <a:ea typeface="Calibri" panose="020F0502020204030204" pitchFamily="34" charset="0"/>
                <a:cs typeface="Calibri" panose="020F0502020204030204" pitchFamily="34" charset="0"/>
              </a:rPr>
              <a:t> = 0) или единичного (</a:t>
            </a:r>
            <a:r>
              <a:rPr lang="ru-RU" altLang="ru-RU" b="0" i="1">
                <a:latin typeface="Calibri" panose="020F0502020204030204" pitchFamily="34" charset="0"/>
                <a:ea typeface="Calibri" panose="020F0502020204030204" pitchFamily="34" charset="0"/>
                <a:cs typeface="Calibri" panose="020F0502020204030204" pitchFamily="34" charset="0"/>
              </a:rPr>
              <a:t>r</a:t>
            </a:r>
            <a:r>
              <a:rPr lang="ru-RU" altLang="ru-RU" b="0">
                <a:latin typeface="Calibri" panose="020F0502020204030204" pitchFamily="34" charset="0"/>
                <a:ea typeface="Calibri" panose="020F0502020204030204" pitchFamily="34" charset="0"/>
                <a:cs typeface="Calibri" panose="020F0502020204030204" pitchFamily="34" charset="0"/>
              </a:rPr>
              <a:t> = 1) запроса с вероятностью 0,5 и направление бита запроса </a:t>
            </a:r>
            <a:r>
              <a:rPr lang="ru-RU" altLang="ru-RU" b="0" i="1">
                <a:latin typeface="Calibri" panose="020F0502020204030204" pitchFamily="34" charset="0"/>
                <a:ea typeface="Calibri" panose="020F0502020204030204" pitchFamily="34" charset="0"/>
                <a:cs typeface="Calibri" panose="020F0502020204030204" pitchFamily="34" charset="0"/>
              </a:rPr>
              <a:t>r</a:t>
            </a:r>
            <a:r>
              <a:rPr lang="ru-RU" altLang="ru-RU" b="0">
                <a:latin typeface="Calibri" panose="020F0502020204030204" pitchFamily="34" charset="0"/>
                <a:ea typeface="Calibri" panose="020F0502020204030204" pitchFamily="34" charset="0"/>
                <a:cs typeface="Calibri" panose="020F0502020204030204" pitchFamily="34" charset="0"/>
              </a:rPr>
              <a:t> доказывающему;</a:t>
            </a:r>
          </a:p>
          <a:p>
            <a:pPr algn="just"/>
            <a:r>
              <a:rPr lang="ru-RU" altLang="ru-RU" b="0">
                <a:latin typeface="Calibri" panose="020F0502020204030204" pitchFamily="34" charset="0"/>
                <a:ea typeface="Calibri" panose="020F0502020204030204" pitchFamily="34" charset="0"/>
                <a:cs typeface="Calibri" panose="020F0502020204030204" pitchFamily="34" charset="0"/>
              </a:rPr>
              <a:t>   3) вычисление доказывающим ответа </a:t>
            </a:r>
            <a:r>
              <a:rPr lang="ru-RU" altLang="ru-RU" b="0" i="1">
                <a:latin typeface="Calibri" panose="020F0502020204030204" pitchFamily="34" charset="0"/>
                <a:ea typeface="Calibri" panose="020F0502020204030204" pitchFamily="34" charset="0"/>
                <a:cs typeface="Calibri" panose="020F0502020204030204" pitchFamily="34" charset="0"/>
              </a:rPr>
              <a:t>w</a:t>
            </a:r>
            <a:r>
              <a:rPr lang="ru-RU" altLang="ru-RU" b="0">
                <a:latin typeface="Calibri" panose="020F0502020204030204" pitchFamily="34" charset="0"/>
                <a:ea typeface="Calibri" panose="020F0502020204030204" pitchFamily="34" charset="0"/>
                <a:cs typeface="Calibri" panose="020F0502020204030204" pitchFamily="34" charset="0"/>
              </a:rPr>
              <a:t> и направление </a:t>
            </a:r>
            <a:r>
              <a:rPr lang="ru-RU" altLang="ru-RU" b="0" i="1">
                <a:latin typeface="Calibri" panose="020F0502020204030204" pitchFamily="34" charset="0"/>
                <a:ea typeface="Calibri" panose="020F0502020204030204" pitchFamily="34" charset="0"/>
                <a:cs typeface="Calibri" panose="020F0502020204030204" pitchFamily="34" charset="0"/>
              </a:rPr>
              <a:t>w</a:t>
            </a:r>
            <a:r>
              <a:rPr lang="ru-RU" altLang="ru-RU" b="0">
                <a:latin typeface="Calibri" panose="020F0502020204030204" pitchFamily="34" charset="0"/>
                <a:ea typeface="Calibri" panose="020F0502020204030204" pitchFamily="34" charset="0"/>
                <a:cs typeface="Calibri" panose="020F0502020204030204" pitchFamily="34" charset="0"/>
              </a:rPr>
              <a:t> проверяющему.</a:t>
            </a:r>
          </a:p>
        </p:txBody>
      </p:sp>
    </p:spTree>
    <p:extLst>
      <p:ext uri="{BB962C8B-B14F-4D97-AF65-F5344CB8AC3E}">
        <p14:creationId xmlns:p14="http://schemas.microsoft.com/office/powerpoint/2010/main" val="265645218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Доказательство с нулевым разглашением </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182</a:t>
            </a:fld>
            <a:endParaRPr lang="ru-RU"/>
          </a:p>
        </p:txBody>
      </p:sp>
      <p:sp>
        <p:nvSpPr>
          <p:cNvPr id="7" name="TextBox 6">
            <a:extLst>
              <a:ext uri="{FF2B5EF4-FFF2-40B4-BE49-F238E27FC236}">
                <a16:creationId xmlns:a16="http://schemas.microsoft.com/office/drawing/2014/main" id="{E3CF3A2B-44AE-453A-B2D1-2D118571F15A}"/>
              </a:ext>
            </a:extLst>
          </p:cNvPr>
          <p:cNvSpPr txBox="1"/>
          <p:nvPr/>
        </p:nvSpPr>
        <p:spPr>
          <a:xfrm>
            <a:off x="94456" y="574166"/>
            <a:ext cx="8870032" cy="1477328"/>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1800">
                <a:latin typeface="Calibri" panose="020F0502020204030204" pitchFamily="34" charset="0"/>
                <a:ea typeface="Calibri" panose="020F0502020204030204" pitchFamily="34" charset="0"/>
                <a:cs typeface="Calibri" panose="020F0502020204030204" pitchFamily="34" charset="0"/>
              </a:rPr>
              <a:t>	</a:t>
            </a:r>
            <a:r>
              <a:rPr lang="ru-RU" sz="1800" b="1">
                <a:latin typeface="Calibri" panose="020F0502020204030204" pitchFamily="34" charset="0"/>
                <a:ea typeface="Calibri" panose="020F0502020204030204" pitchFamily="34" charset="0"/>
                <a:cs typeface="Calibri" panose="020F0502020204030204" pitchFamily="34" charset="0"/>
              </a:rPr>
              <a:t>Доказательство с нулевым разглашением </a:t>
            </a:r>
            <a:r>
              <a:rPr lang="ru-RU" sz="1800">
                <a:latin typeface="Calibri" panose="020F0502020204030204" pitchFamily="34" charset="0"/>
                <a:ea typeface="Calibri" panose="020F0502020204030204" pitchFamily="34" charset="0"/>
                <a:cs typeface="Calibri" panose="020F0502020204030204" pitchFamily="34" charset="0"/>
              </a:rPr>
              <a:t>(информации) </a:t>
            </a:r>
            <a:br>
              <a:rPr lang="ru-RU" sz="1800">
                <a:latin typeface="Calibri" panose="020F0502020204030204" pitchFamily="34" charset="0"/>
                <a:ea typeface="Calibri" panose="020F0502020204030204" pitchFamily="34" charset="0"/>
                <a:cs typeface="Calibri" panose="020F0502020204030204" pitchFamily="34" charset="0"/>
              </a:rPr>
            </a:br>
            <a:r>
              <a:rPr lang="ru-RU" sz="1800">
                <a:latin typeface="Calibri" panose="020F0502020204030204" pitchFamily="34" charset="0"/>
                <a:ea typeface="Calibri" panose="020F0502020204030204" pitchFamily="34" charset="0"/>
                <a:cs typeface="Calibri" panose="020F0502020204030204" pitchFamily="34" charset="0"/>
              </a:rPr>
              <a:t>(англ. Zero-knowledge proof) – это интерактивный протокол, позволяющий одной из сторон (проверяющему) убедиться в достоверности какого-либо утверждения (обычно математического), не получив при этом никакой другой информации от второй стороны (доказывающего).</a:t>
            </a:r>
          </a:p>
        </p:txBody>
      </p:sp>
      <p:sp>
        <p:nvSpPr>
          <p:cNvPr id="8" name="Прямоугольник 4">
            <a:extLst>
              <a:ext uri="{FF2B5EF4-FFF2-40B4-BE49-F238E27FC236}">
                <a16:creationId xmlns:a16="http://schemas.microsoft.com/office/drawing/2014/main" id="{42A5CA09-AC15-41AF-8E2C-E7B34ED0C1C9}"/>
              </a:ext>
            </a:extLst>
          </p:cNvPr>
          <p:cNvSpPr>
            <a:spLocks noChangeArrowheads="1"/>
          </p:cNvSpPr>
          <p:nvPr/>
        </p:nvSpPr>
        <p:spPr bwMode="auto">
          <a:xfrm>
            <a:off x="94456" y="2080772"/>
            <a:ext cx="9144000" cy="134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lnSpc>
                <a:spcPct val="115000"/>
              </a:lnSpc>
            </a:pPr>
            <a:r>
              <a:rPr lang="ru-RU" altLang="ru-RU" sz="1800">
                <a:latin typeface="Calibri" panose="020F0502020204030204" pitchFamily="34" charset="0"/>
                <a:ea typeface="Calibri" panose="020F0502020204030204" pitchFamily="34" charset="0"/>
                <a:cs typeface="Calibri" panose="020F0502020204030204" pitchFamily="34" charset="0"/>
              </a:rPr>
              <a:t>Доказательство с нулевым разглашением должно обладать тремя свойствами: </a:t>
            </a:r>
          </a:p>
          <a:p>
            <a:pPr algn="just">
              <a:lnSpc>
                <a:spcPct val="115000"/>
              </a:lnSpc>
            </a:pPr>
            <a:r>
              <a:rPr lang="ru-RU" altLang="ru-RU" sz="1800" b="0">
                <a:latin typeface="Calibri" panose="020F0502020204030204" pitchFamily="34" charset="0"/>
                <a:ea typeface="Calibri" panose="020F0502020204030204" pitchFamily="34" charset="0"/>
                <a:cs typeface="Calibri" panose="020F0502020204030204" pitchFamily="34" charset="0"/>
              </a:rPr>
              <a:t>1) полнотой.</a:t>
            </a:r>
          </a:p>
          <a:p>
            <a:pPr algn="just">
              <a:lnSpc>
                <a:spcPct val="115000"/>
              </a:lnSpc>
            </a:pPr>
            <a:r>
              <a:rPr lang="ru-RU" altLang="ru-RU" sz="1800" b="0">
                <a:latin typeface="Calibri" panose="020F0502020204030204" pitchFamily="34" charset="0"/>
                <a:ea typeface="Calibri" panose="020F0502020204030204" pitchFamily="34" charset="0"/>
                <a:cs typeface="Calibri" panose="020F0502020204030204" pitchFamily="34" charset="0"/>
              </a:rPr>
              <a:t>2) корректностью. </a:t>
            </a:r>
          </a:p>
          <a:p>
            <a:pPr algn="just">
              <a:lnSpc>
                <a:spcPct val="115000"/>
              </a:lnSpc>
            </a:pPr>
            <a:r>
              <a:rPr lang="ru-RU" altLang="ru-RU" sz="1800" b="0">
                <a:latin typeface="Calibri" panose="020F0502020204030204" pitchFamily="34" charset="0"/>
                <a:ea typeface="Calibri" panose="020F0502020204030204" pitchFamily="34" charset="0"/>
                <a:cs typeface="Calibri" panose="020F0502020204030204" pitchFamily="34" charset="0"/>
              </a:rPr>
              <a:t>3) нулевым разглашением</a:t>
            </a:r>
            <a:endParaRPr lang="ru-RU" altLang="ru-RU" sz="1800">
              <a:latin typeface="Calibri" panose="020F0502020204030204" pitchFamily="34" charset="0"/>
              <a:ea typeface="Calibri" panose="020F0502020204030204" pitchFamily="34" charset="0"/>
              <a:cs typeface="Calibri" panose="020F0502020204030204" pitchFamily="34" charset="0"/>
            </a:endParaRPr>
          </a:p>
        </p:txBody>
      </p:sp>
      <p:sp>
        <p:nvSpPr>
          <p:cNvPr id="9" name="Прямоугольник 5">
            <a:extLst>
              <a:ext uri="{FF2B5EF4-FFF2-40B4-BE49-F238E27FC236}">
                <a16:creationId xmlns:a16="http://schemas.microsoft.com/office/drawing/2014/main" id="{09ED7D9B-5E45-42F0-8723-E209C87EFA2D}"/>
              </a:ext>
            </a:extLst>
          </p:cNvPr>
          <p:cNvSpPr>
            <a:spLocks noChangeArrowheads="1"/>
          </p:cNvSpPr>
          <p:nvPr/>
        </p:nvSpPr>
        <p:spPr bwMode="auto">
          <a:xfrm>
            <a:off x="84931" y="3399299"/>
            <a:ext cx="8964613" cy="166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lnSpc>
                <a:spcPct val="115000"/>
              </a:lnSpc>
            </a:pPr>
            <a:r>
              <a:rPr lang="ru-RU" altLang="ru-RU" sz="1800" b="0">
                <a:latin typeface="Calibri" panose="020F0502020204030204" pitchFamily="34" charset="0"/>
                <a:ea typeface="Calibri" panose="020F0502020204030204" pitchFamily="34" charset="0"/>
                <a:cs typeface="Calibri" panose="020F0502020204030204" pitchFamily="34" charset="0"/>
              </a:rPr>
              <a:t>Каждый раунд или аккредитация доказательства состоит из трех этапов. Схематично их можно изобразить следующим образом: </a:t>
            </a:r>
          </a:p>
          <a:p>
            <a:pPr algn="just">
              <a:lnSpc>
                <a:spcPct val="115000"/>
              </a:lnSpc>
            </a:pPr>
            <a:r>
              <a:rPr lang="en-US" altLang="ru-RU" sz="1800" b="0">
                <a:latin typeface="Calibri" panose="020F0502020204030204" pitchFamily="34" charset="0"/>
                <a:ea typeface="Calibri" panose="020F0502020204030204" pitchFamily="34" charset="0"/>
                <a:cs typeface="Calibri" panose="020F0502020204030204" pitchFamily="34" charset="0"/>
              </a:rPr>
              <a:t>1) A </a:t>
            </a:r>
            <a:r>
              <a:rPr lang="ru-RU" altLang="ru-RU" sz="1800" b="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ru-RU" altLang="ru-RU" sz="1800" b="0">
                <a:latin typeface="Calibri" panose="020F0502020204030204" pitchFamily="34" charset="0"/>
                <a:ea typeface="Calibri" panose="020F0502020204030204" pitchFamily="34" charset="0"/>
                <a:cs typeface="Calibri" panose="020F0502020204030204" pitchFamily="34" charset="0"/>
              </a:rPr>
              <a:t> </a:t>
            </a:r>
            <a:r>
              <a:rPr lang="en-US" altLang="ru-RU" sz="1800" b="0">
                <a:latin typeface="Calibri" panose="020F0502020204030204" pitchFamily="34" charset="0"/>
                <a:ea typeface="Calibri" panose="020F0502020204030204" pitchFamily="34" charset="0"/>
                <a:cs typeface="Calibri" panose="020F0502020204030204" pitchFamily="34" charset="0"/>
              </a:rPr>
              <a:t>B: </a:t>
            </a:r>
            <a:r>
              <a:rPr lang="ru-RU" altLang="ru-RU" sz="1800" b="0">
                <a:latin typeface="Calibri" panose="020F0502020204030204" pitchFamily="34" charset="0"/>
                <a:ea typeface="Calibri" panose="020F0502020204030204" pitchFamily="34" charset="0"/>
                <a:cs typeface="Calibri" panose="020F0502020204030204" pitchFamily="34" charset="0"/>
              </a:rPr>
              <a:t>доказательство</a:t>
            </a:r>
            <a:r>
              <a:rPr lang="en-US" altLang="ru-RU" sz="1800" b="0">
                <a:latin typeface="Calibri" panose="020F0502020204030204" pitchFamily="34" charset="0"/>
                <a:ea typeface="Calibri" panose="020F0502020204030204" pitchFamily="34" charset="0"/>
                <a:cs typeface="Calibri" panose="020F0502020204030204" pitchFamily="34" charset="0"/>
              </a:rPr>
              <a:t> (witness); </a:t>
            </a:r>
            <a:endParaRPr lang="ru-RU" altLang="ru-RU" sz="1800" b="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r>
              <a:rPr lang="en-US" altLang="ru-RU" sz="1800" b="0">
                <a:latin typeface="Calibri" panose="020F0502020204030204" pitchFamily="34" charset="0"/>
                <a:ea typeface="Calibri" panose="020F0502020204030204" pitchFamily="34" charset="0"/>
                <a:cs typeface="Calibri" panose="020F0502020204030204" pitchFamily="34" charset="0"/>
              </a:rPr>
              <a:t>2) A </a:t>
            </a:r>
            <a:r>
              <a:rPr lang="ru-RU" altLang="ru-RU" sz="1800" b="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ru-RU" altLang="ru-RU" sz="1800" b="0">
                <a:latin typeface="Calibri" panose="020F0502020204030204" pitchFamily="34" charset="0"/>
                <a:ea typeface="Calibri" panose="020F0502020204030204" pitchFamily="34" charset="0"/>
                <a:cs typeface="Calibri" panose="020F0502020204030204" pitchFamily="34" charset="0"/>
              </a:rPr>
              <a:t> </a:t>
            </a:r>
            <a:r>
              <a:rPr lang="en-US" altLang="ru-RU" sz="1800" b="0">
                <a:latin typeface="Calibri" panose="020F0502020204030204" pitchFamily="34" charset="0"/>
                <a:ea typeface="Calibri" panose="020F0502020204030204" pitchFamily="34" charset="0"/>
                <a:cs typeface="Calibri" panose="020F0502020204030204" pitchFamily="34" charset="0"/>
              </a:rPr>
              <a:t>B: </a:t>
            </a:r>
            <a:r>
              <a:rPr lang="ru-RU" altLang="ru-RU" sz="1800" b="0">
                <a:latin typeface="Calibri" panose="020F0502020204030204" pitchFamily="34" charset="0"/>
                <a:ea typeface="Calibri" panose="020F0502020204030204" pitchFamily="34" charset="0"/>
                <a:cs typeface="Calibri" panose="020F0502020204030204" pitchFamily="34" charset="0"/>
              </a:rPr>
              <a:t>вызов</a:t>
            </a:r>
            <a:r>
              <a:rPr lang="en-US" altLang="ru-RU" sz="1800" b="0">
                <a:latin typeface="Calibri" panose="020F0502020204030204" pitchFamily="34" charset="0"/>
                <a:ea typeface="Calibri" panose="020F0502020204030204" pitchFamily="34" charset="0"/>
                <a:cs typeface="Calibri" panose="020F0502020204030204" pitchFamily="34" charset="0"/>
              </a:rPr>
              <a:t> (challenge); </a:t>
            </a:r>
            <a:endParaRPr lang="ru-RU" altLang="ru-RU" sz="1800" b="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r>
              <a:rPr lang="ru-RU" altLang="ru-RU" sz="1800" b="0">
                <a:latin typeface="Calibri" panose="020F0502020204030204" pitchFamily="34" charset="0"/>
                <a:ea typeface="Calibri" panose="020F0502020204030204" pitchFamily="34" charset="0"/>
                <a:cs typeface="Calibri" panose="020F0502020204030204" pitchFamily="34" charset="0"/>
              </a:rPr>
              <a:t>3) </a:t>
            </a:r>
            <a:r>
              <a:rPr lang="en-US" altLang="ru-RU" sz="1800" b="0">
                <a:latin typeface="Calibri" panose="020F0502020204030204" pitchFamily="34" charset="0"/>
                <a:ea typeface="Calibri" panose="020F0502020204030204" pitchFamily="34" charset="0"/>
                <a:cs typeface="Calibri" panose="020F0502020204030204" pitchFamily="34" charset="0"/>
              </a:rPr>
              <a:t>A </a:t>
            </a:r>
            <a:r>
              <a:rPr lang="ru-RU" altLang="ru-RU" sz="1800" b="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ru-RU" altLang="ru-RU" sz="1800" b="0">
                <a:latin typeface="Calibri" panose="020F0502020204030204" pitchFamily="34" charset="0"/>
                <a:ea typeface="Calibri" panose="020F0502020204030204" pitchFamily="34" charset="0"/>
                <a:cs typeface="Calibri" panose="020F0502020204030204" pitchFamily="34" charset="0"/>
              </a:rPr>
              <a:t> </a:t>
            </a:r>
            <a:r>
              <a:rPr lang="en-US" altLang="ru-RU" sz="1800" b="0">
                <a:latin typeface="Calibri" panose="020F0502020204030204" pitchFamily="34" charset="0"/>
                <a:ea typeface="Calibri" panose="020F0502020204030204" pitchFamily="34" charset="0"/>
                <a:cs typeface="Calibri" panose="020F0502020204030204" pitchFamily="34" charset="0"/>
              </a:rPr>
              <a:t>B</a:t>
            </a:r>
            <a:r>
              <a:rPr lang="ru-RU" altLang="ru-RU" sz="1800" b="0">
                <a:latin typeface="Calibri" panose="020F0502020204030204" pitchFamily="34" charset="0"/>
                <a:ea typeface="Calibri" panose="020F0502020204030204" pitchFamily="34" charset="0"/>
                <a:cs typeface="Calibri" panose="020F0502020204030204" pitchFamily="34" charset="0"/>
              </a:rPr>
              <a:t>: ответ (</a:t>
            </a:r>
            <a:r>
              <a:rPr lang="en-US" altLang="ru-RU" sz="1800" b="0">
                <a:latin typeface="Calibri" panose="020F0502020204030204" pitchFamily="34" charset="0"/>
                <a:ea typeface="Calibri" panose="020F0502020204030204" pitchFamily="34" charset="0"/>
                <a:cs typeface="Calibri" panose="020F0502020204030204" pitchFamily="34" charset="0"/>
              </a:rPr>
              <a:t>response</a:t>
            </a:r>
            <a:r>
              <a:rPr lang="ru-RU" altLang="ru-RU" sz="1800" b="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02712727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Параллельные доказательства с нулевым разглашением</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183</a:t>
            </a:fld>
            <a:endParaRPr lang="ru-RU"/>
          </a:p>
        </p:txBody>
      </p:sp>
      <p:sp>
        <p:nvSpPr>
          <p:cNvPr id="7" name="Прямоугольник 1">
            <a:extLst>
              <a:ext uri="{FF2B5EF4-FFF2-40B4-BE49-F238E27FC236}">
                <a16:creationId xmlns:a16="http://schemas.microsoft.com/office/drawing/2014/main" id="{BCD46222-3EE7-4D85-8047-0498C3AE5638}"/>
              </a:ext>
            </a:extLst>
          </p:cNvPr>
          <p:cNvSpPr>
            <a:spLocks noChangeArrowheads="1"/>
          </p:cNvSpPr>
          <p:nvPr/>
        </p:nvSpPr>
        <p:spPr bwMode="auto">
          <a:xfrm>
            <a:off x="210641" y="561141"/>
            <a:ext cx="87487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ru-RU" altLang="ru-RU" sz="1600" b="0">
                <a:latin typeface="Calibri" panose="020F0502020204030204" pitchFamily="34" charset="0"/>
                <a:ea typeface="Calibri" panose="020F0502020204030204" pitchFamily="34" charset="0"/>
                <a:cs typeface="Calibri" panose="020F0502020204030204" pitchFamily="34" charset="0"/>
              </a:rPr>
              <a:t>Рассматриваемый протокол получил название протокола Фейге-Фиата-Шамира (Feige-Fiat-Shamir), он основывается на сложности вычисления квадратного корня числа по модулю большого составного числа с неизвестным разложением на простые множители. </a:t>
            </a:r>
          </a:p>
        </p:txBody>
      </p:sp>
      <p:sp>
        <p:nvSpPr>
          <p:cNvPr id="9" name="Прямоугольник 7">
            <a:extLst>
              <a:ext uri="{FF2B5EF4-FFF2-40B4-BE49-F238E27FC236}">
                <a16:creationId xmlns:a16="http://schemas.microsoft.com/office/drawing/2014/main" id="{4E18A098-A4BD-4CC4-915D-D7D176DE61B8}"/>
              </a:ext>
            </a:extLst>
          </p:cNvPr>
          <p:cNvSpPr>
            <a:spLocks noChangeArrowheads="1"/>
          </p:cNvSpPr>
          <p:nvPr/>
        </p:nvSpPr>
        <p:spPr bwMode="auto">
          <a:xfrm>
            <a:off x="192881" y="2284935"/>
            <a:ext cx="87487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ru-RU" altLang="ru-RU" sz="1600" b="0">
                <a:latin typeface="Calibri" panose="020F0502020204030204" pitchFamily="34" charset="0"/>
                <a:ea typeface="Calibri" panose="020F0502020204030204" pitchFamily="34" charset="0"/>
                <a:cs typeface="Calibri" panose="020F0502020204030204" pitchFamily="34" charset="0"/>
              </a:rPr>
              <a:t>Формирование ключевых параметров доказывающей абонент осуществляется следующим образом: </a:t>
            </a:r>
          </a:p>
        </p:txBody>
      </p:sp>
      <p:pic>
        <p:nvPicPr>
          <p:cNvPr id="11" name="Рисунок 10">
            <a:extLst>
              <a:ext uri="{FF2B5EF4-FFF2-40B4-BE49-F238E27FC236}">
                <a16:creationId xmlns:a16="http://schemas.microsoft.com/office/drawing/2014/main" id="{73D37A1F-EAE9-4C22-B2EE-C445592976F3}"/>
              </a:ext>
            </a:extLst>
          </p:cNvPr>
          <p:cNvPicPr>
            <a:picLocks noChangeAspect="1"/>
          </p:cNvPicPr>
          <p:nvPr/>
        </p:nvPicPr>
        <p:blipFill>
          <a:blip r:embed="rId2"/>
          <a:stretch>
            <a:fillRect/>
          </a:stretch>
        </p:blipFill>
        <p:spPr>
          <a:xfrm>
            <a:off x="251520" y="1392138"/>
            <a:ext cx="7980940" cy="951790"/>
          </a:xfrm>
          <a:prstGeom prst="rect">
            <a:avLst/>
          </a:prstGeom>
        </p:spPr>
      </p:pic>
      <p:pic>
        <p:nvPicPr>
          <p:cNvPr id="13" name="Рисунок 12">
            <a:extLst>
              <a:ext uri="{FF2B5EF4-FFF2-40B4-BE49-F238E27FC236}">
                <a16:creationId xmlns:a16="http://schemas.microsoft.com/office/drawing/2014/main" id="{0134AEA8-D007-4A94-934D-65405B5D71BD}"/>
              </a:ext>
            </a:extLst>
          </p:cNvPr>
          <p:cNvPicPr>
            <a:picLocks noChangeAspect="1"/>
          </p:cNvPicPr>
          <p:nvPr/>
        </p:nvPicPr>
        <p:blipFill>
          <a:blip r:embed="rId3"/>
          <a:stretch>
            <a:fillRect/>
          </a:stretch>
        </p:blipFill>
        <p:spPr>
          <a:xfrm>
            <a:off x="251520" y="2977699"/>
            <a:ext cx="7314426" cy="1794714"/>
          </a:xfrm>
          <a:prstGeom prst="rect">
            <a:avLst/>
          </a:prstGeom>
        </p:spPr>
      </p:pic>
    </p:spTree>
    <p:extLst>
      <p:ext uri="{BB962C8B-B14F-4D97-AF65-F5344CB8AC3E}">
        <p14:creationId xmlns:p14="http://schemas.microsoft.com/office/powerpoint/2010/main" val="350105161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Основные шаги протокола</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184</a:t>
            </a:fld>
            <a:endParaRPr lang="ru-RU"/>
          </a:p>
        </p:txBody>
      </p:sp>
      <p:pic>
        <p:nvPicPr>
          <p:cNvPr id="5" name="Рисунок 4">
            <a:extLst>
              <a:ext uri="{FF2B5EF4-FFF2-40B4-BE49-F238E27FC236}">
                <a16:creationId xmlns:a16="http://schemas.microsoft.com/office/drawing/2014/main" id="{E1FC8F8C-0F61-4701-9BD5-25ED6E676F0A}"/>
              </a:ext>
            </a:extLst>
          </p:cNvPr>
          <p:cNvPicPr>
            <a:picLocks noChangeAspect="1"/>
          </p:cNvPicPr>
          <p:nvPr/>
        </p:nvPicPr>
        <p:blipFill>
          <a:blip r:embed="rId2"/>
          <a:stretch>
            <a:fillRect/>
          </a:stretch>
        </p:blipFill>
        <p:spPr>
          <a:xfrm>
            <a:off x="1331640" y="771550"/>
            <a:ext cx="5703847" cy="766646"/>
          </a:xfrm>
          <a:prstGeom prst="rect">
            <a:avLst/>
          </a:prstGeom>
        </p:spPr>
      </p:pic>
      <p:pic>
        <p:nvPicPr>
          <p:cNvPr id="8" name="Рисунок 7">
            <a:extLst>
              <a:ext uri="{FF2B5EF4-FFF2-40B4-BE49-F238E27FC236}">
                <a16:creationId xmlns:a16="http://schemas.microsoft.com/office/drawing/2014/main" id="{9CF02743-69DD-427E-B0E9-EF11D5A28F89}"/>
              </a:ext>
            </a:extLst>
          </p:cNvPr>
          <p:cNvPicPr>
            <a:picLocks noChangeAspect="1"/>
          </p:cNvPicPr>
          <p:nvPr/>
        </p:nvPicPr>
        <p:blipFill>
          <a:blip r:embed="rId3"/>
          <a:stretch>
            <a:fillRect/>
          </a:stretch>
        </p:blipFill>
        <p:spPr>
          <a:xfrm>
            <a:off x="1435624" y="1670537"/>
            <a:ext cx="6272751" cy="3346203"/>
          </a:xfrm>
          <a:prstGeom prst="rect">
            <a:avLst/>
          </a:prstGeom>
        </p:spPr>
      </p:pic>
    </p:spTree>
    <p:extLst>
      <p:ext uri="{BB962C8B-B14F-4D97-AF65-F5344CB8AC3E}">
        <p14:creationId xmlns:p14="http://schemas.microsoft.com/office/powerpoint/2010/main" val="390796286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err="1"/>
              <a:t>Неинтерактивные доказательства с нулевым разглашением</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185</a:t>
            </a:fld>
            <a:endParaRPr lang="ru-RU"/>
          </a:p>
        </p:txBody>
      </p:sp>
      <p:sp>
        <p:nvSpPr>
          <p:cNvPr id="5" name="Прямоугольник 1">
            <a:extLst>
              <a:ext uri="{FF2B5EF4-FFF2-40B4-BE49-F238E27FC236}">
                <a16:creationId xmlns:a16="http://schemas.microsoft.com/office/drawing/2014/main" id="{4EB648EA-88E7-4716-B139-2298AFB63E61}"/>
              </a:ext>
            </a:extLst>
          </p:cNvPr>
          <p:cNvSpPr>
            <a:spLocks noChangeArrowheads="1"/>
          </p:cNvSpPr>
          <p:nvPr/>
        </p:nvSpPr>
        <p:spPr bwMode="auto">
          <a:xfrm>
            <a:off x="138906" y="555526"/>
            <a:ext cx="88566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indent="431800"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spcBef>
                <a:spcPct val="0"/>
              </a:spcBef>
              <a:defRPr/>
            </a:pPr>
            <a:r>
              <a:rPr lang="ru-RU" altLang="ru-RU" b="0">
                <a:latin typeface="Calibri" panose="020F0502020204030204" pitchFamily="34" charset="0"/>
                <a:ea typeface="Calibri" panose="020F0502020204030204" pitchFamily="34" charset="0"/>
                <a:cs typeface="Calibri" panose="020F0502020204030204" pitchFamily="34" charset="0"/>
              </a:rPr>
              <a:t>Также известные как NIZK (Non-interactive zero-knowledge), zero-knowledge-SNARK, zero-knowledge-STARK - это доказательства с нулевым разглашением, которые не требуют взаимодействия между доказывающим, и проверяющим.</a:t>
            </a:r>
          </a:p>
        </p:txBody>
      </p:sp>
      <p:pic>
        <p:nvPicPr>
          <p:cNvPr id="7" name="Рисунок 6">
            <a:extLst>
              <a:ext uri="{FF2B5EF4-FFF2-40B4-BE49-F238E27FC236}">
                <a16:creationId xmlns:a16="http://schemas.microsoft.com/office/drawing/2014/main" id="{21D16EE6-876B-44BB-83C8-DAB9C150C763}"/>
              </a:ext>
            </a:extLst>
          </p:cNvPr>
          <p:cNvPicPr>
            <a:picLocks noChangeAspect="1"/>
          </p:cNvPicPr>
          <p:nvPr/>
        </p:nvPicPr>
        <p:blipFill>
          <a:blip r:embed="rId2"/>
          <a:stretch>
            <a:fillRect/>
          </a:stretch>
        </p:blipFill>
        <p:spPr>
          <a:xfrm>
            <a:off x="251520" y="1635646"/>
            <a:ext cx="7679007" cy="2660179"/>
          </a:xfrm>
          <a:prstGeom prst="rect">
            <a:avLst/>
          </a:prstGeom>
        </p:spPr>
      </p:pic>
    </p:spTree>
    <p:extLst>
      <p:ext uri="{BB962C8B-B14F-4D97-AF65-F5344CB8AC3E}">
        <p14:creationId xmlns:p14="http://schemas.microsoft.com/office/powerpoint/2010/main" val="1437819335"/>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err="1"/>
              <a:t>Неинтерактивные доказательства с нулевым разглашением</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186</a:t>
            </a:fld>
            <a:endParaRPr lang="ru-RU"/>
          </a:p>
        </p:txBody>
      </p:sp>
      <p:sp>
        <p:nvSpPr>
          <p:cNvPr id="6" name="Прямоугольник 4">
            <a:extLst>
              <a:ext uri="{FF2B5EF4-FFF2-40B4-BE49-F238E27FC236}">
                <a16:creationId xmlns:a16="http://schemas.microsoft.com/office/drawing/2014/main" id="{52A6B881-5157-4FC4-AC57-8F29186883C9}"/>
              </a:ext>
            </a:extLst>
          </p:cNvPr>
          <p:cNvSpPr>
            <a:spLocks noChangeArrowheads="1"/>
          </p:cNvSpPr>
          <p:nvPr/>
        </p:nvSpPr>
        <p:spPr bwMode="auto">
          <a:xfrm>
            <a:off x="174625" y="627534"/>
            <a:ext cx="87852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indent="449263"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lnSpc>
                <a:spcPct val="115000"/>
              </a:lnSpc>
              <a:spcBef>
                <a:spcPct val="0"/>
              </a:spcBef>
              <a:defRPr/>
            </a:pPr>
            <a:r>
              <a:rPr lang="ru-RU" altLang="ru-RU" b="1" u="sng">
                <a:solidFill>
                  <a:srgbClr val="111111"/>
                </a:solidFill>
                <a:latin typeface="Calibri" panose="020F0502020204030204" pitchFamily="34" charset="0"/>
                <a:ea typeface="Calibri" panose="020F0502020204030204" pitchFamily="34" charset="0"/>
                <a:cs typeface="Calibri" panose="020F0502020204030204" pitchFamily="34" charset="0"/>
              </a:rPr>
              <a:t>Протокол zkSTARKs:</a:t>
            </a:r>
            <a:endParaRPr lang="ru-RU" altLang="ru-RU" b="1">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ct val="0"/>
              </a:spcBef>
              <a:defRPr/>
            </a:pPr>
            <a:r>
              <a:rPr lang="ru-RU" altLang="ru-RU" b="0">
                <a:solidFill>
                  <a:srgbClr val="111111"/>
                </a:solidFill>
                <a:latin typeface="Calibri" panose="020F0502020204030204" pitchFamily="34" charset="0"/>
                <a:ea typeface="Calibri" panose="020F0502020204030204" pitchFamily="34" charset="0"/>
                <a:cs typeface="Calibri" panose="020F0502020204030204" pitchFamily="34" charset="0"/>
              </a:rPr>
              <a:t>Протокол zkSTARKs является масштабируемым, прозрачным, имеет универсальное применение и может быть устойчивым к квантовым воздействиям. Это позволяет создать доверие к технологии, поскольку поддается проверке. Есть много областей, которые могут быть улучшены с помощью таких технологий, как zkSTARKs, где требуется доверие и существуют большие стимулы для обмана, например:</a:t>
            </a:r>
            <a:endParaRPr lang="ru-RU" altLang="ru-RU" b="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ct val="0"/>
              </a:spcBef>
              <a:buFont typeface="Symbol" panose="05050102010706020507" pitchFamily="18" charset="2"/>
              <a:buChar char=""/>
              <a:defRPr/>
            </a:pPr>
            <a:r>
              <a:rPr lang="ru-RU" altLang="ru-RU" b="0">
                <a:solidFill>
                  <a:srgbClr val="111111"/>
                </a:solidFill>
                <a:latin typeface="Calibri" panose="020F0502020204030204" pitchFamily="34" charset="0"/>
                <a:ea typeface="Calibri" panose="020F0502020204030204" pitchFamily="34" charset="0"/>
                <a:cs typeface="Calibri" panose="020F0502020204030204" pitchFamily="34" charset="0"/>
              </a:rPr>
              <a:t>Системы голосования;</a:t>
            </a:r>
            <a:endParaRPr lang="ru-RU" altLang="ru-RU" b="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ct val="0"/>
              </a:spcBef>
              <a:buFont typeface="Symbol" panose="05050102010706020507" pitchFamily="18" charset="2"/>
              <a:buChar char=""/>
              <a:defRPr/>
            </a:pPr>
            <a:r>
              <a:rPr lang="ru-RU" altLang="ru-RU" b="0">
                <a:solidFill>
                  <a:srgbClr val="111111"/>
                </a:solidFill>
                <a:latin typeface="Calibri" panose="020F0502020204030204" pitchFamily="34" charset="0"/>
                <a:ea typeface="Calibri" panose="020F0502020204030204" pitchFamily="34" charset="0"/>
                <a:cs typeface="Calibri" panose="020F0502020204030204" pitchFamily="34" charset="0"/>
              </a:rPr>
              <a:t>Выполнение вычисления и проверка его результатов, таких как прошлые транзакции в распределённых реестрах;</a:t>
            </a:r>
            <a:endParaRPr lang="ru-RU" altLang="ru-RU" b="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ct val="0"/>
              </a:spcBef>
              <a:buFont typeface="Symbol" panose="05050102010706020507" pitchFamily="18" charset="2"/>
              <a:buChar char=""/>
              <a:defRPr/>
            </a:pPr>
            <a:r>
              <a:rPr lang="ru-RU" altLang="ru-RU" b="0">
                <a:solidFill>
                  <a:srgbClr val="111111"/>
                </a:solidFill>
                <a:latin typeface="Calibri" panose="020F0502020204030204" pitchFamily="34" charset="0"/>
                <a:ea typeface="Calibri" panose="020F0502020204030204" pitchFamily="34" charset="0"/>
                <a:cs typeface="Calibri" panose="020F0502020204030204" pitchFamily="34" charset="0"/>
              </a:rPr>
              <a:t>Безопасная проверка информации, например, для подтверждения личности или учетных данных.</a:t>
            </a:r>
            <a:endParaRPr lang="ru-RU" altLang="ru-RU" b="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6408435"/>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err="1"/>
              <a:t>Неинтерактивные доказательства с нулевым разглашением</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187</a:t>
            </a:fld>
            <a:endParaRPr lang="ru-RU"/>
          </a:p>
        </p:txBody>
      </p:sp>
      <p:sp>
        <p:nvSpPr>
          <p:cNvPr id="6" name="Прямоугольник 1">
            <a:extLst>
              <a:ext uri="{FF2B5EF4-FFF2-40B4-BE49-F238E27FC236}">
                <a16:creationId xmlns:a16="http://schemas.microsoft.com/office/drawing/2014/main" id="{6264C84F-DEE6-4A70-B699-9D50AAC60755}"/>
              </a:ext>
            </a:extLst>
          </p:cNvPr>
          <p:cNvSpPr>
            <a:spLocks noChangeArrowheads="1"/>
          </p:cNvSpPr>
          <p:nvPr/>
        </p:nvSpPr>
        <p:spPr bwMode="auto">
          <a:xfrm>
            <a:off x="179388" y="695325"/>
            <a:ext cx="8785225" cy="325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indent="449263"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lnSpc>
                <a:spcPct val="115000"/>
              </a:lnSpc>
              <a:spcBef>
                <a:spcPct val="0"/>
              </a:spcBef>
              <a:defRPr/>
            </a:pPr>
            <a:r>
              <a:rPr lang="ru-RU" altLang="ru-RU" sz="1800" b="1" u="sng">
                <a:solidFill>
                  <a:srgbClr val="111111"/>
                </a:solidFill>
                <a:latin typeface="Calibri" panose="020F0502020204030204" pitchFamily="34" charset="0"/>
                <a:ea typeface="Calibri" panose="020F0502020204030204" pitchFamily="34" charset="0"/>
                <a:cs typeface="Calibri" panose="020F0502020204030204" pitchFamily="34" charset="0"/>
              </a:rPr>
              <a:t>Технология Bulletproofs</a:t>
            </a:r>
            <a:r>
              <a:rPr lang="ru-RU" altLang="ru-RU" sz="1800" b="1">
                <a:solidFill>
                  <a:srgbClr val="111111"/>
                </a:solidFill>
                <a:latin typeface="Calibri" panose="020F0502020204030204" pitchFamily="34" charset="0"/>
                <a:ea typeface="Calibri" panose="020F0502020204030204" pitchFamily="34" charset="0"/>
                <a:cs typeface="Calibri" panose="020F0502020204030204" pitchFamily="34" charset="0"/>
              </a:rPr>
              <a:t>:</a:t>
            </a:r>
            <a:endParaRPr lang="ru-RU" altLang="ru-RU" sz="1800" b="1">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ct val="0"/>
              </a:spcBef>
              <a:defRPr/>
            </a:pPr>
            <a:r>
              <a:rPr lang="ru-RU" altLang="ru-RU" sz="1800" b="0" err="1">
                <a:latin typeface="Calibri" panose="020F0502020204030204" pitchFamily="34" charset="0"/>
                <a:ea typeface="Calibri" panose="020F0502020204030204" pitchFamily="34" charset="0"/>
                <a:cs typeface="Calibri" panose="020F0502020204030204" pitchFamily="34" charset="0"/>
              </a:rPr>
              <a:t>Bulletproofs позволяет доказать, что зафиксированное значение находится в диапазоне, используя логарифмическое количество элементов поля и группы. </a:t>
            </a:r>
          </a:p>
          <a:p>
            <a:pPr algn="just">
              <a:lnSpc>
                <a:spcPct val="115000"/>
              </a:lnSpc>
              <a:spcBef>
                <a:spcPct val="0"/>
              </a:spcBef>
              <a:defRPr/>
            </a:pPr>
            <a:r>
              <a:rPr lang="ru-RU" altLang="ru-RU" sz="1800" b="0" err="1">
                <a:latin typeface="Calibri" panose="020F0502020204030204" pitchFamily="34" charset="0"/>
                <a:ea typeface="Calibri" panose="020F0502020204030204" pitchFamily="34" charset="0"/>
                <a:cs typeface="Calibri" panose="020F0502020204030204" pitchFamily="34" charset="0"/>
              </a:rPr>
              <a:t>Bulletproofs имеет встроенную поддержку открытых ключей и обязательств Педерсена. Это дает возможность реализовать доказательства диапазона на общих принципах нулевого разглашения без осуществления тяжелых машинных расчетов эллиптических кривых.</a:t>
            </a:r>
          </a:p>
          <a:p>
            <a:pPr algn="just">
              <a:lnSpc>
                <a:spcPct val="115000"/>
              </a:lnSpc>
              <a:spcBef>
                <a:spcPct val="0"/>
              </a:spcBef>
              <a:defRPr/>
            </a:pPr>
            <a:r>
              <a:rPr lang="ru-RU" altLang="ru-RU" sz="1800" b="0">
                <a:latin typeface="Calibri" panose="020F0502020204030204" pitchFamily="34" charset="0"/>
                <a:ea typeface="Calibri" panose="020F0502020204030204" pitchFamily="34" charset="0"/>
                <a:cs typeface="Calibri" panose="020F0502020204030204" pitchFamily="34" charset="0"/>
              </a:rPr>
              <a:t>Доказательства Bulletproofs представлены в гораздо более общем виде, нежели доказательства диапазона и могут использоваться для произвольных утверждений с нулевым знанием.</a:t>
            </a:r>
          </a:p>
        </p:txBody>
      </p:sp>
    </p:spTree>
    <p:extLst>
      <p:ext uri="{BB962C8B-B14F-4D97-AF65-F5344CB8AC3E}">
        <p14:creationId xmlns:p14="http://schemas.microsoft.com/office/powerpoint/2010/main" val="121262504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1400"/>
              <a:t>Идентификация с помощью доказательств с нулевым разглашениемнная подпись</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188</a:t>
            </a:fld>
            <a:endParaRPr lang="ru-RU"/>
          </a:p>
        </p:txBody>
      </p:sp>
      <p:sp>
        <p:nvSpPr>
          <p:cNvPr id="7" name="Прямоугольник 2">
            <a:extLst>
              <a:ext uri="{FF2B5EF4-FFF2-40B4-BE49-F238E27FC236}">
                <a16:creationId xmlns:a16="http://schemas.microsoft.com/office/drawing/2014/main" id="{335984A9-B6BF-4CBB-A4E8-4B6E6BAFFD8A}"/>
              </a:ext>
            </a:extLst>
          </p:cNvPr>
          <p:cNvSpPr>
            <a:spLocks noChangeArrowheads="1"/>
          </p:cNvSpPr>
          <p:nvPr/>
        </p:nvSpPr>
        <p:spPr bwMode="auto">
          <a:xfrm>
            <a:off x="111571" y="771550"/>
            <a:ext cx="892492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pPr algn="just"/>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a:latin typeface="Calibri" panose="020F0502020204030204" pitchFamily="34" charset="0"/>
                <a:ea typeface="Calibri" panose="020F0502020204030204" pitchFamily="34" charset="0"/>
                <a:cs typeface="Calibri" panose="020F0502020204030204" pitchFamily="34" charset="0"/>
              </a:rPr>
              <a:t>Доказательство с нулевым разглашением </a:t>
            </a:r>
            <a:r>
              <a:rPr lang="ru-RU" altLang="ru-RU" sz="1800" b="0">
                <a:latin typeface="Calibri" panose="020F0502020204030204" pitchFamily="34" charset="0"/>
                <a:ea typeface="Calibri" panose="020F0502020204030204" pitchFamily="34" charset="0"/>
                <a:cs typeface="Calibri" panose="020F0502020204030204" pitchFamily="34" charset="0"/>
              </a:rPr>
              <a:t>(информации) в криптографии (англ. Zero-knowledge proof) — интерактивный криптографический протокол, позволяющий одной из взаимодействующих сторон («The verifier» — проверяющей) убедиться в достоверности какого-либо утверждения (обычно математического), не имея при этом никакой другой информации от второй стороны («The prover» — доказывающей). </a:t>
            </a:r>
            <a:r>
              <a:rPr lang="en-US" altLang="ru-RU" sz="1800" b="0">
                <a:latin typeface="Calibri" panose="020F0502020204030204" pitchFamily="34" charset="0"/>
                <a:ea typeface="Calibri" panose="020F0502020204030204" pitchFamily="34" charset="0"/>
                <a:cs typeface="Calibri" panose="020F0502020204030204" pitchFamily="34" charset="0"/>
              </a:rPr>
              <a:t>	</a:t>
            </a:r>
          </a:p>
          <a:p>
            <a:pPr algn="just"/>
            <a:endParaRPr lang="en-US" altLang="ru-RU" sz="1800" b="0">
              <a:latin typeface="Calibri" panose="020F0502020204030204" pitchFamily="34" charset="0"/>
              <a:ea typeface="Calibri" panose="020F0502020204030204" pitchFamily="34" charset="0"/>
              <a:cs typeface="Calibri" panose="020F0502020204030204" pitchFamily="34" charset="0"/>
            </a:endParaRPr>
          </a:p>
          <a:p>
            <a:pPr algn="just"/>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Причём последнее условие является необходимым, так как обычно доказать, что сторона обладает определёнными сведениями в большинстве случаев тривиально, если она имеет право просто раскрыть информацию. Вся сложность состоит в том, чтобы доказать, что у одной из сторон есть информация, не раскрывая её содержание. Протокол должен учитывать, что доказывающий сможет убедить проверяющего только в случае, если утверждение действительно доказано. В противном случае сделать это будет невозможно, или крайне маловероятно из-за вычислительной сложности.</a:t>
            </a:r>
          </a:p>
        </p:txBody>
      </p:sp>
    </p:spTree>
    <p:extLst>
      <p:ext uri="{BB962C8B-B14F-4D97-AF65-F5344CB8AC3E}">
        <p14:creationId xmlns:p14="http://schemas.microsoft.com/office/powerpoint/2010/main" val="339301789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Общая структура доказательств с нулевым разглашением</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189</a:t>
            </a:fld>
            <a:endParaRPr lang="ru-RU"/>
          </a:p>
        </p:txBody>
      </p:sp>
      <p:pic>
        <p:nvPicPr>
          <p:cNvPr id="7" name="Picture 2">
            <a:extLst>
              <a:ext uri="{FF2B5EF4-FFF2-40B4-BE49-F238E27FC236}">
                <a16:creationId xmlns:a16="http://schemas.microsoft.com/office/drawing/2014/main" id="{763A8FD5-830F-43D4-82BA-1A0FD51ABC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512" y="699542"/>
            <a:ext cx="4320480" cy="2980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24274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Методы имитозащиты</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19</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0" y="483518"/>
            <a:ext cx="9143999" cy="484106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Для обеспечения имитозащиты необходимо, чтобы злоумышленник не имел возможности создавать правильные сообщения (то есть те, которые на приёмном конце канала будут восприняты как правильные). </a:t>
            </a:r>
          </a:p>
          <a:p>
            <a:pPr algn="just">
              <a:lnSpc>
                <a:spcPct val="115000"/>
              </a:lnSpc>
              <a:spcBef>
                <a:spcPts val="600"/>
              </a:spcBef>
              <a:spcAft>
                <a:spcPts val="600"/>
              </a:spcAft>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Это возможно путём внесения избыточности в сообщения подобно тому, как это делается в случае защиты от случайных помех. В этом случае алгоритм внесения избыточности должен быть скрыт от злоумышленника. Обычно процедура защиты строится на основе некоторой криптографической системы. К сообщению добавляется отрезок информации фиксированной длины, вычисленный по определённому правилу на основе открытых данных и ключа, называемый имитовставкой. В открытые данные, используемые для выработки имитовставки, помимо собственно текста сообщения может быть включена и служебная информация, такая как дата и время отправки сообщения, регистрационный номер сообщения и так далее. В этом случае можно обеспечить также защиту от повторной передачи ранее переданного правильного сообщения.</a:t>
            </a:r>
          </a:p>
          <a:p>
            <a:pPr algn="just">
              <a:lnSpc>
                <a:spcPct val="115000"/>
              </a:lnSpc>
              <a:spcBef>
                <a:spcPts val="600"/>
              </a:spcBef>
              <a:spcAft>
                <a:spcPts val="600"/>
              </a:spcAft>
            </a:pP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7974423"/>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1400"/>
              <a:t>Не</a:t>
            </a:r>
            <a:r>
              <a:rPr lang="en-US" sz="1400"/>
              <a:t> </a:t>
            </a:r>
            <a:r>
              <a:rPr lang="ru-RU" sz="1400"/>
              <a:t>интерактивные доказательства с нулевым разглашением. Протокол Фиата-Шамира</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190</a:t>
            </a:fld>
            <a:endParaRPr lang="ru-RU"/>
          </a:p>
        </p:txBody>
      </p:sp>
      <p:pic>
        <p:nvPicPr>
          <p:cNvPr id="5" name="Picture 2">
            <a:extLst>
              <a:ext uri="{FF2B5EF4-FFF2-40B4-BE49-F238E27FC236}">
                <a16:creationId xmlns:a16="http://schemas.microsoft.com/office/drawing/2014/main" id="{0ED19124-385E-4F14-B7B1-F60FB359D9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2988" y="634149"/>
            <a:ext cx="704850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81729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191</a:t>
            </a:fld>
            <a:endParaRPr lang="ru-RU"/>
          </a:p>
        </p:txBody>
      </p:sp>
      <p:sp>
        <p:nvSpPr>
          <p:cNvPr id="4" name="TextBox 3"/>
          <p:cNvSpPr txBox="1"/>
          <p:nvPr/>
        </p:nvSpPr>
        <p:spPr>
          <a:xfrm>
            <a:off x="0" y="585864"/>
            <a:ext cx="9144000" cy="830997"/>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14. </a:t>
            </a:r>
            <a:r>
              <a:rPr lang="ru-RU" altLang="ru-RU" b="1">
                <a:latin typeface="Calibri" panose="020F0502020204030204" pitchFamily="34" charset="0"/>
                <a:cs typeface="Calibri" panose="020F0502020204030204" pitchFamily="34" charset="0"/>
              </a:rPr>
              <a:t>Протоколы подбрасывания монет, игры в покер</a:t>
            </a:r>
            <a:r>
              <a:rPr lang="ru-RU" b="1">
                <a:latin typeface="Calibri" panose="020F0502020204030204" pitchFamily="34" charset="0"/>
                <a:cs typeface="Calibri" panose="020F0502020204030204" pitchFamily="34" charset="0"/>
              </a:rPr>
              <a:t>.</a:t>
            </a:r>
          </a:p>
          <a:p>
            <a:pPr algn="ctr"/>
            <a:endParaRPr lang="ru-RU" b="1">
              <a:latin typeface="Calibri" panose="020F0502020204030204" pitchFamily="34" charset="0"/>
              <a:cs typeface="Calibri" panose="020F0502020204030204" pitchFamily="34" charset="0"/>
            </a:endParaRPr>
          </a:p>
        </p:txBody>
      </p:sp>
      <p:sp>
        <p:nvSpPr>
          <p:cNvPr id="5" name="TextBox 4"/>
          <p:cNvSpPr txBox="1"/>
          <p:nvPr/>
        </p:nvSpPr>
        <p:spPr>
          <a:xfrm>
            <a:off x="179511" y="2832487"/>
            <a:ext cx="8954965" cy="1384995"/>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buAutoNum type="arabicPeriod"/>
            </a:pPr>
            <a:r>
              <a:rPr lang="ru-RU" sz="1600">
                <a:latin typeface="Calibri" panose="020F0502020204030204" pitchFamily="34" charset="0"/>
                <a:cs typeface="Calibri" panose="020F0502020204030204" pitchFamily="34" charset="0"/>
              </a:rPr>
              <a:t>Протоколы подбрасывания монет.</a:t>
            </a:r>
          </a:p>
          <a:p>
            <a:pPr marL="457200" indent="-457200">
              <a:buAutoNum type="arabicPeriod"/>
            </a:pPr>
            <a:r>
              <a:rPr lang="ru-RU" sz="1600">
                <a:latin typeface="Calibri" panose="020F0502020204030204" pitchFamily="34" charset="0"/>
                <a:cs typeface="Calibri" panose="020F0502020204030204" pitchFamily="34" charset="0"/>
              </a:rPr>
              <a:t>Протоколы битовых обязательств.</a:t>
            </a:r>
          </a:p>
          <a:p>
            <a:pPr marL="457200" indent="-457200">
              <a:buAutoNum type="arabicPeriod"/>
            </a:pPr>
            <a:r>
              <a:rPr lang="ru-RU" sz="1600">
                <a:latin typeface="Calibri" panose="020F0502020204030204" pitchFamily="34" charset="0"/>
                <a:cs typeface="Calibri" panose="020F0502020204030204" pitchFamily="34" charset="0"/>
              </a:rPr>
              <a:t>Протоколы игры в “покер” и их практическое использование</a:t>
            </a:r>
          </a:p>
          <a:p>
            <a:pPr marL="457200" indent="-457200">
              <a:buAutoNum type="arabicPeriod"/>
            </a:pPr>
            <a:r>
              <a:rPr lang="ru-RU" sz="1600">
                <a:latin typeface="Calibri" panose="020F0502020204030204" pitchFamily="34" charset="0"/>
                <a:cs typeface="Calibri" panose="020F0502020204030204" pitchFamily="34" charset="0"/>
              </a:rPr>
              <a:t>Атаки на протоколы.</a:t>
            </a:r>
          </a:p>
        </p:txBody>
      </p:sp>
      <p:sp>
        <p:nvSpPr>
          <p:cNvPr id="6" name="TextBox 5"/>
          <p:cNvSpPr txBox="1"/>
          <p:nvPr/>
        </p:nvSpPr>
        <p:spPr>
          <a:xfrm>
            <a:off x="179513" y="1447808"/>
            <a:ext cx="8964487" cy="1323439"/>
          </a:xfrm>
          <a:prstGeom prst="rect">
            <a:avLst/>
          </a:prstGeom>
          <a:noFill/>
        </p:spPr>
        <p:txBody>
          <a:bodyPr wrap="square" rtlCol="0">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п</a:t>
            </a:r>
            <a:r>
              <a:rPr lang="ru-RU" altLang="ru-RU" sz="1600">
                <a:latin typeface="Calibri" panose="020F0502020204030204" pitchFamily="34" charset="0"/>
                <a:cs typeface="Calibri" panose="020F0502020204030204" pitchFamily="34" charset="0"/>
              </a:rPr>
              <a:t>ротоколы подбрасывания монет, игры в покер</a:t>
            </a:r>
            <a:r>
              <a:rPr lang="ru-RU" sz="1600">
                <a:latin typeface="Calibri" panose="020F0502020204030204" pitchFamily="34" charset="0"/>
                <a:cs typeface="Calibri" panose="020F0502020204030204" pitchFamily="34" charset="0"/>
              </a:rPr>
              <a:t>.</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Протокол подбрасывания монеты</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192</a:t>
            </a:fld>
            <a:endParaRPr lang="ru-RU"/>
          </a:p>
        </p:txBody>
      </p:sp>
      <p:sp>
        <p:nvSpPr>
          <p:cNvPr id="6" name="Объект 2">
            <a:extLst>
              <a:ext uri="{FF2B5EF4-FFF2-40B4-BE49-F238E27FC236}">
                <a16:creationId xmlns:a16="http://schemas.microsoft.com/office/drawing/2014/main" id="{4B195733-501D-4BEB-9860-AA21215E77C3}"/>
              </a:ext>
            </a:extLst>
          </p:cNvPr>
          <p:cNvSpPr txBox="1"/>
          <p:nvPr/>
        </p:nvSpPr>
        <p:spPr>
          <a:xfrm>
            <a:off x="107504" y="627534"/>
            <a:ext cx="8784976" cy="4697883"/>
          </a:xfrm>
          <a:prstGeom prst="rect">
            <a:avLst/>
          </a:prstGeom>
        </p:spPr>
        <p:txBody>
          <a:bodyPr/>
          <a:lstStyle>
            <a:defPPr>
              <a:defRPr lang="ru-RU"/>
            </a:defPPr>
            <a:lvl1pPr marL="342892" indent="-342892" algn="l" rtl="0" eaLnBrk="1" fontAlgn="base" hangingPunct="1">
              <a:spcBef>
                <a:spcPct val="20000"/>
              </a:spcBef>
              <a:spcAft>
                <a:spcPct val="0"/>
              </a:spcAft>
              <a:buChar char="•"/>
              <a:defRPr sz="3200" kern="1200">
                <a:solidFill>
                  <a:schemeClr val="tx1"/>
                </a:solidFill>
                <a:latin typeface="+mn-lt"/>
                <a:ea typeface="+mn-ea"/>
                <a:cs typeface="+mn-cs"/>
              </a:defRPr>
            </a:lvl1pPr>
            <a:lvl2pPr marL="742931" indent="-285743" algn="l" rtl="0" eaLnBrk="1" fontAlgn="base" hangingPunct="1">
              <a:spcBef>
                <a:spcPct val="20000"/>
              </a:spcBef>
              <a:spcAft>
                <a:spcPct val="0"/>
              </a:spcAft>
              <a:buChar char="–"/>
              <a:defRPr sz="2800" kern="1200">
                <a:solidFill>
                  <a:schemeClr val="tx1"/>
                </a:solidFill>
                <a:latin typeface="+mn-lt"/>
                <a:ea typeface="+mn-ea"/>
                <a:cs typeface="Arial"/>
              </a:defRPr>
            </a:lvl2pPr>
            <a:lvl3pPr marL="1142972" indent="-228594" algn="l" rtl="0" eaLnBrk="1" fontAlgn="base" hangingPunct="1">
              <a:spcBef>
                <a:spcPct val="20000"/>
              </a:spcBef>
              <a:spcAft>
                <a:spcPct val="0"/>
              </a:spcAft>
              <a:buChar char="•"/>
              <a:defRPr sz="2400" kern="1200">
                <a:solidFill>
                  <a:schemeClr val="tx1"/>
                </a:solidFill>
                <a:latin typeface="+mn-lt"/>
                <a:ea typeface="+mn-ea"/>
                <a:cs typeface="Arial"/>
              </a:defRPr>
            </a:lvl3pPr>
            <a:lvl4pPr marL="1600160" indent="-228594" algn="l" rtl="0" eaLnBrk="1" fontAlgn="base" hangingPunct="1">
              <a:spcBef>
                <a:spcPct val="20000"/>
              </a:spcBef>
              <a:spcAft>
                <a:spcPct val="0"/>
              </a:spcAft>
              <a:buChar char="–"/>
              <a:defRPr sz="2000" kern="1200">
                <a:solidFill>
                  <a:schemeClr val="tx1"/>
                </a:solidFill>
                <a:latin typeface="+mn-lt"/>
                <a:ea typeface="+mn-ea"/>
                <a:cs typeface="Arial"/>
              </a:defRPr>
            </a:lvl4pPr>
            <a:lvl5pPr marL="2057348" indent="-228594" algn="l" rtl="0" eaLnBrk="1" fontAlgn="base"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pPr marL="0" indent="0" algn="just">
              <a:buNone/>
            </a:pPr>
            <a:r>
              <a:rPr lang="en-US" altLang="ru-RU" sz="2000" kern="0">
                <a:latin typeface="Calibri" panose="020F0502020204030204" pitchFamily="34" charset="0"/>
                <a:ea typeface="Calibri" panose="020F0502020204030204" pitchFamily="34" charset="0"/>
                <a:cs typeface="Calibri" panose="020F0502020204030204" pitchFamily="34" charset="0"/>
              </a:rPr>
              <a:t>	</a:t>
            </a:r>
            <a:r>
              <a:rPr lang="ru-RU" altLang="ru-RU" sz="2000" b="1" kern="0">
                <a:latin typeface="Calibri" panose="020F0502020204030204" pitchFamily="34" charset="0"/>
                <a:ea typeface="Calibri" panose="020F0502020204030204" pitchFamily="34" charset="0"/>
                <a:cs typeface="Calibri" panose="020F0502020204030204" pitchFamily="34" charset="0"/>
              </a:rPr>
              <a:t>Протокол подбрасывания монеты </a:t>
            </a:r>
            <a:r>
              <a:rPr lang="ru-RU" altLang="ru-RU" sz="2000" kern="0">
                <a:latin typeface="Calibri" panose="020F0502020204030204" pitchFamily="34" charset="0"/>
                <a:ea typeface="Calibri" panose="020F0502020204030204" pitchFamily="34" charset="0"/>
                <a:cs typeface="Calibri" panose="020F0502020204030204" pitchFamily="34" charset="0"/>
              </a:rPr>
              <a:t>— это эзотерический протокол, с помощью которого решается задача передачи информации между двумя участниками, находящимися на удалении друг от друга и при этом не доверяющим друг другу. Описание протокола было предложено американским ученым Мануэлем Блюмом в 1981 году, которое он опубликовал в своей статье «Подбрасывание монеты по телефону: протокол для решения нерешаемых задач»</a:t>
            </a:r>
          </a:p>
        </p:txBody>
      </p:sp>
    </p:spTree>
    <p:extLst>
      <p:ext uri="{BB962C8B-B14F-4D97-AF65-F5344CB8AC3E}">
        <p14:creationId xmlns:p14="http://schemas.microsoft.com/office/powerpoint/2010/main" val="330902475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a:t>Протокол подбрасывания монеты с помощью однонаправленной функции</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193</a:t>
            </a:fld>
            <a:endParaRPr lang="ru-RU"/>
          </a:p>
        </p:txBody>
      </p:sp>
      <p:sp>
        <p:nvSpPr>
          <p:cNvPr id="5" name="Прямоугольник 12">
            <a:extLst>
              <a:ext uri="{FF2B5EF4-FFF2-40B4-BE49-F238E27FC236}">
                <a16:creationId xmlns:a16="http://schemas.microsoft.com/office/drawing/2014/main" id="{305A836D-BC22-431E-8248-8A04D060F922}"/>
              </a:ext>
            </a:extLst>
          </p:cNvPr>
          <p:cNvSpPr>
            <a:spLocks noChangeArrowheads="1"/>
          </p:cNvSpPr>
          <p:nvPr/>
        </p:nvSpPr>
        <p:spPr bwMode="auto">
          <a:xfrm>
            <a:off x="251520" y="795836"/>
            <a:ext cx="7543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Шаг 1.</a:t>
            </a:r>
            <a:r>
              <a:rPr lang="ru-RU" altLang="ru-RU" sz="180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А выбирает случайное число</a:t>
            </a:r>
            <a:r>
              <a:rPr lang="en-US" altLang="ru-RU" sz="1800" b="0">
                <a:latin typeface="Calibri" panose="020F0502020204030204" pitchFamily="34" charset="0"/>
                <a:ea typeface="Calibri" panose="020F0502020204030204" pitchFamily="34" charset="0"/>
                <a:cs typeface="Calibri" panose="020F0502020204030204" pitchFamily="34" charset="0"/>
              </a:rPr>
              <a:t> x. </a:t>
            </a:r>
            <a:r>
              <a:rPr lang="ru-RU" altLang="ru-RU" sz="1800" b="0">
                <a:latin typeface="Calibri" panose="020F0502020204030204" pitchFamily="34" charset="0"/>
                <a:ea typeface="Calibri" panose="020F0502020204030204" pitchFamily="34" charset="0"/>
                <a:cs typeface="Calibri" panose="020F0502020204030204" pitchFamily="34" charset="0"/>
              </a:rPr>
              <a:t>Далее вычисляет </a:t>
            </a:r>
            <a:r>
              <a:rPr lang="en-US" altLang="ru-RU" sz="1800" b="0">
                <a:latin typeface="Calibri" panose="020F0502020204030204" pitchFamily="34" charset="0"/>
                <a:ea typeface="Calibri" panose="020F0502020204030204" pitchFamily="34" charset="0"/>
                <a:cs typeface="Calibri" panose="020F0502020204030204" pitchFamily="34" charset="0"/>
              </a:rPr>
              <a:t>y=f(x), </a:t>
            </a:r>
            <a:r>
              <a:rPr lang="ru-RU" altLang="ru-RU" sz="1800" b="0">
                <a:latin typeface="Calibri" panose="020F0502020204030204" pitchFamily="34" charset="0"/>
                <a:ea typeface="Calibri" panose="020F0502020204030204" pitchFamily="34" charset="0"/>
                <a:cs typeface="Calibri" panose="020F0502020204030204" pitchFamily="34" charset="0"/>
              </a:rPr>
              <a:t>где </a:t>
            </a:r>
            <a:r>
              <a:rPr lang="en-US" altLang="ru-RU" sz="1800" b="0">
                <a:latin typeface="Calibri" panose="020F0502020204030204" pitchFamily="34" charset="0"/>
                <a:ea typeface="Calibri" panose="020F0502020204030204" pitchFamily="34" charset="0"/>
                <a:cs typeface="Calibri" panose="020F0502020204030204" pitchFamily="34" charset="0"/>
              </a:rPr>
              <a:t>f(x) - </a:t>
            </a:r>
            <a:r>
              <a:rPr lang="ru-RU" altLang="ru-RU" sz="1800" b="0">
                <a:latin typeface="Calibri" panose="020F0502020204030204" pitchFamily="34" charset="0"/>
                <a:ea typeface="Calibri" panose="020F0502020204030204" pitchFamily="34" charset="0"/>
                <a:cs typeface="Calibri" panose="020F0502020204030204" pitchFamily="34" charset="0"/>
              </a:rPr>
              <a:t>однонаправленная функция.</a:t>
            </a:r>
          </a:p>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Шаг 2.</a:t>
            </a:r>
            <a:r>
              <a:rPr lang="ru-RU" altLang="ru-RU" sz="1800" b="0">
                <a:latin typeface="Calibri" panose="020F0502020204030204" pitchFamily="34" charset="0"/>
                <a:ea typeface="Calibri" panose="020F0502020204030204" pitchFamily="34" charset="0"/>
                <a:cs typeface="Calibri" panose="020F0502020204030204" pitchFamily="34" charset="0"/>
              </a:rPr>
              <a:t> А посылает </a:t>
            </a:r>
            <a:r>
              <a:rPr lang="en-US" altLang="ru-RU" sz="1800" b="0">
                <a:latin typeface="Calibri" panose="020F0502020204030204" pitchFamily="34" charset="0"/>
                <a:ea typeface="Calibri" panose="020F0502020204030204" pitchFamily="34" charset="0"/>
                <a:cs typeface="Calibri" panose="020F0502020204030204" pitchFamily="34" charset="0"/>
              </a:rPr>
              <a:t>y B</a:t>
            </a:r>
            <a:r>
              <a:rPr lang="ru-RU" altLang="ru-RU" sz="1800" b="0">
                <a:latin typeface="Calibri" panose="020F0502020204030204" pitchFamily="34" charset="0"/>
                <a:ea typeface="Calibri" panose="020F0502020204030204" pitchFamily="34" charset="0"/>
                <a:cs typeface="Calibri" panose="020F0502020204030204" pitchFamily="34" charset="0"/>
              </a:rPr>
              <a:t>.</a:t>
            </a:r>
          </a:p>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Шаг 3. </a:t>
            </a:r>
            <a:r>
              <a:rPr lang="en-US" altLang="ru-RU" sz="1800" b="0">
                <a:latin typeface="Calibri" panose="020F0502020204030204" pitchFamily="34" charset="0"/>
                <a:ea typeface="Calibri" panose="020F0502020204030204" pitchFamily="34" charset="0"/>
                <a:cs typeface="Calibri" panose="020F0502020204030204" pitchFamily="34" charset="0"/>
              </a:rPr>
              <a:t>B</a:t>
            </a:r>
            <a:r>
              <a:rPr lang="ru-RU" altLang="ru-RU" sz="1800" b="0">
                <a:latin typeface="Calibri" panose="020F0502020204030204" pitchFamily="34" charset="0"/>
                <a:ea typeface="Calibri" panose="020F0502020204030204" pitchFamily="34" charset="0"/>
                <a:cs typeface="Calibri" panose="020F0502020204030204" pitchFamily="34" charset="0"/>
              </a:rPr>
              <a:t> пытается угадать четность </a:t>
            </a:r>
            <a:r>
              <a:rPr lang="en-US" altLang="ru-RU" sz="1800" b="0">
                <a:latin typeface="Calibri" panose="020F0502020204030204" pitchFamily="34" charset="0"/>
                <a:ea typeface="Calibri" panose="020F0502020204030204" pitchFamily="34" charset="0"/>
                <a:cs typeface="Calibri" panose="020F0502020204030204" pitchFamily="34" charset="0"/>
              </a:rPr>
              <a:t>x </a:t>
            </a:r>
            <a:r>
              <a:rPr lang="ru-RU" altLang="ru-RU" sz="1800" b="0">
                <a:latin typeface="Calibri" panose="020F0502020204030204" pitchFamily="34" charset="0"/>
                <a:ea typeface="Calibri" panose="020F0502020204030204" pitchFamily="34" charset="0"/>
                <a:cs typeface="Calibri" panose="020F0502020204030204" pitchFamily="34" charset="0"/>
              </a:rPr>
              <a:t>и посылает свое предположение А (подбрасывает монету).</a:t>
            </a:r>
          </a:p>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Шаг 4.</a:t>
            </a:r>
            <a:r>
              <a:rPr lang="ru-RU" altLang="ru-RU" sz="1800" b="0">
                <a:latin typeface="Calibri" panose="020F0502020204030204" pitchFamily="34" charset="0"/>
                <a:ea typeface="Calibri" panose="020F0502020204030204" pitchFamily="34" charset="0"/>
                <a:cs typeface="Calibri" panose="020F0502020204030204" pitchFamily="34" charset="0"/>
              </a:rPr>
              <a:t> А объявляет результат броска, посылая </a:t>
            </a:r>
            <a:r>
              <a:rPr lang="en-US" altLang="ru-RU" sz="1800" b="0">
                <a:latin typeface="Calibri" panose="020F0502020204030204" pitchFamily="34" charset="0"/>
                <a:ea typeface="Calibri" panose="020F0502020204030204" pitchFamily="34" charset="0"/>
                <a:cs typeface="Calibri" panose="020F0502020204030204" pitchFamily="34" charset="0"/>
              </a:rPr>
              <a:t>x B</a:t>
            </a:r>
            <a:r>
              <a:rPr lang="ru-RU" altLang="ru-RU" sz="1800" b="0">
                <a:latin typeface="Calibri" panose="020F0502020204030204" pitchFamily="34" charset="0"/>
                <a:ea typeface="Calibri" panose="020F0502020204030204" pitchFamily="34" charset="0"/>
                <a:cs typeface="Calibri" panose="020F0502020204030204" pitchFamily="34" charset="0"/>
              </a:rPr>
              <a:t>.</a:t>
            </a:r>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altLang="ru-RU" sz="1800" b="0">
                <a:latin typeface="Calibri" panose="020F0502020204030204" pitchFamily="34" charset="0"/>
                <a:ea typeface="Calibri" panose="020F0502020204030204" pitchFamily="34" charset="0"/>
                <a:cs typeface="Calibri" panose="020F0502020204030204" pitchFamily="34" charset="0"/>
              </a:rPr>
              <a:t>Если </a:t>
            </a:r>
            <a:r>
              <a:rPr lang="en-US" altLang="ru-RU" sz="1800" b="0">
                <a:latin typeface="Calibri" panose="020F0502020204030204" pitchFamily="34" charset="0"/>
                <a:ea typeface="Calibri" panose="020F0502020204030204" pitchFamily="34" charset="0"/>
                <a:cs typeface="Calibri" panose="020F0502020204030204" pitchFamily="34" charset="0"/>
              </a:rPr>
              <a:t>B</a:t>
            </a:r>
            <a:r>
              <a:rPr lang="ru-RU" altLang="ru-RU" sz="1800" b="0">
                <a:latin typeface="Calibri" panose="020F0502020204030204" pitchFamily="34" charset="0"/>
                <a:ea typeface="Calibri" panose="020F0502020204030204" pitchFamily="34" charset="0"/>
                <a:cs typeface="Calibri" panose="020F0502020204030204" pitchFamily="34" charset="0"/>
              </a:rPr>
              <a:t> угадал, то результат броска - "орел", если не угадал, то "решка".</a:t>
            </a:r>
          </a:p>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Шаг 5.</a:t>
            </a:r>
            <a:r>
              <a:rPr lang="ru-RU" altLang="ru-RU" sz="1800" b="0">
                <a:latin typeface="Calibri" panose="020F0502020204030204" pitchFamily="34" charset="0"/>
                <a:ea typeface="Calibri" panose="020F0502020204030204" pitchFamily="34" charset="0"/>
                <a:cs typeface="Calibri" panose="020F0502020204030204" pitchFamily="34" charset="0"/>
              </a:rPr>
              <a:t> </a:t>
            </a:r>
            <a:r>
              <a:rPr lang="en-US" altLang="ru-RU" sz="1800" b="0">
                <a:latin typeface="Calibri" panose="020F0502020204030204" pitchFamily="34" charset="0"/>
                <a:ea typeface="Calibri" panose="020F0502020204030204" pitchFamily="34" charset="0"/>
                <a:cs typeface="Calibri" panose="020F0502020204030204" pitchFamily="34" charset="0"/>
              </a:rPr>
              <a:t>B</a:t>
            </a:r>
            <a:r>
              <a:rPr lang="ru-RU" altLang="ru-RU" sz="1800" b="0">
                <a:latin typeface="Calibri" panose="020F0502020204030204" pitchFamily="34" charset="0"/>
                <a:ea typeface="Calibri" panose="020F0502020204030204" pitchFamily="34" charset="0"/>
                <a:cs typeface="Calibri" panose="020F0502020204030204" pitchFamily="34" charset="0"/>
              </a:rPr>
              <a:t> проверяет, не обманула ли его А, подставляя</a:t>
            </a:r>
            <a:r>
              <a:rPr lang="en-US" altLang="ru-RU" sz="1800" b="0">
                <a:latin typeface="Calibri" panose="020F0502020204030204" pitchFamily="34" charset="0"/>
                <a:ea typeface="Calibri" panose="020F0502020204030204" pitchFamily="34" charset="0"/>
                <a:cs typeface="Calibri" panose="020F0502020204030204" pitchFamily="34" charset="0"/>
              </a:rPr>
              <a:t> y=f(x).</a:t>
            </a:r>
            <a:endParaRPr lang="ru-RU" altLang="ru-RU" sz="1800" b="0">
              <a:latin typeface="Calibri" panose="020F0502020204030204" pitchFamily="34" charset="0"/>
              <a:ea typeface="Calibri" panose="020F0502020204030204" pitchFamily="34" charset="0"/>
              <a:cs typeface="Calibri" panose="020F0502020204030204" pitchFamily="34" charset="0"/>
            </a:endParaRPr>
          </a:p>
        </p:txBody>
      </p:sp>
      <p:sp>
        <p:nvSpPr>
          <p:cNvPr id="6" name="Прямоугольник 13">
            <a:extLst>
              <a:ext uri="{FF2B5EF4-FFF2-40B4-BE49-F238E27FC236}">
                <a16:creationId xmlns:a16="http://schemas.microsoft.com/office/drawing/2014/main" id="{96E941BA-461B-4015-BC4B-3B359AC285C8}"/>
              </a:ext>
            </a:extLst>
          </p:cNvPr>
          <p:cNvSpPr>
            <a:spLocks noChangeArrowheads="1"/>
          </p:cNvSpPr>
          <p:nvPr/>
        </p:nvSpPr>
        <p:spPr bwMode="auto">
          <a:xfrm>
            <a:off x="3566132" y="526865"/>
            <a:ext cx="227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spcBef>
                <a:spcPct val="0"/>
              </a:spcBef>
            </a:pPr>
            <a:r>
              <a:rPr lang="ru-RU" altLang="ru-RU" sz="1800" b="1">
                <a:latin typeface="Calibri" panose="020F0502020204030204" pitchFamily="34" charset="0"/>
                <a:ea typeface="Calibri" panose="020F0502020204030204" pitchFamily="34" charset="0"/>
                <a:cs typeface="Calibri" panose="020F0502020204030204" pitchFamily="34" charset="0"/>
              </a:rPr>
              <a:t>Описание протокола</a:t>
            </a:r>
          </a:p>
        </p:txBody>
      </p:sp>
    </p:spTree>
    <p:extLst>
      <p:ext uri="{BB962C8B-B14F-4D97-AF65-F5344CB8AC3E}">
        <p14:creationId xmlns:p14="http://schemas.microsoft.com/office/powerpoint/2010/main" val="2534871302"/>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Протокол битовых обязательств</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194</a:t>
            </a:fld>
            <a:endParaRPr lang="ru-RU"/>
          </a:p>
        </p:txBody>
      </p:sp>
      <p:sp>
        <p:nvSpPr>
          <p:cNvPr id="6" name="Rectangle 2">
            <a:extLst>
              <a:ext uri="{FF2B5EF4-FFF2-40B4-BE49-F238E27FC236}">
                <a16:creationId xmlns:a16="http://schemas.microsoft.com/office/drawing/2014/main" id="{2FE0D035-F2D4-4B9D-ABA4-A098BEAF595C}"/>
              </a:ext>
            </a:extLst>
          </p:cNvPr>
          <p:cNvSpPr>
            <a:spLocks noChangeArrowheads="1"/>
          </p:cNvSpPr>
          <p:nvPr/>
        </p:nvSpPr>
        <p:spPr bwMode="auto">
          <a:xfrm>
            <a:off x="323031" y="627534"/>
            <a:ext cx="83534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spcBef>
                <a:spcPct val="0"/>
              </a:spcBef>
            </a:pPr>
            <a:r>
              <a:rPr lang="ru-RU" altLang="ru-RU">
                <a:latin typeface="Calibri" panose="020F0502020204030204" pitchFamily="34" charset="0"/>
                <a:ea typeface="Calibri" panose="020F0502020204030204" pitchFamily="34" charset="0"/>
                <a:cs typeface="Calibri" panose="020F0502020204030204" pitchFamily="34" charset="0"/>
              </a:rPr>
              <a:t>	</a:t>
            </a:r>
            <a:r>
              <a:rPr lang="ru-RU" altLang="ru-RU" b="1">
                <a:latin typeface="Calibri" panose="020F0502020204030204" pitchFamily="34" charset="0"/>
                <a:ea typeface="Calibri" panose="020F0502020204030204" pitchFamily="34" charset="0"/>
                <a:cs typeface="Calibri" panose="020F0502020204030204" pitchFamily="34" charset="0"/>
              </a:rPr>
              <a:t>Протоколом битовых обязательств или протоколом привязки к биту</a:t>
            </a:r>
            <a:r>
              <a:rPr lang="ru-RU" altLang="ru-RU">
                <a:latin typeface="Calibri" panose="020F0502020204030204" pitchFamily="34" charset="0"/>
                <a:ea typeface="Calibri" panose="020F0502020204030204" pitchFamily="34" charset="0"/>
                <a:cs typeface="Calibri" panose="020F0502020204030204" pitchFamily="34" charset="0"/>
              </a:rPr>
              <a:t> называется криптографический протокол с двумя участникам (отправителем и получателем), посредством которого отправитель передает произвольный бит </a:t>
            </a:r>
            <a:r>
              <a:rPr lang="ru-RU" altLang="ru-RU" i="1">
                <a:latin typeface="Calibri" panose="020F0502020204030204" pitchFamily="34" charset="0"/>
                <a:ea typeface="Calibri" panose="020F0502020204030204" pitchFamily="34" charset="0"/>
                <a:cs typeface="Calibri" panose="020F0502020204030204" pitchFamily="34" charset="0"/>
              </a:rPr>
              <a:t>b</a:t>
            </a:r>
            <a:r>
              <a:rPr lang="ru-RU" altLang="ru-RU">
                <a:latin typeface="Calibri" panose="020F0502020204030204" pitchFamily="34" charset="0"/>
                <a:ea typeface="Calibri" panose="020F0502020204030204" pitchFamily="34" charset="0"/>
                <a:cs typeface="Calibri" panose="020F0502020204030204" pitchFamily="34" charset="0"/>
              </a:rPr>
              <a:t> получателю.</a:t>
            </a:r>
            <a:endParaRPr lang="ru-RU" altLang="ru-RU" sz="3200" b="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443489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Этап привязки</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195</a:t>
            </a:fld>
            <a:endParaRPr lang="ru-RU"/>
          </a:p>
        </p:txBody>
      </p:sp>
      <p:sp>
        <p:nvSpPr>
          <p:cNvPr id="6" name="TextBox 5">
            <a:extLst>
              <a:ext uri="{FF2B5EF4-FFF2-40B4-BE49-F238E27FC236}">
                <a16:creationId xmlns:a16="http://schemas.microsoft.com/office/drawing/2014/main" id="{F0F1AE67-A2EA-4CC1-8BCC-E86CAAA872B2}"/>
              </a:ext>
            </a:extLst>
          </p:cNvPr>
          <p:cNvSpPr txBox="1"/>
          <p:nvPr/>
        </p:nvSpPr>
        <p:spPr>
          <a:xfrm>
            <a:off x="251520" y="619773"/>
            <a:ext cx="8640960" cy="1015663"/>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spcBef>
                <a:spcPct val="0"/>
              </a:spcBef>
            </a:pPr>
            <a:r>
              <a:rPr lang="ru-RU" altLang="ru-RU" sz="2000">
                <a:latin typeface="Calibri" panose="020F0502020204030204" pitchFamily="34" charset="0"/>
                <a:ea typeface="Calibri" panose="020F0502020204030204" pitchFamily="34" charset="0"/>
                <a:cs typeface="Calibri" panose="020F0502020204030204" pitchFamily="34" charset="0"/>
              </a:rPr>
              <a:t>Вначале выполняется </a:t>
            </a:r>
            <a:r>
              <a:rPr lang="ru-RU" altLang="ru-RU" sz="2000" b="1" i="1">
                <a:latin typeface="Calibri" panose="020F0502020204030204" pitchFamily="34" charset="0"/>
                <a:ea typeface="Calibri" panose="020F0502020204030204" pitchFamily="34" charset="0"/>
                <a:cs typeface="Calibri" panose="020F0502020204030204" pitchFamily="34" charset="0"/>
              </a:rPr>
              <a:t>этап привязки</a:t>
            </a:r>
            <a:r>
              <a:rPr lang="ru-RU" altLang="ru-RU" sz="2000">
                <a:latin typeface="Calibri" panose="020F0502020204030204" pitchFamily="34" charset="0"/>
                <a:ea typeface="Calibri" panose="020F0502020204030204" pitchFamily="34" charset="0"/>
                <a:cs typeface="Calibri" panose="020F0502020204030204" pitchFamily="34" charset="0"/>
              </a:rPr>
              <a:t>, на котором отправитель передает получателю (вообще говоря, интерактивно) информацию о</a:t>
            </a:r>
            <a:r>
              <a:rPr lang="ru-RU" altLang="ru-RU" sz="2000" i="1">
                <a:latin typeface="Calibri" panose="020F0502020204030204" pitchFamily="34" charset="0"/>
                <a:ea typeface="Calibri" panose="020F0502020204030204" pitchFamily="34" charset="0"/>
                <a:cs typeface="Calibri" panose="020F0502020204030204" pitchFamily="34" charset="0"/>
              </a:rPr>
              <a:t> b</a:t>
            </a:r>
            <a:r>
              <a:rPr lang="ru-RU" altLang="ru-RU" sz="2000">
                <a:latin typeface="Calibri" panose="020F0502020204030204" pitchFamily="34" charset="0"/>
                <a:ea typeface="Calibri" panose="020F0502020204030204" pitchFamily="34" charset="0"/>
                <a:cs typeface="Calibri" panose="020F0502020204030204" pitchFamily="34" charset="0"/>
              </a:rPr>
              <a:t>, называемую </a:t>
            </a:r>
            <a:r>
              <a:rPr lang="ru-RU" altLang="ru-RU" sz="2000" i="1" err="1">
                <a:latin typeface="Calibri" panose="020F0502020204030204" pitchFamily="34" charset="0"/>
                <a:ea typeface="Calibri" panose="020F0502020204030204" pitchFamily="34" charset="0"/>
                <a:cs typeface="Calibri" panose="020F0502020204030204" pitchFamily="34" charset="0"/>
              </a:rPr>
              <a:t>блобом</a:t>
            </a:r>
            <a:r>
              <a:rPr lang="ru-RU" altLang="ru-RU" sz="2000">
                <a:latin typeface="Calibri" panose="020F0502020204030204" pitchFamily="34" charset="0"/>
                <a:ea typeface="Calibri" panose="020F0502020204030204" pitchFamily="34" charset="0"/>
                <a:cs typeface="Calibri" panose="020F0502020204030204" pitchFamily="34" charset="0"/>
              </a:rPr>
              <a:t>, но не само значение </a:t>
            </a:r>
            <a:r>
              <a:rPr lang="ru-RU" altLang="ru-RU" sz="2000" i="1">
                <a:latin typeface="Calibri" panose="020F0502020204030204" pitchFamily="34" charset="0"/>
                <a:ea typeface="Calibri" panose="020F0502020204030204" pitchFamily="34" charset="0"/>
                <a:cs typeface="Calibri" panose="020F0502020204030204" pitchFamily="34" charset="0"/>
              </a:rPr>
              <a:t>b</a:t>
            </a:r>
            <a:r>
              <a:rPr lang="ru-RU" altLang="ru-RU" sz="2000">
                <a:latin typeface="Calibri" panose="020F0502020204030204" pitchFamily="34" charset="0"/>
                <a:ea typeface="Calibri" panose="020F0502020204030204" pitchFamily="34" charset="0"/>
                <a:cs typeface="Calibri" panose="020F0502020204030204" pitchFamily="34" charset="0"/>
              </a:rPr>
              <a:t>.</a:t>
            </a:r>
            <a:endParaRPr lang="ru-RU" altLang="ru-RU" sz="3200" b="0">
              <a:latin typeface="Calibri" panose="020F0502020204030204" pitchFamily="34" charset="0"/>
              <a:ea typeface="Calibri" panose="020F0502020204030204" pitchFamily="34" charset="0"/>
              <a:cs typeface="Calibri" panose="020F0502020204030204" pitchFamily="34" charset="0"/>
            </a:endParaRPr>
          </a:p>
        </p:txBody>
      </p:sp>
      <p:pic>
        <p:nvPicPr>
          <p:cNvPr id="7" name="Рисунок 2">
            <a:extLst>
              <a:ext uri="{FF2B5EF4-FFF2-40B4-BE49-F238E27FC236}">
                <a16:creationId xmlns:a16="http://schemas.microsoft.com/office/drawing/2014/main" id="{2E731A8D-C6BC-4B4E-910A-994E63E49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483768" y="1635436"/>
            <a:ext cx="3927030" cy="342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645218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Этап раскрытия</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196</a:t>
            </a:fld>
            <a:endParaRPr lang="ru-RU"/>
          </a:p>
        </p:txBody>
      </p:sp>
      <p:sp>
        <p:nvSpPr>
          <p:cNvPr id="6" name="TextBox 5">
            <a:extLst>
              <a:ext uri="{FF2B5EF4-FFF2-40B4-BE49-F238E27FC236}">
                <a16:creationId xmlns:a16="http://schemas.microsoft.com/office/drawing/2014/main" id="{F0F1AE67-A2EA-4CC1-8BCC-E86CAAA872B2}"/>
              </a:ext>
            </a:extLst>
          </p:cNvPr>
          <p:cNvSpPr txBox="1"/>
          <p:nvPr/>
        </p:nvSpPr>
        <p:spPr>
          <a:xfrm>
            <a:off x="251520" y="619773"/>
            <a:ext cx="8640960" cy="132343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spcBef>
                <a:spcPct val="0"/>
              </a:spcBef>
            </a:pPr>
            <a:r>
              <a:rPr lang="ru-RU" altLang="ru-RU" sz="2000">
                <a:latin typeface="Calibri" panose="020F0502020204030204" pitchFamily="34" charset="0"/>
                <a:ea typeface="Calibri" panose="020F0502020204030204" pitchFamily="34" charset="0"/>
                <a:cs typeface="Calibri" panose="020F0502020204030204" pitchFamily="34" charset="0"/>
              </a:rPr>
              <a:t>Затем на этапе </a:t>
            </a:r>
            <a:r>
              <a:rPr lang="ru-RU" altLang="ru-RU" sz="2000" b="1" i="1">
                <a:latin typeface="Calibri" panose="020F0502020204030204" pitchFamily="34" charset="0"/>
                <a:ea typeface="Calibri" panose="020F0502020204030204" pitchFamily="34" charset="0"/>
                <a:cs typeface="Calibri" panose="020F0502020204030204" pitchFamily="34" charset="0"/>
              </a:rPr>
              <a:t>раскрытия</a:t>
            </a:r>
            <a:r>
              <a:rPr lang="ru-RU" altLang="ru-RU" sz="2000">
                <a:latin typeface="Calibri" panose="020F0502020204030204" pitchFamily="34" charset="0"/>
                <a:ea typeface="Calibri" panose="020F0502020204030204" pitchFamily="34" charset="0"/>
                <a:cs typeface="Calibri" panose="020F0502020204030204" pitchFamily="34" charset="0"/>
              </a:rPr>
              <a:t> отправитель передает получателю значение b и доказывает ему, что это значение действительно соответствует блобу, полученному на этапе привязки. Этот процесс называется раскрытием блоба в значение b.</a:t>
            </a:r>
          </a:p>
        </p:txBody>
      </p:sp>
    </p:spTree>
    <p:extLst>
      <p:ext uri="{BB962C8B-B14F-4D97-AF65-F5344CB8AC3E}">
        <p14:creationId xmlns:p14="http://schemas.microsoft.com/office/powerpoint/2010/main" val="2498900786"/>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Условия обязательств</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197</a:t>
            </a:fld>
            <a:endParaRPr lang="ru-RU"/>
          </a:p>
        </p:txBody>
      </p:sp>
      <p:sp>
        <p:nvSpPr>
          <p:cNvPr id="7" name="TextBox 6">
            <a:extLst>
              <a:ext uri="{FF2B5EF4-FFF2-40B4-BE49-F238E27FC236}">
                <a16:creationId xmlns:a16="http://schemas.microsoft.com/office/drawing/2014/main" id="{3A389DCC-DADB-4141-8300-A87B65813D5F}"/>
              </a:ext>
            </a:extLst>
          </p:cNvPr>
          <p:cNvSpPr txBox="1"/>
          <p:nvPr/>
        </p:nvSpPr>
        <p:spPr>
          <a:xfrm>
            <a:off x="73832" y="592742"/>
            <a:ext cx="8784976" cy="3170099"/>
          </a:xfrm>
          <a:prstGeom prst="rect">
            <a:avLst/>
          </a:prstGeom>
          <a:noFill/>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indent="358775">
              <a:defRPr/>
            </a:pPr>
            <a:r>
              <a:rPr lang="ru-RU"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Протокол привязки к биту должен удовлетворять следующим условиям</a:t>
            </a:r>
            <a:r>
              <a:rPr lang="en-US" sz="2000" b="1">
                <a:latin typeface="Calibri" panose="020F0502020204030204" pitchFamily="34" charset="0"/>
                <a:ea typeface="Calibri" panose="020F0502020204030204" pitchFamily="34" charset="0"/>
                <a:cs typeface="Calibri" panose="020F0502020204030204" pitchFamily="34" charset="0"/>
              </a:rPr>
              <a:t>:</a:t>
            </a:r>
            <a:endParaRPr lang="ru-RU" sz="2000" b="1">
              <a:latin typeface="Calibri" panose="020F0502020204030204" pitchFamily="34" charset="0"/>
              <a:ea typeface="Calibri" panose="020F0502020204030204" pitchFamily="34" charset="0"/>
              <a:cs typeface="Calibri" panose="020F0502020204030204" pitchFamily="34" charset="0"/>
            </a:endParaRPr>
          </a:p>
          <a:p>
            <a:pPr marL="358775" indent="-358775">
              <a:defRPr/>
            </a:pPr>
            <a:r>
              <a:rPr lang="ru-RU" sz="2000">
                <a:latin typeface="Calibri" panose="020F0502020204030204" pitchFamily="34" charset="0"/>
                <a:ea typeface="Calibri" panose="020F0502020204030204" pitchFamily="34" charset="0"/>
                <a:cs typeface="Calibri" panose="020F0502020204030204" pitchFamily="34" charset="0"/>
              </a:rPr>
              <a:t>	1.  Получатель до этапа раскрытия не может узнать по блобу значение передаваемого бита. Это условие называется условием </a:t>
            </a:r>
            <a:r>
              <a:rPr lang="ru-RU" sz="2000" i="1">
                <a:latin typeface="Calibri" panose="020F0502020204030204" pitchFamily="34" charset="0"/>
                <a:ea typeface="Calibri" panose="020F0502020204030204" pitchFamily="34" charset="0"/>
                <a:cs typeface="Calibri" panose="020F0502020204030204" pitchFamily="34" charset="0"/>
              </a:rPr>
              <a:t>конфиденциальности</a:t>
            </a:r>
            <a:r>
              <a:rPr lang="ru-RU" sz="2000">
                <a:latin typeface="Calibri" panose="020F0502020204030204" pitchFamily="34" charset="0"/>
                <a:ea typeface="Calibri" panose="020F0502020204030204" pitchFamily="34" charset="0"/>
                <a:cs typeface="Calibri" panose="020F0502020204030204" pitchFamily="34" charset="0"/>
              </a:rPr>
              <a:t>.</a:t>
            </a:r>
          </a:p>
          <a:p>
            <a:pPr marL="358775" indent="-358775">
              <a:defRPr/>
            </a:pPr>
            <a:r>
              <a:rPr lang="ru-RU" sz="2000">
                <a:latin typeface="Calibri" panose="020F0502020204030204" pitchFamily="34" charset="0"/>
                <a:ea typeface="Calibri" panose="020F0502020204030204" pitchFamily="34" charset="0"/>
                <a:cs typeface="Calibri" panose="020F0502020204030204" pitchFamily="34" charset="0"/>
              </a:rPr>
              <a:t>	2. Отправитель на этапе раскрытия не может успешно доказать отправителю, что один и тот же блоб соответствует как 0, так и 1. Другими словами, отправитель не может раскрыть один и тот же блоб как в 0, так и в 1. Это условие называется условием </a:t>
            </a:r>
            <a:r>
              <a:rPr lang="ru-RU" sz="2000" i="1">
                <a:latin typeface="Calibri" panose="020F0502020204030204" pitchFamily="34" charset="0"/>
                <a:ea typeface="Calibri" panose="020F0502020204030204" pitchFamily="34" charset="0"/>
                <a:cs typeface="Calibri" panose="020F0502020204030204" pitchFamily="34" charset="0"/>
              </a:rPr>
              <a:t>однозначности</a:t>
            </a:r>
            <a:r>
              <a:rPr lang="ru-RU" sz="2000">
                <a:latin typeface="Calibri" panose="020F0502020204030204" pitchFamily="34" charset="0"/>
                <a:ea typeface="Calibri" panose="020F0502020204030204" pitchFamily="34" charset="0"/>
                <a:cs typeface="Calibri" panose="020F0502020204030204" pitchFamily="34" charset="0"/>
              </a:rPr>
              <a:t>.</a:t>
            </a:r>
            <a:br>
              <a:rPr lang="ru-RU" sz="2000">
                <a:latin typeface="Calibri" panose="020F0502020204030204" pitchFamily="34" charset="0"/>
                <a:ea typeface="Calibri" panose="020F0502020204030204" pitchFamily="34" charset="0"/>
                <a:cs typeface="Calibri" panose="020F0502020204030204" pitchFamily="34" charset="0"/>
              </a:rPr>
            </a:br>
            <a:endParaRPr lang="ru-RU" sz="2000">
              <a:latin typeface="Calibri" panose="020F0502020204030204" pitchFamily="34" charset="0"/>
              <a:ea typeface="Calibri" panose="020F0502020204030204" pitchFamily="34" charset="0"/>
              <a:cs typeface="Calibri" panose="020F0502020204030204" pitchFamily="34" charset="0"/>
            </a:endParaRPr>
          </a:p>
        </p:txBody>
      </p:sp>
      <p:pic>
        <p:nvPicPr>
          <p:cNvPr id="8" name="Picture 5" descr="Что такое двоичный код?">
            <a:extLst>
              <a:ext uri="{FF2B5EF4-FFF2-40B4-BE49-F238E27FC236}">
                <a16:creationId xmlns:a16="http://schemas.microsoft.com/office/drawing/2014/main" id="{C1359636-3F60-49A3-A288-45450358CB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5801" y="3579862"/>
            <a:ext cx="57610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84522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Протокол игры в «покер»</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198</a:t>
            </a:fld>
            <a:endParaRPr lang="ru-RU"/>
          </a:p>
        </p:txBody>
      </p:sp>
      <p:sp>
        <p:nvSpPr>
          <p:cNvPr id="10" name="Прямоугольник 9">
            <a:extLst>
              <a:ext uri="{FF2B5EF4-FFF2-40B4-BE49-F238E27FC236}">
                <a16:creationId xmlns:a16="http://schemas.microsoft.com/office/drawing/2014/main" id="{3FA9DE55-4121-4B15-9BB5-137EBD7A0097}"/>
              </a:ext>
            </a:extLst>
          </p:cNvPr>
          <p:cNvSpPr/>
          <p:nvPr/>
        </p:nvSpPr>
        <p:spPr>
          <a:xfrm>
            <a:off x="395536" y="699542"/>
            <a:ext cx="8352928" cy="1631216"/>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58775" algn="just" eaLnBrk="1" hangingPunct="1"/>
            <a:r>
              <a:rPr lang="ru-RU" altLang="ru-RU" sz="2000" b="1">
                <a:latin typeface="Calibri" panose="020F0502020204030204" pitchFamily="34" charset="0"/>
                <a:ea typeface="Calibri" panose="020F0502020204030204" pitchFamily="34" charset="0"/>
                <a:cs typeface="Calibri" panose="020F0502020204030204" pitchFamily="34" charset="0"/>
              </a:rPr>
              <a:t>Ментальный покер </a:t>
            </a:r>
            <a:r>
              <a:rPr lang="ru-RU" altLang="ru-RU" sz="2000">
                <a:latin typeface="Calibri" panose="020F0502020204030204" pitchFamily="34" charset="0"/>
                <a:ea typeface="Calibri" panose="020F0502020204030204" pitchFamily="34" charset="0"/>
                <a:cs typeface="Calibri" panose="020F0502020204030204" pitchFamily="34" charset="0"/>
              </a:rPr>
              <a:t>— </a:t>
            </a:r>
            <a:r>
              <a:rPr lang="ru-RU" altLang="ru-RU" sz="2000" i="1">
                <a:latin typeface="Calibri" panose="020F0502020204030204" pitchFamily="34" charset="0"/>
                <a:ea typeface="Calibri" panose="020F0502020204030204" pitchFamily="34" charset="0"/>
                <a:cs typeface="Calibri" panose="020F0502020204030204" pitchFamily="34" charset="0"/>
              </a:rPr>
              <a:t>система</a:t>
            </a:r>
            <a:r>
              <a:rPr lang="en-US" altLang="ru-RU" sz="2000" i="1">
                <a:latin typeface="Calibri" panose="020F0502020204030204" pitchFamily="34" charset="0"/>
                <a:ea typeface="Calibri" panose="020F0502020204030204" pitchFamily="34" charset="0"/>
                <a:cs typeface="Calibri" panose="020F0502020204030204" pitchFamily="34" charset="0"/>
              </a:rPr>
              <a:t> </a:t>
            </a:r>
            <a:r>
              <a:rPr lang="ru-RU" altLang="ru-RU" sz="2000" i="1">
                <a:latin typeface="Calibri" panose="020F0502020204030204" pitchFamily="34" charset="0"/>
                <a:ea typeface="Calibri" panose="020F0502020204030204" pitchFamily="34" charset="0"/>
                <a:cs typeface="Calibri" panose="020F0502020204030204" pitchFamily="34" charset="0"/>
              </a:rPr>
              <a:t>криптографических задач</a:t>
            </a:r>
            <a:r>
              <a:rPr lang="ru-RU" altLang="ru-RU" sz="2000">
                <a:latin typeface="Calibri" panose="020F0502020204030204" pitchFamily="34" charset="0"/>
                <a:ea typeface="Calibri" panose="020F0502020204030204" pitchFamily="34" charset="0"/>
                <a:cs typeface="Calibri" panose="020F0502020204030204" pitchFamily="34" charset="0"/>
              </a:rPr>
              <a:t>, касающихся честных игр на расстоянии (через телефонную связь или Интернет). Термин происходит от названия карточной игры покер. С аналогичной проблемой связана задача подбрасывания монеты на расстоянии. </a:t>
            </a:r>
          </a:p>
        </p:txBody>
      </p:sp>
    </p:spTree>
    <p:extLst>
      <p:ext uri="{BB962C8B-B14F-4D97-AF65-F5344CB8AC3E}">
        <p14:creationId xmlns:p14="http://schemas.microsoft.com/office/powerpoint/2010/main" val="102712727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Формулировка задачи</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199</a:t>
            </a:fld>
            <a:endParaRPr lang="ru-RU"/>
          </a:p>
        </p:txBody>
      </p:sp>
      <p:sp>
        <p:nvSpPr>
          <p:cNvPr id="8" name="Прямоугольник 7">
            <a:extLst>
              <a:ext uri="{FF2B5EF4-FFF2-40B4-BE49-F238E27FC236}">
                <a16:creationId xmlns:a16="http://schemas.microsoft.com/office/drawing/2014/main" id="{9DADDEE0-76AF-4FEB-B6C2-7E65E3CD80A4}"/>
              </a:ext>
            </a:extLst>
          </p:cNvPr>
          <p:cNvSpPr/>
          <p:nvPr/>
        </p:nvSpPr>
        <p:spPr>
          <a:xfrm>
            <a:off x="251520" y="632758"/>
            <a:ext cx="7616006" cy="1938992"/>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58775" algn="just" eaLnBrk="1" fontAlgn="auto" hangingPunct="1">
              <a:spcAft>
                <a:spcPct val="0"/>
              </a:spcAft>
              <a:defRPr/>
            </a:pPr>
            <a:r>
              <a:rPr lang="ru-RU" sz="2000" b="1">
                <a:latin typeface="Calibri" panose="020F0502020204030204" pitchFamily="34" charset="0"/>
                <a:ea typeface="Calibri" panose="020F0502020204030204" pitchFamily="34" charset="0"/>
                <a:cs typeface="Calibri" panose="020F0502020204030204" pitchFamily="34" charset="0"/>
              </a:rPr>
              <a:t>Игра должна удовлетворять определенным требованиям: </a:t>
            </a:r>
          </a:p>
          <a:p>
            <a:pPr eaLnBrk="1" fontAlgn="auto" hangingPunct="1">
              <a:spcAft>
                <a:spcPct val="0"/>
              </a:spcAft>
              <a:buFont typeface="+mj-lt"/>
              <a:buAutoNum type="arabicPeriod"/>
              <a:defRPr/>
            </a:pPr>
            <a:r>
              <a:rPr lang="ru-RU" sz="2000">
                <a:latin typeface="Calibri" panose="020F0502020204030204" pitchFamily="34" charset="0"/>
                <a:ea typeface="Calibri" panose="020F0502020204030204" pitchFamily="34" charset="0"/>
                <a:cs typeface="Calibri" panose="020F0502020204030204" pitchFamily="34" charset="0"/>
              </a:rPr>
              <a:t>Игрок не знает даже частичной информации о картах своего противника.</a:t>
            </a:r>
          </a:p>
          <a:p>
            <a:pPr eaLnBrk="1" fontAlgn="auto" hangingPunct="1">
              <a:spcAft>
                <a:spcPct val="0"/>
              </a:spcAft>
              <a:buFont typeface="+mj-lt"/>
              <a:buAutoNum type="arabicPeriod"/>
              <a:defRPr/>
            </a:pPr>
            <a:r>
              <a:rPr lang="ru-RU" sz="2000">
                <a:latin typeface="Calibri" panose="020F0502020204030204" pitchFamily="34" charset="0"/>
                <a:ea typeface="Calibri" panose="020F0502020204030204" pitchFamily="34" charset="0"/>
                <a:cs typeface="Calibri" panose="020F0502020204030204" pitchFamily="34" charset="0"/>
              </a:rPr>
              <a:t>Все возможные исходы равновероятны для обоих игроков.</a:t>
            </a:r>
          </a:p>
          <a:p>
            <a:pPr eaLnBrk="1" fontAlgn="auto" hangingPunct="1">
              <a:spcAft>
                <a:spcPct val="0"/>
              </a:spcAft>
              <a:buFont typeface="+mj-lt"/>
              <a:buAutoNum type="arabicPeriod"/>
              <a:defRPr/>
            </a:pPr>
            <a:r>
              <a:rPr lang="ru-RU" sz="2000">
                <a:latin typeface="Calibri" panose="020F0502020204030204" pitchFamily="34" charset="0"/>
                <a:ea typeface="Calibri" panose="020F0502020204030204" pitchFamily="34" charset="0"/>
                <a:cs typeface="Calibri" panose="020F0502020204030204" pitchFamily="34" charset="0"/>
              </a:rPr>
              <a:t>В конце игры игрок может удостовериться, что игра была честной и обмана не произошло.</a:t>
            </a:r>
          </a:p>
        </p:txBody>
      </p:sp>
    </p:spTree>
    <p:extLst>
      <p:ext uri="{BB962C8B-B14F-4D97-AF65-F5344CB8AC3E}">
        <p14:creationId xmlns:p14="http://schemas.microsoft.com/office/powerpoint/2010/main" val="35010516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1" y="-7400"/>
            <a:ext cx="9134476" cy="778950"/>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Основные понятия</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a:t>
            </a:fld>
            <a:endParaRPr lang="ru-RU"/>
          </a:p>
        </p:txBody>
      </p:sp>
      <p:sp>
        <p:nvSpPr>
          <p:cNvPr id="10" name="Прямоугольник 9"/>
          <p:cNvSpPr/>
          <p:nvPr/>
        </p:nvSpPr>
        <p:spPr>
          <a:xfrm>
            <a:off x="0" y="499129"/>
            <a:ext cx="9144000" cy="132343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indent="438150" algn="just"/>
            <a:r>
              <a:rPr lang="ru-RU" altLang="ru-RU" sz="2000" b="1"/>
              <a:t>Криптографический протокол</a:t>
            </a:r>
            <a:r>
              <a:rPr lang="ru-RU" altLang="ru-RU" sz="2000"/>
              <a:t> (англ. Cryptographic protocol) – это абстрактный или конкретный протокол, включающий набор криптографических алгоритмов, часто являющихся последовательностью криптографических примитивов.</a:t>
            </a:r>
          </a:p>
        </p:txBody>
      </p:sp>
      <p:pic>
        <p:nvPicPr>
          <p:cNvPr id="11" name="Picture 4" descr="https://studfile.net/html/2706/108/html_nQ5_hSo_qA.QSnj/img-0yI6Ky.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11760" y="1715982"/>
            <a:ext cx="4608512" cy="342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0247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Помехоустойчивое кодирование</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20</a:t>
            </a:fld>
            <a:endParaRPr lang="ru-RU"/>
          </a:p>
        </p:txBody>
      </p:sp>
      <p:sp>
        <p:nvSpPr>
          <p:cNvPr id="6" name="TextBox 5">
            <a:extLst>
              <a:ext uri="{FF2B5EF4-FFF2-40B4-BE49-F238E27FC236}">
                <a16:creationId xmlns:a16="http://schemas.microsoft.com/office/drawing/2014/main" id="{65A0E3E9-88B5-4009-A0F9-EB92D28D2F41}"/>
              </a:ext>
            </a:extLst>
          </p:cNvPr>
          <p:cNvSpPr txBox="1"/>
          <p:nvPr/>
        </p:nvSpPr>
        <p:spPr>
          <a:xfrm>
            <a:off x="35496" y="483519"/>
            <a:ext cx="9108504" cy="4585871"/>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sz="1800" b="1">
                <a:latin typeface="Calibri" panose="020F0502020204030204" pitchFamily="34" charset="0"/>
                <a:cs typeface="Calibri" panose="020F0502020204030204" pitchFamily="34" charset="0"/>
              </a:rPr>
              <a:t>Методы помехоустойчивого кодирования: </a:t>
            </a:r>
          </a:p>
          <a:p>
            <a:pPr>
              <a:buFontTx/>
              <a:buAutoNum type="arabicPeriod"/>
              <a:defRPr/>
            </a:pPr>
            <a:r>
              <a:rPr lang="ru-RU" sz="1800">
                <a:latin typeface="Calibri" panose="020F0502020204030204" pitchFamily="34" charset="0"/>
                <a:cs typeface="Calibri" panose="020F0502020204030204" pitchFamily="34" charset="0"/>
              </a:rPr>
              <a:t>кодирование с контролем двоичного сообщения на четность (числа единиц в сообщении) или на нечетность; </a:t>
            </a:r>
          </a:p>
          <a:p>
            <a:pPr>
              <a:buFontTx/>
              <a:buAutoNum type="arabicPeriod"/>
              <a:defRPr/>
            </a:pPr>
            <a:r>
              <a:rPr lang="ru-RU" sz="1800">
                <a:latin typeface="Calibri" panose="020F0502020204030204" pitchFamily="34" charset="0"/>
                <a:cs typeface="Calibri" panose="020F0502020204030204" pitchFamily="34" charset="0"/>
              </a:rPr>
              <a:t>кодирование с обеспечением постоянного веса двоичного сообщения (постоянного числа единиц в сообщении); </a:t>
            </a:r>
          </a:p>
          <a:p>
            <a:pPr>
              <a:buFontTx/>
              <a:buAutoNum type="arabicPeriod"/>
              <a:defRPr/>
            </a:pPr>
            <a:r>
              <a:rPr lang="ru-RU" sz="1800">
                <a:latin typeface="Calibri" panose="020F0502020204030204" pitchFamily="34" charset="0"/>
                <a:cs typeface="Calibri" panose="020F0502020204030204" pitchFamily="34" charset="0"/>
              </a:rPr>
              <a:t>корреляционное (парафазное) кодирование («1» и «0» кодируются парой символов, например, «10» и «01», соответственно); </a:t>
            </a:r>
          </a:p>
          <a:p>
            <a:pPr>
              <a:buFontTx/>
              <a:buAutoNum type="arabicPeriod"/>
              <a:defRPr/>
            </a:pPr>
            <a:r>
              <a:rPr lang="ru-RU" sz="1800">
                <a:latin typeface="Calibri" panose="020F0502020204030204" pitchFamily="34" charset="0"/>
                <a:cs typeface="Calibri" panose="020F0502020204030204" pitchFamily="34" charset="0"/>
              </a:rPr>
              <a:t>кодирование на основе линейных уравнений в полях Галуа и т.д.</a:t>
            </a:r>
            <a:endParaRPr lang="en-US" sz="1600">
              <a:latin typeface="Calibri" panose="020F0502020204030204" pitchFamily="34" charset="0"/>
              <a:cs typeface="Calibri" panose="020F0502020204030204" pitchFamily="34" charset="0"/>
            </a:endParaRPr>
          </a:p>
          <a:p>
            <a:pPr marL="0" indent="0">
              <a:defRPr/>
            </a:pPr>
            <a:r>
              <a:rPr lang="en-US" sz="1800">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ꜫ                                                                                             </a:t>
            </a:r>
          </a:p>
          <a:p>
            <a:pPr marL="0" indent="0">
              <a:defRPr/>
            </a:pP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x                          y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y</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x</a:t>
            </a:r>
          </a:p>
          <a:p>
            <a:pPr marL="0" indent="0">
              <a:defRPr/>
            </a:pPr>
            <a:r>
              <a:rPr lang="en-US" sz="1800">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y+ꜫ</a:t>
            </a:r>
          </a:p>
          <a:p>
            <a:pPr marL="0" indent="0">
              <a:defRPr/>
            </a:pPr>
            <a:r>
              <a:rPr lang="en-US" sz="1800">
                <a:latin typeface="Calibri" panose="020F0502020204030204" pitchFamily="34" charset="0"/>
                <a:cs typeface="Calibri" panose="020F0502020204030204" pitchFamily="34" charset="0"/>
              </a:rPr>
              <a:t>                                           </a:t>
            </a:r>
            <a:endParaRPr lang="ru-RU" sz="1800">
              <a:latin typeface="Calibri" panose="020F0502020204030204" pitchFamily="34" charset="0"/>
              <a:cs typeface="Calibri" panose="020F0502020204030204" pitchFamily="34" charset="0"/>
            </a:endParaRPr>
          </a:p>
          <a:p>
            <a:pPr marL="0" indent="0">
              <a:defRPr/>
            </a:pP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k(t)                                    </a:t>
            </a:r>
            <a:r>
              <a:rPr lang="ru-RU" sz="18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 k(t)</a:t>
            </a:r>
            <a:endParaRPr lang="ru-RU" sz="1800">
              <a:latin typeface="Calibri" panose="020F0502020204030204" pitchFamily="34" charset="0"/>
              <a:cs typeface="Calibri" panose="020F0502020204030204" pitchFamily="34" charset="0"/>
            </a:endParaRPr>
          </a:p>
          <a:p>
            <a:pPr marL="0" indent="0">
              <a:defRPr/>
            </a:pPr>
            <a:endParaRPr lang="en-US" sz="1800">
              <a:latin typeface="Calibri" panose="020F0502020204030204" pitchFamily="34" charset="0"/>
              <a:cs typeface="Calibri" panose="020F0502020204030204" pitchFamily="34" charset="0"/>
            </a:endParaRPr>
          </a:p>
          <a:p>
            <a:pPr marL="0" indent="0" algn="ctr">
              <a:defRPr/>
            </a:pPr>
            <a:endParaRPr lang="ru-RU" sz="2000">
              <a:latin typeface="Calibri" panose="020F0502020204030204" pitchFamily="34" charset="0"/>
              <a:cs typeface="Calibri" panose="020F0502020204030204" pitchFamily="34" charset="0"/>
            </a:endParaRPr>
          </a:p>
          <a:p>
            <a:pPr marL="0" indent="0" algn="ctr">
              <a:defRPr/>
            </a:pPr>
            <a:r>
              <a:rPr lang="ru-RU" sz="2000" i="1">
                <a:latin typeface="Calibri" panose="020F0502020204030204" pitchFamily="34" charset="0"/>
                <a:cs typeface="Calibri" panose="020F0502020204030204" pitchFamily="34" charset="0"/>
              </a:rPr>
              <a:t>Структура простейшего помехозащищенного криптоканала</a:t>
            </a:r>
            <a:endParaRPr lang="ru-RU" sz="2000" i="1">
              <a:latin typeface="Calibri" panose="020F0502020204030204" pitchFamily="34" charset="0"/>
              <a:ea typeface="Calibri" panose="020F0502020204030204" pitchFamily="34" charset="0"/>
              <a:cs typeface="Calibri" panose="020F0502020204030204" pitchFamily="34" charset="0"/>
            </a:endParaRPr>
          </a:p>
        </p:txBody>
      </p:sp>
      <p:sp>
        <p:nvSpPr>
          <p:cNvPr id="5" name="Прямоугольник 3"/>
          <p:cNvSpPr>
            <a:spLocks noChangeArrowheads="1"/>
          </p:cNvSpPr>
          <p:nvPr/>
        </p:nvSpPr>
        <p:spPr bwMode="auto">
          <a:xfrm>
            <a:off x="601291" y="2919615"/>
            <a:ext cx="936625" cy="647700"/>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b="0"/>
              <a:t>Ш</a:t>
            </a:r>
          </a:p>
        </p:txBody>
      </p:sp>
      <p:sp>
        <p:nvSpPr>
          <p:cNvPr id="7" name="Прямоугольник 7"/>
          <p:cNvSpPr>
            <a:spLocks noChangeArrowheads="1"/>
          </p:cNvSpPr>
          <p:nvPr/>
        </p:nvSpPr>
        <p:spPr bwMode="auto">
          <a:xfrm>
            <a:off x="2322141" y="2919615"/>
            <a:ext cx="935037" cy="647700"/>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b="0"/>
              <a:t>К</a:t>
            </a:r>
          </a:p>
        </p:txBody>
      </p:sp>
      <p:sp>
        <p:nvSpPr>
          <p:cNvPr id="8" name="Прямоугольник 7"/>
          <p:cNvSpPr/>
          <p:nvPr/>
        </p:nvSpPr>
        <p:spPr bwMode="auto">
          <a:xfrm>
            <a:off x="4949453" y="2919615"/>
            <a:ext cx="936625" cy="6477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ru-RU" b="0">
                <a:solidFill>
                  <a:schemeClr val="tx1"/>
                </a:solidFill>
              </a:rPr>
              <a:t>ДК</a:t>
            </a:r>
          </a:p>
        </p:txBody>
      </p:sp>
      <p:sp>
        <p:nvSpPr>
          <p:cNvPr id="9" name="Прямоугольник 9"/>
          <p:cNvSpPr>
            <a:spLocks noChangeArrowheads="1"/>
          </p:cNvSpPr>
          <p:nvPr/>
        </p:nvSpPr>
        <p:spPr bwMode="auto">
          <a:xfrm>
            <a:off x="6670303" y="2919615"/>
            <a:ext cx="936625" cy="647700"/>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b="0"/>
              <a:t>ДШ</a:t>
            </a:r>
          </a:p>
        </p:txBody>
      </p:sp>
      <p:sp>
        <p:nvSpPr>
          <p:cNvPr id="12" name="Овал 13"/>
          <p:cNvSpPr>
            <a:spLocks noChangeArrowheads="1"/>
          </p:cNvSpPr>
          <p:nvPr/>
        </p:nvSpPr>
        <p:spPr bwMode="auto">
          <a:xfrm>
            <a:off x="3923928" y="3081540"/>
            <a:ext cx="360363" cy="323850"/>
          </a:xfrm>
          <a:prstGeom prst="ellipse">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endParaRPr lang="ru-RU" altLang="ru-RU" b="0"/>
          </a:p>
        </p:txBody>
      </p:sp>
      <p:cxnSp>
        <p:nvCxnSpPr>
          <p:cNvPr id="13" name="Прямая со стрелкой 15"/>
          <p:cNvCxnSpPr>
            <a:cxnSpLocks noChangeShapeType="1"/>
            <a:stCxn id="5" idx="3"/>
            <a:endCxn id="7" idx="1"/>
          </p:cNvCxnSpPr>
          <p:nvPr/>
        </p:nvCxnSpPr>
        <p:spPr bwMode="auto">
          <a:xfrm>
            <a:off x="1537916" y="3243465"/>
            <a:ext cx="784225"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4" name="Прямая со стрелкой 18"/>
          <p:cNvCxnSpPr>
            <a:cxnSpLocks noChangeShapeType="1"/>
            <a:endCxn id="12" idx="2"/>
          </p:cNvCxnSpPr>
          <p:nvPr/>
        </p:nvCxnSpPr>
        <p:spPr bwMode="auto">
          <a:xfrm>
            <a:off x="3257178" y="3243465"/>
            <a:ext cx="666750"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5" name="Прямая со стрелкой 20"/>
          <p:cNvCxnSpPr>
            <a:cxnSpLocks noChangeShapeType="1"/>
            <a:stCxn id="12" idx="6"/>
            <a:endCxn id="8" idx="1"/>
          </p:cNvCxnSpPr>
          <p:nvPr/>
        </p:nvCxnSpPr>
        <p:spPr bwMode="auto">
          <a:xfrm>
            <a:off x="4284291" y="3243465"/>
            <a:ext cx="665162"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6" name="Прямая со стрелкой 24"/>
          <p:cNvCxnSpPr>
            <a:cxnSpLocks noChangeShapeType="1"/>
            <a:stCxn id="8" idx="3"/>
            <a:endCxn id="9" idx="1"/>
          </p:cNvCxnSpPr>
          <p:nvPr/>
        </p:nvCxnSpPr>
        <p:spPr bwMode="auto">
          <a:xfrm>
            <a:off x="5886078" y="3243465"/>
            <a:ext cx="784225"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7" name="Прямая со стрелкой 27"/>
          <p:cNvCxnSpPr>
            <a:cxnSpLocks noChangeShapeType="1"/>
            <a:endCxn id="5" idx="1"/>
          </p:cNvCxnSpPr>
          <p:nvPr/>
        </p:nvCxnSpPr>
        <p:spPr bwMode="auto">
          <a:xfrm>
            <a:off x="171078" y="3243465"/>
            <a:ext cx="430213"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8" name="Прямая со стрелкой 30"/>
          <p:cNvCxnSpPr>
            <a:cxnSpLocks noChangeShapeType="1"/>
            <a:stCxn id="9" idx="3"/>
          </p:cNvCxnSpPr>
          <p:nvPr/>
        </p:nvCxnSpPr>
        <p:spPr bwMode="auto">
          <a:xfrm>
            <a:off x="7606928" y="3243465"/>
            <a:ext cx="411163"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9" name="Прямая со стрелкой 35"/>
          <p:cNvCxnSpPr>
            <a:cxnSpLocks noChangeShapeType="1"/>
            <a:endCxn id="7" idx="2"/>
          </p:cNvCxnSpPr>
          <p:nvPr/>
        </p:nvCxnSpPr>
        <p:spPr bwMode="auto">
          <a:xfrm flipH="1" flipV="1">
            <a:off x="2790453" y="3567315"/>
            <a:ext cx="0" cy="541337"/>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20" name="Прямая со стрелкой 38"/>
          <p:cNvCxnSpPr>
            <a:cxnSpLocks noChangeShapeType="1"/>
          </p:cNvCxnSpPr>
          <p:nvPr/>
        </p:nvCxnSpPr>
        <p:spPr bwMode="auto">
          <a:xfrm flipH="1" flipV="1">
            <a:off x="5417766" y="3567315"/>
            <a:ext cx="0" cy="541337"/>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21" name="Прямая соединительная линия 46"/>
          <p:cNvCxnSpPr>
            <a:cxnSpLocks noChangeShapeType="1"/>
            <a:stCxn id="12" idx="0"/>
            <a:endCxn id="12" idx="4"/>
          </p:cNvCxnSpPr>
          <p:nvPr/>
        </p:nvCxnSpPr>
        <p:spPr bwMode="auto">
          <a:xfrm flipH="1">
            <a:off x="4103316" y="3081540"/>
            <a:ext cx="0" cy="32385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2" name="Прямая соединительная линия 47"/>
          <p:cNvCxnSpPr>
            <a:cxnSpLocks noChangeShapeType="1"/>
            <a:stCxn id="12" idx="6"/>
            <a:endCxn id="12" idx="2"/>
          </p:cNvCxnSpPr>
          <p:nvPr/>
        </p:nvCxnSpPr>
        <p:spPr bwMode="auto">
          <a:xfrm flipH="1">
            <a:off x="3923928" y="3243465"/>
            <a:ext cx="360363"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26" name="Прямоугольник 7"/>
          <p:cNvSpPr>
            <a:spLocks noChangeArrowheads="1"/>
          </p:cNvSpPr>
          <p:nvPr/>
        </p:nvSpPr>
        <p:spPr bwMode="auto">
          <a:xfrm>
            <a:off x="2322140" y="4084290"/>
            <a:ext cx="935037" cy="647700"/>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a:latin typeface="Calibri" panose="020F0502020204030204" pitchFamily="34" charset="0"/>
                <a:cs typeface="Calibri" panose="020F0502020204030204" pitchFamily="34" charset="0"/>
              </a:rPr>
              <a:t>Г</a:t>
            </a:r>
            <a:r>
              <a:rPr lang="en-US" altLang="ru-RU">
                <a:latin typeface="Calibri" panose="020F0502020204030204" pitchFamily="34" charset="0"/>
                <a:cs typeface="Calibri" panose="020F0502020204030204" pitchFamily="34" charset="0"/>
              </a:rPr>
              <a:t>1</a:t>
            </a:r>
            <a:endParaRPr lang="ru-RU" altLang="ru-RU" b="0">
              <a:latin typeface="Calibri" panose="020F0502020204030204" pitchFamily="34" charset="0"/>
              <a:cs typeface="Calibri" panose="020F0502020204030204" pitchFamily="34" charset="0"/>
            </a:endParaRPr>
          </a:p>
        </p:txBody>
      </p:sp>
      <p:sp>
        <p:nvSpPr>
          <p:cNvPr id="27" name="Прямоугольник 7"/>
          <p:cNvSpPr>
            <a:spLocks noChangeArrowheads="1"/>
          </p:cNvSpPr>
          <p:nvPr/>
        </p:nvSpPr>
        <p:spPr bwMode="auto">
          <a:xfrm>
            <a:off x="4951041" y="4084290"/>
            <a:ext cx="935037" cy="647700"/>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a:latin typeface="Calibri" panose="020F0502020204030204" pitchFamily="34" charset="0"/>
                <a:cs typeface="Calibri" panose="020F0502020204030204" pitchFamily="34" charset="0"/>
              </a:rPr>
              <a:t>Г</a:t>
            </a:r>
            <a:r>
              <a:rPr lang="en-US" altLang="ru-RU">
                <a:latin typeface="Calibri" panose="020F0502020204030204" pitchFamily="34" charset="0"/>
                <a:cs typeface="Calibri" panose="020F0502020204030204" pitchFamily="34" charset="0"/>
              </a:rPr>
              <a:t>2</a:t>
            </a:r>
            <a:endParaRPr lang="ru-RU" altLang="ru-RU" b="0">
              <a:latin typeface="Calibri" panose="020F0502020204030204" pitchFamily="34" charset="0"/>
              <a:cs typeface="Calibri" panose="020F0502020204030204" pitchFamily="34" charset="0"/>
            </a:endParaRPr>
          </a:p>
        </p:txBody>
      </p:sp>
      <p:cxnSp>
        <p:nvCxnSpPr>
          <p:cNvPr id="28" name="Прямая со стрелкой 41"/>
          <p:cNvCxnSpPr>
            <a:cxnSpLocks noChangeShapeType="1"/>
          </p:cNvCxnSpPr>
          <p:nvPr/>
        </p:nvCxnSpPr>
        <p:spPr bwMode="auto">
          <a:xfrm flipH="1">
            <a:off x="4103316" y="2776454"/>
            <a:ext cx="0" cy="290513"/>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04365384"/>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pPr>
            <a:r>
              <a:rPr lang="ru-RU" sz="2000"/>
              <a:t>Алгоритм</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200</a:t>
            </a:fld>
            <a:endParaRPr lang="ru-RU"/>
          </a:p>
        </p:txBody>
      </p:sp>
      <p:sp>
        <p:nvSpPr>
          <p:cNvPr id="6" name="Прямоугольник 5">
            <a:extLst>
              <a:ext uri="{FF2B5EF4-FFF2-40B4-BE49-F238E27FC236}">
                <a16:creationId xmlns:a16="http://schemas.microsoft.com/office/drawing/2014/main" id="{3FE42821-5456-4A50-A532-760173423E17}"/>
              </a:ext>
            </a:extLst>
          </p:cNvPr>
          <p:cNvSpPr/>
          <p:nvPr/>
        </p:nvSpPr>
        <p:spPr>
          <a:xfrm>
            <a:off x="179512" y="627534"/>
            <a:ext cx="7920880" cy="4247317"/>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58775" eaLnBrk="1" fontAlgn="auto" hangingPunct="1">
              <a:spcAft>
                <a:spcPct val="0"/>
              </a:spcAft>
              <a:defRPr/>
            </a:pPr>
            <a:r>
              <a:rPr lang="ru-RU" sz="1800" b="1">
                <a:latin typeface="Calibri" panose="020F0502020204030204" pitchFamily="34" charset="0"/>
                <a:ea typeface="Calibri" panose="020F0502020204030204" pitchFamily="34" charset="0"/>
                <a:cs typeface="Calibri" panose="020F0502020204030204" pitchFamily="34" charset="0"/>
              </a:rPr>
              <a:t>Алгоритм перетасовки карт с использованием </a:t>
            </a:r>
            <a:r>
              <a:rPr lang="ru-RU" sz="1800" b="1" u="sng">
                <a:latin typeface="Calibri" panose="020F0502020204030204" pitchFamily="34" charset="0"/>
                <a:ea typeface="Calibri" panose="020F0502020204030204" pitchFamily="34" charset="0"/>
                <a:cs typeface="Calibri" panose="020F0502020204030204" pitchFamily="34" charset="0"/>
              </a:rPr>
              <a:t>коммутативного шифрования </a:t>
            </a:r>
            <a:r>
              <a:rPr lang="ru-RU" sz="1800" b="1">
                <a:latin typeface="Calibri" panose="020F0502020204030204" pitchFamily="34" charset="0"/>
                <a:ea typeface="Calibri" panose="020F0502020204030204" pitchFamily="34" charset="0"/>
                <a:cs typeface="Calibri" panose="020F0502020204030204" pitchFamily="34" charset="0"/>
              </a:rPr>
              <a:t>выглядит следующим образом: </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Алиса и Боб соглашаются использовать определенную «колоду» карт. На практике это означает, что они согласны использовать множество чисел или других данных таких, что каждый элемент множества представляет собой карту.</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Алиса шифрует каждую карту колоды, используя ключ А.</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Алиса тасует карты.</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Алиса передает зашифрованную и перемешанную колоду Бобу. Он не знает, где какие карты.</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Боб выбирает шифрование ключа B и использует его для шифрования каждой карты из уже зашифрованной и перетасованной колоды.</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Боб тасует колоду.</a:t>
            </a:r>
          </a:p>
          <a:p>
            <a:pPr marL="358775" indent="-358775" eaLnBrk="1" fontAlgn="auto" hangingPunct="1">
              <a:spcAft>
                <a:spcPct val="0"/>
              </a:spcAft>
              <a:buFont typeface="+mj-lt"/>
              <a:buAutoNum type="arabicPeriod"/>
              <a:defRPr/>
            </a:pPr>
            <a:r>
              <a:rPr lang="ru-RU" sz="1800">
                <a:latin typeface="Calibri" panose="020F0502020204030204" pitchFamily="34" charset="0"/>
                <a:ea typeface="Calibri" panose="020F0502020204030204" pitchFamily="34" charset="0"/>
                <a:cs typeface="Calibri" panose="020F0502020204030204" pitchFamily="34" charset="0"/>
              </a:rPr>
              <a:t>Боб передает дважды зашифрованную и перетасованную колоду обратно Алисе.</a:t>
            </a:r>
          </a:p>
        </p:txBody>
      </p:sp>
    </p:spTree>
    <p:extLst>
      <p:ext uri="{BB962C8B-B14F-4D97-AF65-F5344CB8AC3E}">
        <p14:creationId xmlns:p14="http://schemas.microsoft.com/office/powerpoint/2010/main" val="390796286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pPr>
            <a:r>
              <a:rPr lang="ru-RU" sz="2000"/>
              <a:t>Алгоритм</a:t>
            </a:r>
            <a:endParaRPr lang="ru-RU" altLang="ru-RU" sz="20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201</a:t>
            </a:fld>
            <a:endParaRPr lang="ru-RU"/>
          </a:p>
        </p:txBody>
      </p:sp>
      <p:sp>
        <p:nvSpPr>
          <p:cNvPr id="5" name="Прямоугольник 4">
            <a:extLst>
              <a:ext uri="{FF2B5EF4-FFF2-40B4-BE49-F238E27FC236}">
                <a16:creationId xmlns:a16="http://schemas.microsoft.com/office/drawing/2014/main" id="{72F69812-0ADD-4FBC-BBCC-710DFCCA0015}"/>
              </a:ext>
            </a:extLst>
          </p:cNvPr>
          <p:cNvSpPr/>
          <p:nvPr/>
        </p:nvSpPr>
        <p:spPr>
          <a:xfrm>
            <a:off x="179512" y="339502"/>
            <a:ext cx="7543800" cy="4247317"/>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fontAlgn="auto" hangingPunct="1">
              <a:spcAft>
                <a:spcPct val="0"/>
              </a:spcAft>
              <a:buFont typeface="+mj-lt"/>
              <a:buAutoNum type="arabicPeriod"/>
              <a:defRPr/>
            </a:pPr>
            <a:endParaRPr lang="ru-RU" sz="1800">
              <a:latin typeface="Calibri" panose="020F0502020204030204" pitchFamily="34" charset="0"/>
              <a:ea typeface="Calibri" panose="020F0502020204030204" pitchFamily="34" charset="0"/>
              <a:cs typeface="Calibri" panose="020F0502020204030204" pitchFamily="34" charset="0"/>
            </a:endParaRP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Алиса расшифровывает каждую карту, используя её ключ А. Но шифрование Боба все ещё остается, то есть она не знает, где какие карты.</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Алиса выбирает ключ шифрования каждой карты (А1, А2 и т. д.) и шифрует их по отдельности.</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Алиса передает колоду Бобу.</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Боб расшифровывает каждую карту, используя его ключ В. Индивидуальное шифрование Алисы все ещё остается, то есть он не знает, где какие карты.</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Боб выбирает ключ для шифрования каждой карты (B1, B2 и т. д.) и шифрует их по отдельности.</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Боб передает колоду обратно Алисе.</a:t>
            </a:r>
          </a:p>
          <a:p>
            <a:pPr marL="358775" indent="-358775" eaLnBrk="1" fontAlgn="auto" hangingPunct="1">
              <a:spcAft>
                <a:spcPct val="0"/>
              </a:spcAft>
              <a:buFont typeface="+mj-lt"/>
              <a:buAutoNum type="arabicPeriod" startAt="8"/>
              <a:defRPr/>
            </a:pPr>
            <a:r>
              <a:rPr lang="ru-RU" sz="1800">
                <a:latin typeface="Calibri" panose="020F0502020204030204" pitchFamily="34" charset="0"/>
                <a:ea typeface="Calibri" panose="020F0502020204030204" pitchFamily="34" charset="0"/>
                <a:cs typeface="Calibri" panose="020F0502020204030204" pitchFamily="34" charset="0"/>
              </a:rPr>
              <a:t>Алиса показывает колоду всем игрокам (в данном случае игроки — Алиса и Боб).</a:t>
            </a:r>
          </a:p>
        </p:txBody>
      </p:sp>
    </p:spTree>
    <p:extLst>
      <p:ext uri="{BB962C8B-B14F-4D97-AF65-F5344CB8AC3E}">
        <p14:creationId xmlns:p14="http://schemas.microsoft.com/office/powerpoint/2010/main" val="426772698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pPr>
            <a:r>
              <a:rPr lang="ru-RU" altLang="ru-RU" sz="2000"/>
              <a:t>Применение</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202</a:t>
            </a:fld>
            <a:endParaRPr lang="ru-RU"/>
          </a:p>
        </p:txBody>
      </p:sp>
      <p:sp>
        <p:nvSpPr>
          <p:cNvPr id="5" name="Прямоугольник 1">
            <a:extLst>
              <a:ext uri="{FF2B5EF4-FFF2-40B4-BE49-F238E27FC236}">
                <a16:creationId xmlns:a16="http://schemas.microsoft.com/office/drawing/2014/main" id="{4EB648EA-88E7-4716-B139-2298AFB63E61}"/>
              </a:ext>
            </a:extLst>
          </p:cNvPr>
          <p:cNvSpPr>
            <a:spLocks noChangeArrowheads="1"/>
          </p:cNvSpPr>
          <p:nvPr/>
        </p:nvSpPr>
        <p:spPr bwMode="auto">
          <a:xfrm>
            <a:off x="138906" y="555526"/>
            <a:ext cx="8856663"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indent="431800" algn="l" rtl="0" fontAlgn="base">
              <a:spcBef>
                <a:spcPct val="20000"/>
              </a:spcBef>
              <a:spcAft>
                <a:spcPct val="0"/>
              </a:spcAft>
              <a:defRPr sz="2000" kern="1200">
                <a:solidFill>
                  <a:schemeClr val="tx1"/>
                </a:solidFill>
                <a:latin typeface="Arial" pitchFamily="34" charset="0"/>
                <a:ea typeface="+mn-ea"/>
                <a:cs typeface="Arial"/>
              </a:defRPr>
            </a:lvl1pPr>
            <a:lvl2pPr marL="742950" indent="-285750" algn="l" rtl="0" fontAlgn="base">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rtl="0" fontAlgn="base">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rtl="0" fontAlgn="base">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just">
              <a:spcBef>
                <a:spcPct val="0"/>
              </a:spcBef>
              <a:defRPr/>
            </a:pPr>
            <a:r>
              <a:rPr lang="ru-RU" altLang="ru-RU" b="0">
                <a:latin typeface="Calibri" panose="020F0502020204030204" pitchFamily="34" charset="0"/>
                <a:ea typeface="Calibri" panose="020F0502020204030204" pitchFamily="34" charset="0"/>
                <a:cs typeface="Calibri" panose="020F0502020204030204" pitchFamily="34" charset="0"/>
              </a:rPr>
              <a:t>На сегодняшний день алгоритм ментального покера, основанный на стандартном протоколе «Алиса-Боб», не может обеспечить высокую производительность в онлайн-играх. Требование, что каждый игрок шифрует каждую карту по отдельности, накладывает существенные ограничения. Статья Голле описывает протокол ментального покера, при котором достигается наибольшая эффективность за счет использования свойств игры в покер и ухода от модели «зашифровать-перемешать». Вместо перетасовки карт игроки генерируют (в зашифрованном виде) случайные числа, которые используются для выбора следующей карты. Каждую новую карту необходимо сравнить с остальными, которые уже были розданы, для обнаружения дубликатов. Таким образом, этот метод наиболее эффективен в играх типа «покер», в которых количество карт, раздаваемых игрокам, очень мало по сравнению с размером всей колоды. </a:t>
            </a:r>
          </a:p>
        </p:txBody>
      </p:sp>
    </p:spTree>
    <p:extLst>
      <p:ext uri="{BB962C8B-B14F-4D97-AF65-F5344CB8AC3E}">
        <p14:creationId xmlns:p14="http://schemas.microsoft.com/office/powerpoint/2010/main" val="143781933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1400"/>
              <a:t>Идентификация с помощью доказательств с нулевым разглашениемнная подпись</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203</a:t>
            </a:fld>
            <a:endParaRPr lang="ru-RU"/>
          </a:p>
        </p:txBody>
      </p:sp>
      <p:sp>
        <p:nvSpPr>
          <p:cNvPr id="7" name="Прямоугольник 2">
            <a:extLst>
              <a:ext uri="{FF2B5EF4-FFF2-40B4-BE49-F238E27FC236}">
                <a16:creationId xmlns:a16="http://schemas.microsoft.com/office/drawing/2014/main" id="{335984A9-B6BF-4CBB-A4E8-4B6E6BAFFD8A}"/>
              </a:ext>
            </a:extLst>
          </p:cNvPr>
          <p:cNvSpPr>
            <a:spLocks noChangeArrowheads="1"/>
          </p:cNvSpPr>
          <p:nvPr/>
        </p:nvSpPr>
        <p:spPr bwMode="auto">
          <a:xfrm>
            <a:off x="111571" y="771550"/>
            <a:ext cx="89249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fontAlgn="base">
              <a:spcBef>
                <a:spcPct val="0"/>
              </a:spcBef>
              <a:spcAft>
                <a:spcPct val="0"/>
              </a:spcAft>
              <a:defRPr sz="2000" b="1" kern="1200">
                <a:solidFill>
                  <a:schemeClr val="tx1"/>
                </a:solidFill>
                <a:latin typeface="Arial" pitchFamily="34" charset="0"/>
                <a:ea typeface="+mn-ea"/>
                <a:cs typeface="Arial"/>
              </a:defRPr>
            </a:lvl1pPr>
            <a:lvl2pPr marL="742950" indent="-285750" algn="l" rtl="0" fontAlgn="base">
              <a:spcBef>
                <a:spcPct val="0"/>
              </a:spcBef>
              <a:spcAft>
                <a:spcPct val="0"/>
              </a:spcAft>
              <a:defRPr sz="2000" b="1" kern="1200">
                <a:solidFill>
                  <a:schemeClr val="tx1"/>
                </a:solidFill>
                <a:latin typeface="Arial" pitchFamily="34" charset="0"/>
                <a:ea typeface="+mn-ea"/>
                <a:cs typeface="Arial"/>
              </a:defRPr>
            </a:lvl2pPr>
            <a:lvl3pPr marL="1143000" indent="-228600" algn="l" rtl="0" fontAlgn="base">
              <a:spcBef>
                <a:spcPct val="0"/>
              </a:spcBef>
              <a:spcAft>
                <a:spcPct val="0"/>
              </a:spcAft>
              <a:defRPr sz="2000" b="1" kern="1200">
                <a:solidFill>
                  <a:schemeClr val="tx1"/>
                </a:solidFill>
                <a:latin typeface="Arial" pitchFamily="34" charset="0"/>
                <a:ea typeface="+mn-ea"/>
                <a:cs typeface="Arial"/>
              </a:defRPr>
            </a:lvl3pPr>
            <a:lvl4pPr marL="1600200" indent="-228600" algn="l" rtl="0" fontAlgn="base">
              <a:spcBef>
                <a:spcPct val="0"/>
              </a:spcBef>
              <a:spcAft>
                <a:spcPct val="0"/>
              </a:spcAft>
              <a:defRPr sz="2000" b="1" kern="1200">
                <a:solidFill>
                  <a:schemeClr val="tx1"/>
                </a:solidFill>
                <a:latin typeface="Arial" pitchFamily="34" charset="0"/>
                <a:ea typeface="+mn-ea"/>
                <a:cs typeface="Arial"/>
              </a:defRPr>
            </a:lvl4pPr>
            <a:lvl5pPr marL="2057400" indent="-228600" algn="l" rtl="0" fontAlgn="base">
              <a:spcBef>
                <a:spcPct val="0"/>
              </a:spcBef>
              <a:spcAft>
                <a:spcPct val="0"/>
              </a:spcAft>
              <a:defRPr sz="2000" b="1" kern="1200">
                <a:solidFill>
                  <a:schemeClr val="tx1"/>
                </a:solidFill>
                <a:latin typeface="Arial" pitchFamily="34" charset="0"/>
                <a:ea typeface="+mn-ea"/>
                <a:cs typeface="Arial"/>
              </a:defRPr>
            </a:lvl5pPr>
            <a:lvl6pPr marL="25146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6pPr>
            <a:lvl7pPr marL="29718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7pPr>
            <a:lvl8pPr marL="34290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8pPr>
            <a:lvl9pPr marL="3886200" indent="-228600" algn="l" defTabSz="914400" rtl="0" eaLnBrk="0" fontAlgn="base" latinLnBrk="0" hangingPunct="0">
              <a:spcBef>
                <a:spcPct val="0"/>
              </a:spcBef>
              <a:spcAft>
                <a:spcPct val="0"/>
              </a:spcAft>
              <a:defRPr sz="2000" b="1" kern="1200">
                <a:solidFill>
                  <a:schemeClr val="tx1"/>
                </a:solidFill>
                <a:latin typeface="Arial" pitchFamily="34" charset="0"/>
                <a:ea typeface="+mn-ea"/>
                <a:cs typeface="Arial"/>
              </a:defRPr>
            </a:lvl9pPr>
          </a:lstStyle>
          <a:p>
            <a:r>
              <a:rPr lang="en-US" altLang="ru-RU" sz="1800" b="0">
                <a:latin typeface="Calibri" panose="020F0502020204030204" pitchFamily="34" charset="0"/>
                <a:ea typeface="Calibri" panose="020F0502020204030204" pitchFamily="34" charset="0"/>
                <a:cs typeface="Calibri" panose="020F0502020204030204" pitchFamily="34" charset="0"/>
              </a:rPr>
              <a:t>	</a:t>
            </a:r>
            <a:r>
              <a:rPr lang="ru-RU" sz="1800" i="1">
                <a:latin typeface="Calibri" panose="020F0502020204030204" pitchFamily="34" charset="0"/>
                <a:ea typeface="Calibri" panose="020F0502020204030204" pitchFamily="34" charset="0"/>
                <a:cs typeface="Calibri" panose="020F0502020204030204" pitchFamily="34" charset="0"/>
              </a:rPr>
              <a:t>Атаки на протоколы </a:t>
            </a:r>
            <a:r>
              <a:rPr lang="ru-RU" sz="1800">
                <a:latin typeface="Calibri" panose="020F0502020204030204" pitchFamily="34" charset="0"/>
                <a:ea typeface="Calibri" panose="020F0502020204030204" pitchFamily="34" charset="0"/>
                <a:cs typeface="Calibri" panose="020F0502020204030204" pitchFamily="34" charset="0"/>
              </a:rPr>
              <a:t>можно разделить на два класса:</a:t>
            </a:r>
          </a:p>
          <a:p>
            <a:pPr marL="358775" lvl="0" indent="-358775">
              <a:buAutoNum type="arabicParenR"/>
            </a:pPr>
            <a:r>
              <a:rPr lang="ru-RU" sz="1800" b="0">
                <a:effectLst/>
                <a:latin typeface="Calibri" panose="020F0502020204030204" pitchFamily="34" charset="0"/>
                <a:ea typeface="Calibri" panose="020F0502020204030204" pitchFamily="34" charset="0"/>
                <a:cs typeface="Calibri" panose="020F0502020204030204" pitchFamily="34" charset="0"/>
              </a:rPr>
              <a:t>При </a:t>
            </a:r>
            <a:r>
              <a:rPr lang="ru-RU" sz="1800" i="1">
                <a:effectLst/>
                <a:latin typeface="Calibri" panose="020F0502020204030204" pitchFamily="34" charset="0"/>
                <a:ea typeface="Calibri" panose="020F0502020204030204" pitchFamily="34" charset="0"/>
                <a:cs typeface="Calibri" panose="020F0502020204030204" pitchFamily="34" charset="0"/>
              </a:rPr>
              <a:t>пассивной атаке </a:t>
            </a:r>
            <a:r>
              <a:rPr lang="ru-RU" sz="1800" b="0">
                <a:effectLst/>
                <a:latin typeface="Calibri" panose="020F0502020204030204" pitchFamily="34" charset="0"/>
                <a:ea typeface="Calibri" panose="020F0502020204030204" pitchFamily="34" charset="0"/>
                <a:cs typeface="Calibri" panose="020F0502020204030204" pitchFamily="34" charset="0"/>
              </a:rPr>
              <a:t>взломщик не участвует в протоколе, он только следит за протоколом и пытается раздобыть ценную информацию на основе шифртекста.</a:t>
            </a:r>
          </a:p>
          <a:p>
            <a:pPr marL="0" lvl="0" indent="0">
              <a:buNone/>
            </a:pPr>
            <a:endParaRPr lang="ru-RU" sz="1800" b="0">
              <a:effectLst/>
              <a:latin typeface="Calibri" panose="020F0502020204030204" pitchFamily="34" charset="0"/>
              <a:ea typeface="Calibri" panose="020F0502020204030204" pitchFamily="34" charset="0"/>
              <a:cs typeface="Calibri" panose="020F0502020204030204" pitchFamily="34" charset="0"/>
            </a:endParaRPr>
          </a:p>
          <a:p>
            <a:pPr marL="358775" lvl="0" indent="-358775">
              <a:buNone/>
            </a:pPr>
            <a:r>
              <a:rPr lang="ru-RU" sz="1800" b="0">
                <a:latin typeface="Calibri" panose="020F0502020204030204" pitchFamily="34" charset="0"/>
                <a:ea typeface="Calibri" panose="020F0502020204030204" pitchFamily="34" charset="0"/>
                <a:cs typeface="Calibri" panose="020F0502020204030204" pitchFamily="34" charset="0"/>
              </a:rPr>
              <a:t>2)  При </a:t>
            </a:r>
            <a:r>
              <a:rPr lang="ru-RU" sz="1800" i="1">
                <a:effectLst/>
                <a:latin typeface="Calibri" panose="020F0502020204030204" pitchFamily="34" charset="0"/>
                <a:ea typeface="Calibri" panose="020F0502020204030204" pitchFamily="34" charset="0"/>
                <a:cs typeface="Calibri" panose="020F0502020204030204" pitchFamily="34" charset="0"/>
              </a:rPr>
              <a:t>активной атаке </a:t>
            </a:r>
            <a:r>
              <a:rPr lang="ru-RU" sz="1800" b="0">
                <a:effectLst/>
                <a:latin typeface="Calibri" panose="020F0502020204030204" pitchFamily="34" charset="0"/>
                <a:ea typeface="Calibri" panose="020F0502020204030204" pitchFamily="34" charset="0"/>
                <a:cs typeface="Calibri" panose="020F0502020204030204" pitchFamily="34" charset="0"/>
              </a:rPr>
              <a:t>взломщик пытается изменить протокол к собственной выгоде. С этой целью активный взломщик может выдавать себя за другого человека, повторять сообщения, заменять сообщения, разрывать линию, модифицировать информацию.</a:t>
            </a:r>
          </a:p>
        </p:txBody>
      </p:sp>
    </p:spTree>
    <p:extLst>
      <p:ext uri="{BB962C8B-B14F-4D97-AF65-F5344CB8AC3E}">
        <p14:creationId xmlns:p14="http://schemas.microsoft.com/office/powerpoint/2010/main" val="3393017899"/>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pPr>
            <a:r>
              <a:rPr lang="ru-RU" sz="1400"/>
              <a:t>Перечень наиболее широко известных атак на криптографические протоколы</a:t>
            </a:r>
            <a:endParaRPr lang="ru-RU" altLang="ru-RU" sz="14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204</a:t>
            </a:fld>
            <a:endParaRPr lang="ru-RU"/>
          </a:p>
        </p:txBody>
      </p:sp>
      <p:sp>
        <p:nvSpPr>
          <p:cNvPr id="6" name="Прямоугольник 5">
            <a:extLst>
              <a:ext uri="{FF2B5EF4-FFF2-40B4-BE49-F238E27FC236}">
                <a16:creationId xmlns:a16="http://schemas.microsoft.com/office/drawing/2014/main" id="{4D6759D1-0A2C-4726-B54C-78B8BC484DD5}"/>
              </a:ext>
            </a:extLst>
          </p:cNvPr>
          <p:cNvSpPr/>
          <p:nvPr/>
        </p:nvSpPr>
        <p:spPr>
          <a:xfrm>
            <a:off x="143322" y="699542"/>
            <a:ext cx="8533134" cy="4093428"/>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Подмена (impersonation) </a:t>
            </a:r>
            <a:r>
              <a:rPr lang="ru-RU" sz="2000">
                <a:effectLst/>
                <a:latin typeface="Calibri" panose="020F0502020204030204" pitchFamily="34" charset="0"/>
                <a:ea typeface="Calibri" panose="020F0502020204030204" pitchFamily="34" charset="0"/>
                <a:cs typeface="Calibri" panose="020F0502020204030204" pitchFamily="34" charset="0"/>
              </a:rPr>
              <a:t>— попытка подменить одного пользователя другим. Нарушитель, выступая от имени одной из сторон и полностью имитируя ее действия, получает в ответ сообщения определенного формата, необходимые для подделки отдельных шагов протокола</a:t>
            </a:r>
          </a:p>
          <a:p>
            <a:pPr algn="just"/>
            <a:r>
              <a:rPr lang="en-US" sz="2000" b="1">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Методы противодействия состоят в:</a:t>
            </a:r>
          </a:p>
          <a:p>
            <a:pPr marL="0" indent="0" algn="just">
              <a:buNone/>
            </a:pPr>
            <a:r>
              <a:rPr lang="ru-RU" sz="2000">
                <a:effectLst/>
                <a:latin typeface="Calibri" panose="020F0502020204030204" pitchFamily="34" charset="0"/>
                <a:ea typeface="Calibri" panose="020F0502020204030204" pitchFamily="34" charset="0"/>
                <a:cs typeface="Calibri" panose="020F0502020204030204" pitchFamily="34" charset="0"/>
              </a:rPr>
              <a:t>— сохранении в тайне от противника информации, определяющей алгоритм идентификации;</a:t>
            </a:r>
          </a:p>
          <a:p>
            <a:pPr marL="0" indent="0" algn="just">
              <a:buNone/>
            </a:pPr>
            <a:r>
              <a:rPr lang="ru-RU" sz="2000">
                <a:effectLst/>
                <a:latin typeface="Calibri" panose="020F0502020204030204" pitchFamily="34" charset="0"/>
                <a:ea typeface="Calibri" panose="020F0502020204030204" pitchFamily="34" charset="0"/>
                <a:cs typeface="Calibri" panose="020F0502020204030204" pitchFamily="34" charset="0"/>
              </a:rPr>
              <a:t> — использование различных форматов сообщений, передаваемых на разных шагах протокола;</a:t>
            </a:r>
          </a:p>
          <a:p>
            <a:pPr marL="0" indent="0" algn="just">
              <a:buNone/>
            </a:pPr>
            <a:r>
              <a:rPr lang="ru-RU" sz="2000">
                <a:effectLst/>
                <a:latin typeface="Calibri" panose="020F0502020204030204" pitchFamily="34" charset="0"/>
                <a:ea typeface="Calibri" panose="020F0502020204030204" pitchFamily="34" charset="0"/>
                <a:cs typeface="Calibri" panose="020F0502020204030204" pitchFamily="34" charset="0"/>
              </a:rPr>
              <a:t> — вставка в них специальных идентификационных меток и номеров сообщений. </a:t>
            </a:r>
          </a:p>
          <a:p>
            <a:pPr algn="just"/>
            <a:endParaRPr lang="ru-RU"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559040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gn="ctr">
              <a:lnSpc>
                <a:spcPct val="90000"/>
              </a:lnSpc>
            </a:pPr>
            <a:r>
              <a:rPr lang="ru-RU" sz="1400"/>
              <a:t>Перечень наиболее широко известных атак на криптографические протоколы</a:t>
            </a:r>
            <a:endParaRPr lang="ru-RU" altLang="ru-RU" sz="1400"/>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205</a:t>
            </a:fld>
            <a:endParaRPr lang="ru-RU"/>
          </a:p>
        </p:txBody>
      </p:sp>
      <p:sp>
        <p:nvSpPr>
          <p:cNvPr id="6" name="Прямоугольник 5">
            <a:extLst>
              <a:ext uri="{FF2B5EF4-FFF2-40B4-BE49-F238E27FC236}">
                <a16:creationId xmlns:a16="http://schemas.microsoft.com/office/drawing/2014/main" id="{4D6759D1-0A2C-4726-B54C-78B8BC484DD5}"/>
              </a:ext>
            </a:extLst>
          </p:cNvPr>
          <p:cNvSpPr/>
          <p:nvPr/>
        </p:nvSpPr>
        <p:spPr>
          <a:xfrm>
            <a:off x="143322" y="699542"/>
            <a:ext cx="8533134" cy="4093428"/>
          </a:xfrm>
          <a:prstGeom prst="rect">
            <a:avLst/>
          </a:prstGeom>
        </p:spPr>
        <p:txBody>
          <a:bodyPr wrap="square">
            <a:spAutoFit/>
          </a:bodyPr>
          <a:lstStyle>
            <a:defPPr>
              <a:defRPr lang="ru-RU"/>
            </a:defPPr>
            <a:lvl1pPr algn="l" rtl="0" fontAlgn="base">
              <a:spcBef>
                <a:spcPct val="0"/>
              </a:spcBef>
              <a:spcAft>
                <a:spcPct val="0"/>
              </a:spcAft>
              <a:defRPr sz="2400" kern="1200">
                <a:solidFill>
                  <a:schemeClr val="tx1"/>
                </a:solidFill>
                <a:latin typeface="Times New Roman" pitchFamily="18" charset="0"/>
                <a:ea typeface="+mn-ea"/>
                <a:cs typeface="Arial"/>
              </a:defRPr>
            </a:lvl1pPr>
            <a:lvl2pPr marL="457200" algn="l" rtl="0" fontAlgn="base">
              <a:spcBef>
                <a:spcPct val="0"/>
              </a:spcBef>
              <a:spcAft>
                <a:spcPct val="0"/>
              </a:spcAft>
              <a:defRPr sz="2400" kern="1200">
                <a:solidFill>
                  <a:schemeClr val="tx1"/>
                </a:solidFill>
                <a:latin typeface="Times New Roman" pitchFamily="18" charset="0"/>
                <a:ea typeface="+mn-ea"/>
                <a:cs typeface="Arial"/>
              </a:defRPr>
            </a:lvl2pPr>
            <a:lvl3pPr marL="914400" algn="l" rtl="0" fontAlgn="base">
              <a:spcBef>
                <a:spcPct val="0"/>
              </a:spcBef>
              <a:spcAft>
                <a:spcPct val="0"/>
              </a:spcAft>
              <a:defRPr sz="2400" kern="1200">
                <a:solidFill>
                  <a:schemeClr val="tx1"/>
                </a:solidFill>
                <a:latin typeface="Times New Roman" pitchFamily="18" charset="0"/>
                <a:ea typeface="+mn-ea"/>
                <a:cs typeface="Arial"/>
              </a:defRPr>
            </a:lvl3pPr>
            <a:lvl4pPr marL="1371600" algn="l" rtl="0" fontAlgn="base">
              <a:spcBef>
                <a:spcPct val="0"/>
              </a:spcBef>
              <a:spcAft>
                <a:spcPct val="0"/>
              </a:spcAft>
              <a:defRPr sz="2400" kern="1200">
                <a:solidFill>
                  <a:schemeClr val="tx1"/>
                </a:solidFill>
                <a:latin typeface="Times New Roman" pitchFamily="18" charset="0"/>
                <a:ea typeface="+mn-ea"/>
                <a:cs typeface="Arial"/>
              </a:defRPr>
            </a:lvl4pPr>
            <a:lvl5pPr marL="1828800" algn="l" rtl="0" fontAlgn="base">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en-US" sz="2000">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Повторное навязывание сообщения (replay attack) </a:t>
            </a:r>
            <a:r>
              <a:rPr lang="ru-RU" sz="2000">
                <a:latin typeface="Calibri" panose="020F0502020204030204" pitchFamily="34" charset="0"/>
                <a:ea typeface="Calibri" panose="020F0502020204030204" pitchFamily="34" charset="0"/>
                <a:cs typeface="Calibri" panose="020F0502020204030204" pitchFamily="34" charset="0"/>
              </a:rPr>
              <a:t>— повторное использование ранее переданного в текущем или предыдущем сеансе сообщения или какой-либо его части в текущем сеансе протокола.  Например, повторная передача информации ранее проведенного протокола идентификации может привести к повторной успешной идентификации того же самого или другого пользователя. </a:t>
            </a:r>
          </a:p>
          <a:p>
            <a:pPr algn="just"/>
            <a:r>
              <a:rPr lang="ru-RU" sz="2000">
                <a:latin typeface="Calibri" panose="020F0502020204030204" pitchFamily="34" charset="0"/>
                <a:ea typeface="Calibri" panose="020F0502020204030204" pitchFamily="34" charset="0"/>
                <a:cs typeface="Calibri" panose="020F0502020204030204" pitchFamily="34" charset="0"/>
              </a:rPr>
              <a:t>Методы противодействия состоят в обеспечении целостности сеанса и невозможности вставки в него лишних сообщений</a:t>
            </a:r>
          </a:p>
          <a:p>
            <a:pPr algn="just"/>
            <a:r>
              <a:rPr lang="ru-RU" sz="2000" b="1">
                <a:latin typeface="Calibri" panose="020F0502020204030204" pitchFamily="34" charset="0"/>
                <a:ea typeface="Calibri" panose="020F0502020204030204" pitchFamily="34" charset="0"/>
                <a:cs typeface="Calibri" panose="020F0502020204030204" pitchFamily="34" charset="0"/>
              </a:rPr>
              <a:t> </a:t>
            </a:r>
            <a:r>
              <a:rPr lang="en-US" sz="2000" b="1">
                <a:latin typeface="Calibri" panose="020F0502020204030204" pitchFamily="34" charset="0"/>
                <a:ea typeface="Calibri" panose="020F0502020204030204" pitchFamily="34" charset="0"/>
                <a:cs typeface="Calibri" panose="020F0502020204030204" pitchFamily="34" charset="0"/>
              </a:rPr>
              <a:t>	</a:t>
            </a:r>
            <a:r>
              <a:rPr lang="ru-RU" sz="2000" b="1">
                <a:latin typeface="Calibri" panose="020F0502020204030204" pitchFamily="34" charset="0"/>
                <a:ea typeface="Calibri" panose="020F0502020204030204" pitchFamily="34" charset="0"/>
                <a:cs typeface="Calibri" panose="020F0502020204030204" pitchFamily="34" charset="0"/>
              </a:rPr>
              <a:t>Для этого используется: </a:t>
            </a:r>
          </a:p>
          <a:p>
            <a:pPr algn="just"/>
            <a:r>
              <a:rPr lang="ru-RU" sz="2000">
                <a:latin typeface="Calibri" panose="020F0502020204030204" pitchFamily="34" charset="0"/>
                <a:ea typeface="Calibri" panose="020F0502020204030204" pitchFamily="34" charset="0"/>
                <a:cs typeface="Calibri" panose="020F0502020204030204" pitchFamily="34" charset="0"/>
              </a:rPr>
              <a:t>1. техника типа «запрос - ответ»; </a:t>
            </a:r>
          </a:p>
          <a:p>
            <a:pPr algn="just"/>
            <a:r>
              <a:rPr lang="ru-RU" sz="2000">
                <a:latin typeface="Calibri" panose="020F0502020204030204" pitchFamily="34" charset="0"/>
                <a:ea typeface="Calibri" panose="020F0502020204030204" pitchFamily="34" charset="0"/>
                <a:cs typeface="Calibri" panose="020F0502020204030204" pitchFamily="34" charset="0"/>
              </a:rPr>
              <a:t>2. вставка в передаваемые сообщения временных меток, случайных чисел или возрастающих последовательностей чисел. </a:t>
            </a:r>
          </a:p>
          <a:p>
            <a:pPr algn="just"/>
            <a:endParaRPr lang="ru-RU"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7595644"/>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0" y="109496"/>
            <a:ext cx="9134476" cy="272736"/>
          </a:xfrm>
        </p:spPr>
        <p:txBody>
          <a:bodyPr/>
          <a:lstStyle/>
          <a:p>
            <a:pPr>
              <a:lnSpc>
                <a:spcPct val="90000"/>
              </a:lnSpc>
              <a:spcBef>
                <a:spcPct val="20000"/>
              </a:spcBef>
              <a:defRPr/>
            </a:pPr>
            <a:r>
              <a:rPr lang="ru-RU" sz="2000"/>
              <a:t>Сокращенные названия атак</a:t>
            </a: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206</a:t>
            </a:fld>
            <a:endParaRPr lang="ru-RU"/>
          </a:p>
        </p:txBody>
      </p:sp>
      <p:pic>
        <p:nvPicPr>
          <p:cNvPr id="5" name="Объект 3">
            <a:extLst>
              <a:ext uri="{FF2B5EF4-FFF2-40B4-BE49-F238E27FC236}">
                <a16:creationId xmlns:a16="http://schemas.microsoft.com/office/drawing/2014/main" id="{76515A08-402C-4E69-A5B0-6CCD58B45072}"/>
              </a:ext>
            </a:extLst>
          </p:cNvPr>
          <p:cNvPicPr>
            <a:picLocks noGrp="1" noChangeAspect="1"/>
          </p:cNvPicPr>
          <p:nvPr/>
        </p:nvPicPr>
        <p:blipFill>
          <a:blip r:embed="rId2"/>
          <a:stretch>
            <a:fillRect/>
          </a:stretch>
        </p:blipFill>
        <p:spPr>
          <a:xfrm>
            <a:off x="755576" y="627534"/>
            <a:ext cx="7838304" cy="4069724"/>
          </a:xfrm>
          <a:prstGeom prst="rect">
            <a:avLst/>
          </a:prstGeom>
        </p:spPr>
      </p:pic>
    </p:spTree>
    <p:extLst>
      <p:ext uri="{BB962C8B-B14F-4D97-AF65-F5344CB8AC3E}">
        <p14:creationId xmlns:p14="http://schemas.microsoft.com/office/powerpoint/2010/main" val="32624274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Режим выработки имитовставки</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21</a:t>
            </a:fld>
            <a:endParaRPr lang="ru-RU"/>
          </a:p>
        </p:txBody>
      </p:sp>
      <p:sp>
        <p:nvSpPr>
          <p:cNvPr id="6" name="Объект 2"/>
          <p:cNvSpPr txBox="1">
            <a:spLocks noChangeArrowheads="1"/>
          </p:cNvSpPr>
          <p:nvPr/>
        </p:nvSpPr>
        <p:spPr>
          <a:xfrm>
            <a:off x="1117320" y="-154252"/>
            <a:ext cx="6400428" cy="4392488"/>
          </a:xfrm>
          <a:prstGeom prst="rect">
            <a:avLst/>
          </a:prstGeom>
        </p:spPr>
        <p:txBody>
          <a:bodyPr/>
          <a:lstStyle>
            <a:defPPr>
              <a:defRPr lang="ru-RU"/>
            </a:defPPr>
            <a:lvl1pPr marL="342892" indent="-342892" algn="l" defTabSz="914400" rtl="0" eaLnBrk="1" fontAlgn="base" latinLnBrk="0" hangingPunct="1">
              <a:spcBef>
                <a:spcPct val="20000"/>
              </a:spcBef>
              <a:spcAft>
                <a:spcPct val="0"/>
              </a:spcAft>
              <a:buChar char="•"/>
              <a:defRPr sz="3200" kern="1200">
                <a:solidFill>
                  <a:schemeClr val="tx1"/>
                </a:solidFill>
                <a:latin typeface="+mn-lt"/>
                <a:ea typeface="+mn-ea"/>
                <a:cs typeface="+mn-cs"/>
              </a:defRPr>
            </a:lvl1pPr>
            <a:lvl2pPr marL="742931" indent="-285743" algn="l" defTabSz="914400" rtl="0" eaLnBrk="1" fontAlgn="base" latinLnBrk="0" hangingPunct="1">
              <a:spcBef>
                <a:spcPct val="20000"/>
              </a:spcBef>
              <a:spcAft>
                <a:spcPct val="0"/>
              </a:spcAft>
              <a:buChar char="–"/>
              <a:defRPr sz="2800" kern="1200">
                <a:solidFill>
                  <a:schemeClr val="tx1"/>
                </a:solidFill>
                <a:latin typeface="+mn-lt"/>
                <a:ea typeface="+mn-ea"/>
                <a:cs typeface="Arial"/>
              </a:defRPr>
            </a:lvl2pPr>
            <a:lvl3pPr marL="1142972" indent="-228594" algn="l" defTabSz="914400" rtl="0" eaLnBrk="1" fontAlgn="base" latinLnBrk="0" hangingPunct="1">
              <a:spcBef>
                <a:spcPct val="20000"/>
              </a:spcBef>
              <a:spcAft>
                <a:spcPct val="0"/>
              </a:spcAft>
              <a:buChar char="•"/>
              <a:defRPr sz="2400" kern="1200">
                <a:solidFill>
                  <a:schemeClr val="tx1"/>
                </a:solidFill>
                <a:latin typeface="+mn-lt"/>
                <a:ea typeface="+mn-ea"/>
                <a:cs typeface="Arial"/>
              </a:defRPr>
            </a:lvl3pPr>
            <a:lvl4pPr marL="1600160"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4pPr>
            <a:lvl5pPr marL="2057348"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5pPr>
            <a:lvl6pPr marL="2514537"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6pPr>
            <a:lvl7pPr marL="2971726"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7pPr>
            <a:lvl8pPr marL="3428915"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8pPr>
            <a:lvl9pPr marL="3886103" indent="-228594" algn="l" defTabSz="914400" rtl="0" eaLnBrk="1" fontAlgn="base" latinLnBrk="0" hangingPunct="1">
              <a:spcBef>
                <a:spcPct val="20000"/>
              </a:spcBef>
              <a:spcAft>
                <a:spcPct val="0"/>
              </a:spcAft>
              <a:buChar char="»"/>
              <a:defRPr sz="2000" kern="1200">
                <a:solidFill>
                  <a:schemeClr val="tx1"/>
                </a:solidFill>
                <a:latin typeface="+mn-lt"/>
                <a:ea typeface="+mn-ea"/>
                <a:cs typeface="Arial"/>
              </a:defRPr>
            </a:lvl9pPr>
          </a:lstStyle>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endParaRPr lang="ru-RU" altLang="ru-RU" sz="1600" b="1" kern="0">
              <a:cs typeface="Times New Roman" panose="02020603050405020304" pitchFamily="18" charset="0"/>
            </a:endParaRPr>
          </a:p>
          <a:p>
            <a:pPr marL="0" indent="0">
              <a:buNone/>
            </a:pPr>
            <a:r>
              <a:rPr lang="ru-RU" altLang="ru-RU" sz="1600" kern="0">
                <a:cs typeface="Times New Roman" panose="02020603050405020304" pitchFamily="18" charset="0"/>
              </a:rPr>
              <a:t>                                                                                Да</a:t>
            </a:r>
          </a:p>
          <a:p>
            <a:endParaRPr lang="ru-RU" altLang="ru-RU" sz="1600" kern="0">
              <a:cs typeface="Times New Roman" panose="02020603050405020304" pitchFamily="18" charset="0"/>
            </a:endParaRPr>
          </a:p>
          <a:p>
            <a:endParaRPr lang="ru-RU" altLang="ru-RU" sz="1600" kern="0">
              <a:cs typeface="Times New Roman" panose="02020603050405020304" pitchFamily="18" charset="0"/>
            </a:endParaRPr>
          </a:p>
          <a:p>
            <a:pPr marL="0" indent="0">
              <a:buNone/>
            </a:pPr>
            <a:r>
              <a:rPr lang="ru-RU" altLang="ru-RU" sz="1600" kern="0">
                <a:cs typeface="Times New Roman" panose="02020603050405020304" pitchFamily="18" charset="0"/>
              </a:rPr>
              <a:t>                                                  Да                                             Нет</a:t>
            </a:r>
          </a:p>
          <a:p>
            <a:endParaRPr lang="ru-RU" altLang="ru-RU" sz="1600" kern="0">
              <a:cs typeface="Times New Roman" panose="02020603050405020304" pitchFamily="18" charset="0"/>
            </a:endParaRPr>
          </a:p>
          <a:p>
            <a:pPr marL="0" indent="0">
              <a:buNone/>
            </a:pPr>
            <a:endParaRPr lang="ru-RU" altLang="ru-RU" sz="1600" kern="0">
              <a:cs typeface="Times New Roman" panose="02020603050405020304" pitchFamily="18" charset="0"/>
            </a:endParaRPr>
          </a:p>
          <a:p>
            <a:pPr marL="0" indent="0">
              <a:buNone/>
            </a:pPr>
            <a:r>
              <a:rPr lang="ru-RU" altLang="ru-RU" sz="1600" kern="0">
                <a:cs typeface="Times New Roman" panose="02020603050405020304" pitchFamily="18" charset="0"/>
              </a:rPr>
              <a:t>                      Нет</a:t>
            </a:r>
          </a:p>
        </p:txBody>
      </p:sp>
      <p:sp>
        <p:nvSpPr>
          <p:cNvPr id="9" name="Прямоугольник 7"/>
          <p:cNvSpPr>
            <a:spLocks noChangeArrowheads="1"/>
          </p:cNvSpPr>
          <p:nvPr/>
        </p:nvSpPr>
        <p:spPr bwMode="auto">
          <a:xfrm>
            <a:off x="1547533" y="1684072"/>
            <a:ext cx="1330976" cy="557503"/>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en-US" altLang="ru-RU" sz="1400" b="0"/>
              <a:t>16 </a:t>
            </a:r>
            <a:r>
              <a:rPr lang="ru-RU" altLang="ru-RU" sz="1400" b="0"/>
              <a:t>циклов</a:t>
            </a:r>
          </a:p>
          <a:p>
            <a:pPr algn="ctr">
              <a:spcBef>
                <a:spcPct val="0"/>
              </a:spcBef>
            </a:pPr>
            <a:r>
              <a:rPr lang="ru-RU" altLang="ru-RU" sz="1400" b="0"/>
              <a:t>шифрования</a:t>
            </a:r>
          </a:p>
        </p:txBody>
      </p:sp>
      <p:sp>
        <p:nvSpPr>
          <p:cNvPr id="11" name="Прямоугольник 9"/>
          <p:cNvSpPr>
            <a:spLocks noChangeArrowheads="1"/>
          </p:cNvSpPr>
          <p:nvPr/>
        </p:nvSpPr>
        <p:spPr bwMode="auto">
          <a:xfrm>
            <a:off x="1547533" y="4557447"/>
            <a:ext cx="1330976" cy="557503"/>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400" b="0"/>
              <a:t>Выбор</a:t>
            </a:r>
          </a:p>
          <a:p>
            <a:pPr algn="ctr">
              <a:spcBef>
                <a:spcPct val="0"/>
              </a:spcBef>
            </a:pPr>
            <a:r>
              <a:rPr lang="ru-RU" altLang="ru-RU" sz="1400" b="0"/>
              <a:t>битов</a:t>
            </a:r>
          </a:p>
          <a:p>
            <a:pPr algn="ctr">
              <a:spcBef>
                <a:spcPct val="0"/>
              </a:spcBef>
            </a:pPr>
            <a:r>
              <a:rPr lang="ru-RU" altLang="ru-RU" sz="1400" b="0" err="1"/>
              <a:t>имитовставки</a:t>
            </a:r>
            <a:endParaRPr lang="ru-RU" altLang="ru-RU" sz="1400" b="0"/>
          </a:p>
        </p:txBody>
      </p:sp>
      <p:sp>
        <p:nvSpPr>
          <p:cNvPr id="12" name="Прямоугольник 10"/>
          <p:cNvSpPr>
            <a:spLocks noChangeArrowheads="1"/>
          </p:cNvSpPr>
          <p:nvPr/>
        </p:nvSpPr>
        <p:spPr bwMode="auto">
          <a:xfrm>
            <a:off x="7377822" y="3058607"/>
            <a:ext cx="1330976" cy="566762"/>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400" b="0"/>
              <a:t>Дополнение</a:t>
            </a:r>
          </a:p>
          <a:p>
            <a:pPr algn="ctr">
              <a:spcBef>
                <a:spcPct val="0"/>
              </a:spcBef>
            </a:pPr>
            <a:r>
              <a:rPr lang="ru-RU" altLang="ru-RU" sz="1400" b="0"/>
              <a:t>блока</a:t>
            </a:r>
          </a:p>
          <a:p>
            <a:pPr algn="ctr">
              <a:spcBef>
                <a:spcPct val="0"/>
              </a:spcBef>
            </a:pPr>
            <a:r>
              <a:rPr lang="ru-RU" altLang="ru-RU" sz="1400" b="0"/>
              <a:t>нулями</a:t>
            </a:r>
          </a:p>
        </p:txBody>
      </p:sp>
      <p:sp>
        <p:nvSpPr>
          <p:cNvPr id="13" name="Блок-схема: решение 11"/>
          <p:cNvSpPr>
            <a:spLocks noChangeArrowheads="1"/>
          </p:cNvSpPr>
          <p:nvPr/>
        </p:nvSpPr>
        <p:spPr bwMode="auto">
          <a:xfrm>
            <a:off x="1401483" y="2866759"/>
            <a:ext cx="1556067" cy="950457"/>
          </a:xfrm>
          <a:prstGeom prst="flowChartDecision">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400" b="0"/>
              <a:t>Есть </a:t>
            </a:r>
          </a:p>
          <a:p>
            <a:pPr algn="ctr">
              <a:spcBef>
                <a:spcPct val="0"/>
              </a:spcBef>
            </a:pPr>
            <a:r>
              <a:rPr lang="ru-RU" altLang="ru-RU" sz="1400" b="0"/>
              <a:t>еще</a:t>
            </a:r>
          </a:p>
          <a:p>
            <a:pPr algn="ctr">
              <a:spcBef>
                <a:spcPct val="0"/>
              </a:spcBef>
            </a:pPr>
            <a:r>
              <a:rPr lang="ru-RU" altLang="ru-RU" sz="1400" b="0"/>
              <a:t>Данные?</a:t>
            </a:r>
          </a:p>
        </p:txBody>
      </p:sp>
      <p:sp>
        <p:nvSpPr>
          <p:cNvPr id="14" name="Блок-схема: решение 14"/>
          <p:cNvSpPr>
            <a:spLocks noChangeArrowheads="1"/>
          </p:cNvSpPr>
          <p:nvPr/>
        </p:nvSpPr>
        <p:spPr bwMode="auto">
          <a:xfrm>
            <a:off x="4390746" y="2873109"/>
            <a:ext cx="1554844" cy="950457"/>
          </a:xfrm>
          <a:prstGeom prst="flowChartDecision">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400" b="0"/>
              <a:t>Блок</a:t>
            </a:r>
          </a:p>
          <a:p>
            <a:pPr algn="ctr">
              <a:spcBef>
                <a:spcPct val="0"/>
              </a:spcBef>
            </a:pPr>
            <a:r>
              <a:rPr lang="ru-RU" altLang="ru-RU" sz="1400" b="0"/>
              <a:t>Полный?</a:t>
            </a:r>
          </a:p>
        </p:txBody>
      </p:sp>
      <p:cxnSp>
        <p:nvCxnSpPr>
          <p:cNvPr id="15" name="Прямая со стрелкой 21"/>
          <p:cNvCxnSpPr>
            <a:cxnSpLocks noChangeShapeType="1"/>
            <a:stCxn id="36" idx="2"/>
            <a:endCxn id="9" idx="0"/>
          </p:cNvCxnSpPr>
          <p:nvPr/>
        </p:nvCxnSpPr>
        <p:spPr bwMode="auto">
          <a:xfrm flipH="1">
            <a:off x="2213021" y="1186556"/>
            <a:ext cx="0" cy="497516"/>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6" name="Прямая со стрелкой 23"/>
          <p:cNvCxnSpPr>
            <a:cxnSpLocks noChangeShapeType="1"/>
            <a:endCxn id="13" idx="0"/>
          </p:cNvCxnSpPr>
          <p:nvPr/>
        </p:nvCxnSpPr>
        <p:spPr bwMode="auto">
          <a:xfrm>
            <a:off x="2179516" y="2257871"/>
            <a:ext cx="1" cy="608888"/>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7" name="Прямая со стрелкой 26"/>
          <p:cNvCxnSpPr>
            <a:cxnSpLocks noChangeShapeType="1"/>
            <a:stCxn id="13" idx="2"/>
          </p:cNvCxnSpPr>
          <p:nvPr/>
        </p:nvCxnSpPr>
        <p:spPr bwMode="auto">
          <a:xfrm flipH="1">
            <a:off x="2179516" y="3817216"/>
            <a:ext cx="1" cy="651181"/>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8" name="Прямая со стрелкой 29"/>
          <p:cNvCxnSpPr>
            <a:cxnSpLocks noChangeShapeType="1"/>
            <a:endCxn id="13" idx="3"/>
          </p:cNvCxnSpPr>
          <p:nvPr/>
        </p:nvCxnSpPr>
        <p:spPr bwMode="auto">
          <a:xfrm flipH="1">
            <a:off x="2957550" y="3341987"/>
            <a:ext cx="1432232" cy="1"/>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9" name="Прямая со стрелкой 32"/>
          <p:cNvCxnSpPr>
            <a:cxnSpLocks noChangeShapeType="1"/>
            <a:stCxn id="14" idx="3"/>
            <a:endCxn id="12" idx="1"/>
          </p:cNvCxnSpPr>
          <p:nvPr/>
        </p:nvCxnSpPr>
        <p:spPr bwMode="auto">
          <a:xfrm flipV="1">
            <a:off x="5945590" y="3341988"/>
            <a:ext cx="1432232" cy="635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20" name="Прямая со стрелкой 35"/>
          <p:cNvCxnSpPr>
            <a:cxnSpLocks noChangeShapeType="1"/>
            <a:stCxn id="14" idx="0"/>
          </p:cNvCxnSpPr>
          <p:nvPr/>
        </p:nvCxnSpPr>
        <p:spPr bwMode="auto">
          <a:xfrm flipH="1" flipV="1">
            <a:off x="5168168" y="1684072"/>
            <a:ext cx="0" cy="1189037"/>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21" name="Прямая со стрелкой 38"/>
          <p:cNvCxnSpPr>
            <a:cxnSpLocks noChangeShapeType="1"/>
          </p:cNvCxnSpPr>
          <p:nvPr/>
        </p:nvCxnSpPr>
        <p:spPr bwMode="auto">
          <a:xfrm flipH="1">
            <a:off x="2213021" y="1275606"/>
            <a:ext cx="2124075" cy="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22" name="Соединительная линия уступом 44"/>
          <p:cNvCxnSpPr>
            <a:cxnSpLocks noChangeShapeType="1"/>
            <a:stCxn id="12" idx="0"/>
          </p:cNvCxnSpPr>
          <p:nvPr/>
        </p:nvCxnSpPr>
        <p:spPr bwMode="auto">
          <a:xfrm rot="16200000" flipV="1">
            <a:off x="6107625" y="1122922"/>
            <a:ext cx="1773651" cy="2097720"/>
          </a:xfrm>
          <a:prstGeom prst="bentConnector2">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36" name="Прямоугольник 7"/>
          <p:cNvSpPr>
            <a:spLocks noChangeArrowheads="1"/>
          </p:cNvSpPr>
          <p:nvPr/>
        </p:nvSpPr>
        <p:spPr bwMode="auto">
          <a:xfrm>
            <a:off x="1547533" y="551200"/>
            <a:ext cx="1330975" cy="635356"/>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ru-RU" altLang="ru-RU" sz="1400" b="0"/>
              <a:t>Заполнение </a:t>
            </a:r>
            <a:endParaRPr lang="en-US" altLang="ru-RU" sz="1400" b="0"/>
          </a:p>
          <a:p>
            <a:pPr algn="ctr">
              <a:spcBef>
                <a:spcPct val="0"/>
              </a:spcBef>
            </a:pPr>
            <a:r>
              <a:rPr lang="ru-RU" altLang="ru-RU" sz="1400" b="0"/>
              <a:t>накопителей </a:t>
            </a:r>
            <a:endParaRPr lang="en-US" altLang="ru-RU" sz="1400" b="0"/>
          </a:p>
          <a:p>
            <a:pPr algn="ctr">
              <a:spcBef>
                <a:spcPct val="0"/>
              </a:spcBef>
            </a:pPr>
            <a:r>
              <a:rPr lang="en-US" altLang="ru-RU" sz="1400" b="0"/>
              <a:t>N</a:t>
            </a:r>
            <a:r>
              <a:rPr lang="en-US" altLang="ru-RU" sz="1200" b="0"/>
              <a:t>1</a:t>
            </a:r>
            <a:r>
              <a:rPr lang="en-US" altLang="ru-RU" sz="1400"/>
              <a:t>,N</a:t>
            </a:r>
            <a:r>
              <a:rPr lang="en-US" altLang="ru-RU" sz="1200"/>
              <a:t>2</a:t>
            </a:r>
            <a:endParaRPr lang="ru-RU" altLang="ru-RU" sz="1400" b="0"/>
          </a:p>
        </p:txBody>
      </p:sp>
      <p:sp>
        <p:nvSpPr>
          <p:cNvPr id="37" name="Прямоугольник 7"/>
          <p:cNvSpPr>
            <a:spLocks noChangeArrowheads="1"/>
          </p:cNvSpPr>
          <p:nvPr/>
        </p:nvSpPr>
        <p:spPr bwMode="auto">
          <a:xfrm>
            <a:off x="4341708" y="897357"/>
            <a:ext cx="1603882" cy="775199"/>
          </a:xfrm>
          <a:prstGeom prst="rect">
            <a:avLst/>
          </a:prstGeom>
          <a:solidFill>
            <a:schemeClr val="bg1"/>
          </a:solidFill>
          <a:ln w="9525" algn="ctr">
            <a:solidFill>
              <a:schemeClr val="tx1"/>
            </a:solidFill>
            <a:round/>
          </a:ln>
        </p:spPr>
        <p:txBody>
          <a:bodyPr wrap="none" anchor="ctr"/>
          <a:lstStyle>
            <a:defPPr>
              <a:defRPr lang="ru-RU"/>
            </a:defPPr>
            <a:lvl1pPr marL="0" algn="l" defTabSz="914400" rtl="0" eaLnBrk="1" fontAlgn="base" latinLnBrk="0" hangingPunct="1">
              <a:spcBef>
                <a:spcPct val="20000"/>
              </a:spcBef>
              <a:spcAft>
                <a:spcPct val="0"/>
              </a:spcAft>
              <a:defRPr sz="2000" kern="1200">
                <a:solidFill>
                  <a:schemeClr val="tx1"/>
                </a:solidFill>
                <a:latin typeface="Arial" pitchFamily="34" charset="0"/>
                <a:ea typeface="+mn-ea"/>
                <a:cs typeface="Arial"/>
              </a:defRPr>
            </a:lvl1pPr>
            <a:lvl2pPr marL="742950" indent="-285750" algn="l" defTabSz="914400" rtl="0" eaLnBrk="1" fontAlgn="base" latinLnBrk="0" hangingPunct="1">
              <a:spcBef>
                <a:spcPct val="20000"/>
              </a:spcBef>
              <a:spcAft>
                <a:spcPct val="0"/>
              </a:spcAft>
              <a:buChar char="–"/>
              <a:defRPr sz="2800" kern="1200">
                <a:solidFill>
                  <a:schemeClr val="tx1"/>
                </a:solidFill>
                <a:latin typeface="Times New Roman" pitchFamily="18" charset="0"/>
                <a:ea typeface="+mn-ea"/>
                <a:cs typeface="Arial"/>
              </a:defRPr>
            </a:lvl2pPr>
            <a:lvl3pPr marL="1143000" indent="-22860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6002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4pPr>
            <a:lvl5pPr marL="2057400" indent="-228600" algn="l" defTabSz="914400" rtl="0" eaLnBrk="1" fontAlgn="base" latinLnBrk="0" hangingPunct="1">
              <a:spcBef>
                <a:spcPct val="20000"/>
              </a:spcBef>
              <a:spcAft>
                <a:spcPct val="0"/>
              </a:spcAft>
              <a:buChar char="»"/>
              <a:defRPr sz="2000" kern="1200">
                <a:solidFill>
                  <a:schemeClr val="tx1"/>
                </a:solidFill>
                <a:latin typeface="Times New Roman" pitchFamily="18" charset="0"/>
                <a:ea typeface="+mn-ea"/>
                <a:cs typeface="Arial"/>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a:defRPr>
            </a:lvl9pPr>
          </a:lstStyle>
          <a:p>
            <a:pPr algn="ctr">
              <a:spcBef>
                <a:spcPct val="0"/>
              </a:spcBef>
            </a:pPr>
            <a:r>
              <a:rPr lang="en-US" altLang="ru-RU" sz="1400" b="0"/>
              <a:t>16 </a:t>
            </a:r>
            <a:r>
              <a:rPr lang="ru-RU" altLang="ru-RU" sz="1400" b="0"/>
              <a:t>циклов</a:t>
            </a:r>
          </a:p>
          <a:p>
            <a:pPr algn="ctr">
              <a:spcBef>
                <a:spcPct val="0"/>
              </a:spcBef>
            </a:pPr>
            <a:r>
              <a:rPr lang="ru-RU" altLang="ru-RU" sz="1400" b="0"/>
              <a:t>шифрования</a:t>
            </a:r>
          </a:p>
        </p:txBody>
      </p:sp>
    </p:spTree>
    <p:extLst>
      <p:ext uri="{BB962C8B-B14F-4D97-AF65-F5344CB8AC3E}">
        <p14:creationId xmlns:p14="http://schemas.microsoft.com/office/powerpoint/2010/main" val="397504213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21108" y="-3150"/>
            <a:ext cx="9134476" cy="778949"/>
          </a:xfrm>
        </p:spPr>
        <p:txBody>
          <a:bodyPr/>
          <a:lstStyle/>
          <a:p>
            <a:pPr>
              <a:defRPr/>
            </a:pPr>
            <a:r>
              <a:rPr lang="ru-RU" altLang="ru-RU" sz="2000" err="1">
                <a:latin typeface="Calibri" panose="020F0502020204030204" pitchFamily="34" charset="0"/>
                <a:ea typeface="Calibri" panose="020F0502020204030204" pitchFamily="34" charset="0"/>
                <a:cs typeface="Calibri" panose="020F0502020204030204" pitchFamily="34" charset="0"/>
              </a:rPr>
              <a:t>Cхема формирования хеш-образа сообщения M</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22</a:t>
            </a:fld>
            <a:endParaRPr lang="ru-RU"/>
          </a:p>
        </p:txBody>
      </p:sp>
      <p:pic>
        <p:nvPicPr>
          <p:cNvPr id="4" name="Рисунок 3"/>
          <p:cNvPicPr>
            <a:picLocks noChangeAspect="1"/>
          </p:cNvPicPr>
          <p:nvPr/>
        </p:nvPicPr>
        <p:blipFill>
          <a:blip r:embed="rId2"/>
          <a:stretch>
            <a:fillRect/>
          </a:stretch>
        </p:blipFill>
        <p:spPr>
          <a:xfrm>
            <a:off x="1115616" y="551515"/>
            <a:ext cx="7163711" cy="4577251"/>
          </a:xfrm>
          <a:prstGeom prst="rect">
            <a:avLst/>
          </a:prstGeom>
        </p:spPr>
      </p:pic>
    </p:spTree>
    <p:extLst>
      <p:ext uri="{BB962C8B-B14F-4D97-AF65-F5344CB8AC3E}">
        <p14:creationId xmlns:p14="http://schemas.microsoft.com/office/powerpoint/2010/main" val="2044911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Процедура расширения</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23</a:t>
            </a:fld>
            <a:endParaRPr lang="ru-RU"/>
          </a:p>
        </p:txBody>
      </p:sp>
      <p:pic>
        <p:nvPicPr>
          <p:cNvPr id="4" name="Рисунок 3"/>
          <p:cNvPicPr>
            <a:picLocks noChangeAspect="1"/>
          </p:cNvPicPr>
          <p:nvPr/>
        </p:nvPicPr>
        <p:blipFill>
          <a:blip r:embed="rId2"/>
          <a:stretch>
            <a:fillRect/>
          </a:stretch>
        </p:blipFill>
        <p:spPr>
          <a:xfrm>
            <a:off x="1043608" y="555526"/>
            <a:ext cx="7294586" cy="3596905"/>
          </a:xfrm>
          <a:prstGeom prst="rect">
            <a:avLst/>
          </a:prstGeom>
        </p:spPr>
      </p:pic>
    </p:spTree>
    <p:extLst>
      <p:ext uri="{BB962C8B-B14F-4D97-AF65-F5344CB8AC3E}">
        <p14:creationId xmlns:p14="http://schemas.microsoft.com/office/powerpoint/2010/main" val="36545657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Алгоритм формирования </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HMAC</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24</a:t>
            </a:fld>
            <a:endParaRPr lang="ru-RU"/>
          </a:p>
        </p:txBody>
      </p:sp>
      <p:sp>
        <p:nvSpPr>
          <p:cNvPr id="6" name="Прямоугольник 5"/>
          <p:cNvSpPr/>
          <p:nvPr/>
        </p:nvSpPr>
        <p:spPr>
          <a:xfrm>
            <a:off x="-9523" y="499129"/>
            <a:ext cx="9144000" cy="4708981"/>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457200" indent="-457200">
              <a:buFont typeface="+mj-lt"/>
              <a:buAutoNum type="arabicPeriod"/>
            </a:pPr>
            <a:r>
              <a:rPr lang="ru-RU" sz="2000"/>
              <a:t>Сообщение делится на N блоков, по b бит в каждом. </a:t>
            </a:r>
          </a:p>
          <a:p>
            <a:pPr marL="457200" indent="-457200">
              <a:buFont typeface="+mj-lt"/>
              <a:buAutoNum type="arabicPeriod"/>
            </a:pPr>
            <a:r>
              <a:rPr lang="ru-RU" sz="2000"/>
              <a:t>Секретный ключ дополняется слева нулями до получения b-разрядного ключа. Рекомендуется, чтобы секретный ключ до операции дополнения имел длину, большую n, где n – разрядность HMAC. </a:t>
            </a:r>
          </a:p>
          <a:p>
            <a:pPr marL="457200" indent="-457200">
              <a:buFont typeface="+mj-lt"/>
              <a:buAutoNum type="arabicPeriod"/>
            </a:pPr>
            <a:r>
              <a:rPr lang="ru-RU" sz="2000"/>
              <a:t>Выполняется операция XOR результат шага 2 с константой ipad (input pud). Величина ipad суть b/8 повторений последовательности 36h. </a:t>
            </a:r>
          </a:p>
          <a:p>
            <a:pPr marL="457200" indent="-457200">
              <a:buFont typeface="+mj-lt"/>
              <a:buAutoNum type="arabicPeriod"/>
            </a:pPr>
            <a:r>
              <a:rPr lang="ru-RU" sz="2000"/>
              <a:t>Полученный блок добавляется слева к N-блоковому сообщению. </a:t>
            </a:r>
          </a:p>
          <a:p>
            <a:pPr marL="457200" indent="-457200">
              <a:buFont typeface="+mj-lt"/>
              <a:buAutoNum type="arabicPeriod"/>
            </a:pPr>
            <a:r>
              <a:rPr lang="ru-RU" sz="2000"/>
              <a:t>Результат шага 4 хешируется и создается n-разрядный хеш-образ, называемый Intermediate HMAC. </a:t>
            </a:r>
          </a:p>
          <a:p>
            <a:pPr marL="457200" indent="-457200">
              <a:buFont typeface="+mj-lt"/>
              <a:buAutoNum type="arabicPeriod"/>
            </a:pPr>
            <a:r>
              <a:rPr lang="ru-RU" sz="2000"/>
              <a:t>Результат шага 5 дополняется слева нулями до получения b-разрядного блока. </a:t>
            </a:r>
          </a:p>
          <a:p>
            <a:pPr marL="457200" indent="-457200">
              <a:buFont typeface="+mj-lt"/>
              <a:buAutoNum type="arabicPeriod"/>
            </a:pPr>
            <a:r>
              <a:rPr lang="ru-RU" sz="2000"/>
              <a:t>Шаги 2 и 3 повторяются с константой opad (output pud). Величина opad суть b/8 повторений последовательности 5Ch. </a:t>
            </a:r>
          </a:p>
          <a:p>
            <a:pPr marL="457200" indent="-457200">
              <a:buFont typeface="+mj-lt"/>
              <a:buAutoNum type="arabicPeriod"/>
            </a:pPr>
            <a:r>
              <a:rPr lang="ru-RU" sz="2000"/>
              <a:t>Результат шага 7 добавляется слева к блоку, полученному на шаге 6.</a:t>
            </a:r>
          </a:p>
          <a:p>
            <a:pPr marL="457200" indent="-457200">
              <a:buFont typeface="+mj-lt"/>
              <a:buAutoNum type="arabicPeriod"/>
            </a:pPr>
            <a:r>
              <a:rPr lang="ru-RU" sz="2000"/>
              <a:t>Результат шага 8 хешируется с использованием той же хеш-функции и создается финальный HMAC.</a:t>
            </a:r>
          </a:p>
        </p:txBody>
      </p:sp>
    </p:spTree>
    <p:extLst>
      <p:ext uri="{BB962C8B-B14F-4D97-AF65-F5344CB8AC3E}">
        <p14:creationId xmlns:p14="http://schemas.microsoft.com/office/powerpoint/2010/main" val="40478502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0" y="-143611"/>
            <a:ext cx="9134476" cy="778949"/>
          </a:xfrm>
        </p:spPr>
        <p:txBody>
          <a:bodyPr/>
          <a:lstStyle/>
          <a:p>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ru-RU" altLang="ru-RU" sz="2000" err="1">
                <a:solidFill>
                  <a:srgbClr val="000000"/>
                </a:solidFill>
                <a:latin typeface="Calibri" panose="020F0502020204030204" pitchFamily="34" charset="0"/>
                <a:ea typeface="Calibri" panose="020F0502020204030204" pitchFamily="34" charset="0"/>
                <a:cs typeface="Calibri" panose="020F0502020204030204" pitchFamily="34" charset="0"/>
              </a:rPr>
              <a:t>хема формирования </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HMAC</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25</a:t>
            </a:fld>
            <a:endParaRPr lang="ru-RU"/>
          </a:p>
        </p:txBody>
      </p:sp>
      <p:pic>
        <p:nvPicPr>
          <p:cNvPr id="6"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79712" y="555526"/>
            <a:ext cx="5976664" cy="458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7416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ru-RU" altLang="ru-RU" sz="2000" err="1">
                <a:solidFill>
                  <a:srgbClr val="000000"/>
                </a:solidFill>
                <a:latin typeface="Calibri" panose="020F0502020204030204" pitchFamily="34" charset="0"/>
                <a:ea typeface="Calibri" panose="020F0502020204030204" pitchFamily="34" charset="0"/>
                <a:cs typeface="Calibri" panose="020F0502020204030204" pitchFamily="34" charset="0"/>
              </a:rPr>
              <a:t>хема формирования С</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MAC</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26</a:t>
            </a:fld>
            <a:endParaRPr lang="ru-RU"/>
          </a:p>
        </p:txBody>
      </p:sp>
      <p:pic>
        <p:nvPicPr>
          <p:cNvPr id="5"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9101" y="627534"/>
            <a:ext cx="9045376" cy="437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88020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Схема генерации ключа k для последнего шага формирования CMAC</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27</a:t>
            </a:fld>
            <a:endParaRPr lang="ru-RU"/>
          </a:p>
        </p:txBody>
      </p:sp>
      <p:pic>
        <p:nvPicPr>
          <p:cNvPr id="5"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535" y="1203598"/>
            <a:ext cx="9043407"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2742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109654"/>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Коды обнаружения манипуляций с данными</a:t>
            </a:r>
            <a:br>
              <a:rPr lang="ru-RU" altLang="ru-RU" sz="1600">
                <a:solidFill>
                  <a:srgbClr val="000000"/>
                </a:solidFill>
              </a:rPr>
            </a:b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28</a:t>
            </a:fld>
            <a:endParaRPr lang="ru-RU"/>
          </a:p>
        </p:txBody>
      </p:sp>
      <p:sp>
        <p:nvSpPr>
          <p:cNvPr id="6" name="TextBox 5">
            <a:extLst>
              <a:ext uri="{FF2B5EF4-FFF2-40B4-BE49-F238E27FC236}">
                <a16:creationId xmlns:a16="http://schemas.microsoft.com/office/drawing/2014/main" id="{7D9D847B-196E-4411-A84F-2C20947A4786}"/>
              </a:ext>
            </a:extLst>
          </p:cNvPr>
          <p:cNvSpPr txBox="1"/>
          <p:nvPr/>
        </p:nvSpPr>
        <p:spPr>
          <a:xfrm>
            <a:off x="0" y="499128"/>
            <a:ext cx="9144000" cy="4893647"/>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b="1">
                <a:latin typeface="Calibri" panose="020F0502020204030204" pitchFamily="34" charset="0"/>
                <a:ea typeface="Calibri" panose="020F0502020204030204" pitchFamily="34" charset="0"/>
                <a:cs typeface="Calibri" panose="020F0502020204030204" pitchFamily="34" charset="0"/>
              </a:rPr>
              <a:t>Код обнаружения манипуляций </a:t>
            </a:r>
            <a:r>
              <a:rPr lang="ru-RU" altLang="ru-RU">
                <a:latin typeface="Calibri" panose="020F0502020204030204" pitchFamily="34" charset="0"/>
                <a:ea typeface="Calibri" panose="020F0502020204030204" pitchFamily="34" charset="0"/>
                <a:cs typeface="Calibri" panose="020F0502020204030204" pitchFamily="34" charset="0"/>
              </a:rPr>
              <a:t>- код фиксированной длины, вырабатываемый из данных с использованием вычислительно необратимой функции с целью обнаружения факта изменения хранимых или передаваемых по каналу связи данных.</a:t>
            </a:r>
          </a:p>
          <a:p>
            <a:pPr algn="just"/>
            <a:r>
              <a:rPr lang="ru-RU" altLang="ru-RU">
                <a:latin typeface="Calibri" panose="020F0502020204030204" pitchFamily="34" charset="0"/>
                <a:ea typeface="Calibri" panose="020F0502020204030204" pitchFamily="34" charset="0"/>
                <a:cs typeface="Calibri" panose="020F0502020204030204" pitchFamily="34" charset="0"/>
              </a:rPr>
              <a:t>Такие коды делятся на 2 больших класса:</a:t>
            </a:r>
          </a:p>
          <a:p>
            <a:pPr algn="just"/>
            <a:r>
              <a:rPr lang="ru-RU" altLang="ru-RU" b="1">
                <a:latin typeface="Calibri" panose="020F0502020204030204" pitchFamily="34" charset="0"/>
                <a:ea typeface="Calibri" panose="020F0502020204030204" pitchFamily="34" charset="0"/>
                <a:cs typeface="Calibri" panose="020F0502020204030204" pitchFamily="34" charset="0"/>
              </a:rPr>
              <a:t>Коды с исправлением ошибок </a:t>
            </a:r>
          </a:p>
          <a:p>
            <a:pPr algn="just"/>
            <a:r>
              <a:rPr lang="ru-RU" altLang="ru-RU" b="1">
                <a:latin typeface="Calibri" panose="020F0502020204030204" pitchFamily="34" charset="0"/>
                <a:ea typeface="Calibri" panose="020F0502020204030204" pitchFamily="34" charset="0"/>
                <a:cs typeface="Calibri" panose="020F0502020204030204" pitchFamily="34" charset="0"/>
              </a:rPr>
              <a:t>Коды с обнаружением ошибок </a:t>
            </a:r>
          </a:p>
          <a:p>
            <a:pPr algn="just"/>
            <a:r>
              <a:rPr lang="ru-RU" altLang="ru-RU">
                <a:latin typeface="Calibri" panose="020F0502020204030204" pitchFamily="34" charset="0"/>
                <a:ea typeface="Calibri" panose="020F0502020204030204" pitchFamily="34" charset="0"/>
                <a:cs typeface="Calibri" panose="020F0502020204030204" pitchFamily="34" charset="0"/>
              </a:rPr>
              <a:t>Целью </a:t>
            </a:r>
            <a:r>
              <a:rPr lang="ru-RU" altLang="ru-RU" b="1">
                <a:latin typeface="Calibri" panose="020F0502020204030204" pitchFamily="34" charset="0"/>
                <a:ea typeface="Calibri" panose="020F0502020204030204" pitchFamily="34" charset="0"/>
                <a:cs typeface="Calibri" panose="020F0502020204030204" pitchFamily="34" charset="0"/>
              </a:rPr>
              <a:t>кодов с исправлением ошибок </a:t>
            </a:r>
            <a:r>
              <a:rPr lang="ru-RU" altLang="ru-RU">
                <a:latin typeface="Calibri" panose="020F0502020204030204" pitchFamily="34" charset="0"/>
                <a:ea typeface="Calibri" panose="020F0502020204030204" pitchFamily="34" charset="0"/>
                <a:cs typeface="Calibri" panose="020F0502020204030204" pitchFamily="34" charset="0"/>
              </a:rPr>
              <a:t>является восстановление с вероятностью, близкой к единице, посланного сообщения. В то время как цель </a:t>
            </a:r>
            <a:r>
              <a:rPr lang="ru-RU" altLang="ru-RU" b="1">
                <a:latin typeface="Calibri" panose="020F0502020204030204" pitchFamily="34" charset="0"/>
                <a:ea typeface="Calibri" panose="020F0502020204030204" pitchFamily="34" charset="0"/>
                <a:cs typeface="Calibri" panose="020F0502020204030204" pitchFamily="34" charset="0"/>
              </a:rPr>
              <a:t>кодов с обнаружением ошибок</a:t>
            </a:r>
            <a:r>
              <a:rPr lang="ru-RU" altLang="ru-RU">
                <a:latin typeface="Calibri" panose="020F0502020204030204" pitchFamily="34" charset="0"/>
                <a:ea typeface="Calibri" panose="020F0502020204030204" pitchFamily="34" charset="0"/>
                <a:cs typeface="Calibri" panose="020F0502020204030204" pitchFamily="34" charset="0"/>
              </a:rPr>
              <a:t> – это выявление с вероятностью, близкой к единице, наличия ошибок.</a:t>
            </a:r>
          </a:p>
          <a:p>
            <a:pPr algn="just"/>
            <a:endParaRPr lang="ru-RU" altLang="ru-RU">
              <a:latin typeface="Calibri" panose="020F0502020204030204" pitchFamily="34" charset="0"/>
              <a:ea typeface="Calibri" panose="020F0502020204030204" pitchFamily="34" charset="0"/>
              <a:cs typeface="Calibri" panose="020F0502020204030204" pitchFamily="34" charset="0"/>
            </a:endParaRPr>
          </a:p>
          <a:p>
            <a:pPr algn="just"/>
            <a:endParaRPr lang="ru-RU" altLang="ru-RU">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5221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Коды с исправлением ошибок в передаче</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29</a:t>
            </a:fld>
            <a:endParaRPr lang="ru-RU"/>
          </a:p>
        </p:txBody>
      </p:sp>
      <p:sp>
        <p:nvSpPr>
          <p:cNvPr id="6" name="Прямоугольник 5"/>
          <p:cNvSpPr/>
          <p:nvPr/>
        </p:nvSpPr>
        <p:spPr>
          <a:xfrm>
            <a:off x="9523" y="627534"/>
            <a:ext cx="9134477" cy="3046988"/>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atin typeface="Calibri" panose="020F0502020204030204" pitchFamily="34" charset="0"/>
                <a:cs typeface="Calibri" panose="020F0502020204030204" pitchFamily="34" charset="0"/>
              </a:rPr>
              <a:t>Коды, которые позволяют не только обнаружить ошибку, но и определить номер искаженного символа (позиции), называются кодами с исправлением ошибок.</a:t>
            </a:r>
          </a:p>
          <a:p>
            <a:r>
              <a:rPr lang="ru-RU">
                <a:latin typeface="Calibri" panose="020F0502020204030204" pitchFamily="34" charset="0"/>
                <a:cs typeface="Calibri" panose="020F0502020204030204" pitchFamily="34" charset="0"/>
              </a:rPr>
              <a:t>Для исправления одиночной ошибки придется увеличить кодовое расстояние минимум до 3, двухкратной до 4 и т. п.</a:t>
            </a:r>
          </a:p>
          <a:p>
            <a:r>
              <a:rPr lang="ru-RU">
                <a:latin typeface="Calibri" panose="020F0502020204030204" pitchFamily="34" charset="0"/>
                <a:cs typeface="Calibri" panose="020F0502020204030204" pitchFamily="34" charset="0"/>
              </a:rPr>
              <a:t>В блоковых (блочных) кодах входная непрерывная последовательность информационных символов разбивается на блоки, содержащие k символов.</a:t>
            </a:r>
          </a:p>
        </p:txBody>
      </p:sp>
    </p:spTree>
    <p:extLst>
      <p:ext uri="{BB962C8B-B14F-4D97-AF65-F5344CB8AC3E}">
        <p14:creationId xmlns:p14="http://schemas.microsoft.com/office/powerpoint/2010/main" val="11693971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39752" y="1730845"/>
            <a:ext cx="4906042" cy="341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a:extLst>
              <a:ext uri="{FF2B5EF4-FFF2-40B4-BE49-F238E27FC236}">
                <a16:creationId xmlns:a16="http://schemas.microsoft.com/office/drawing/2014/main" id="{FD15EF2C-8109-4022-0BCA-3033412556C0}"/>
              </a:ext>
            </a:extLst>
          </p:cNvPr>
          <p:cNvSpPr>
            <a:spLocks noGrp="1"/>
          </p:cNvSpPr>
          <p:nvPr>
            <p:ph type="title"/>
          </p:nvPr>
        </p:nvSpPr>
        <p:spPr>
          <a:xfrm>
            <a:off x="1" y="-7400"/>
            <a:ext cx="9134476" cy="778949"/>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Состав протокола</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AD7EDA08-8FD9-8FE0-2374-77E95F39A2C8}"/>
              </a:ext>
            </a:extLst>
          </p:cNvPr>
          <p:cNvSpPr>
            <a:spLocks noGrp="1"/>
          </p:cNvSpPr>
          <p:nvPr>
            <p:ph type="sldNum" sz="quarter" idx="12"/>
          </p:nvPr>
        </p:nvSpPr>
        <p:spPr/>
        <p:txBody>
          <a:bodyPr/>
          <a:lstStyle/>
          <a:p>
            <a:pPr>
              <a:defRPr/>
            </a:pPr>
            <a:fld id="{37329FC9-9713-4C96-AADB-E3C6603F8243}" type="slidenum">
              <a:rPr lang="ru-RU" smtClean="0"/>
              <a:pPr>
                <a:defRPr/>
              </a:pPr>
              <a:t>3</a:t>
            </a:fld>
            <a:endParaRPr lang="ru-RU"/>
          </a:p>
        </p:txBody>
      </p:sp>
      <p:sp>
        <p:nvSpPr>
          <p:cNvPr id="5" name="Прямоугольник 4"/>
          <p:cNvSpPr/>
          <p:nvPr/>
        </p:nvSpPr>
        <p:spPr>
          <a:xfrm>
            <a:off x="-13444" y="504363"/>
            <a:ext cx="9134476" cy="132343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indent="450000" algn="just">
              <a:defRPr/>
            </a:pPr>
            <a:r>
              <a:rPr lang="ru-RU" sz="2000"/>
              <a:t>Протокол делится на проходы (англ. pass) или циклы (англ. round), являющиеся интервалом времени активности только одного участника.</a:t>
            </a:r>
          </a:p>
          <a:p>
            <a:pPr marL="0" indent="450000" algn="just">
              <a:defRPr/>
            </a:pPr>
            <a:r>
              <a:rPr lang="ru-RU" sz="2000"/>
              <a:t>Проход, в свою очередь, состоит из шагов (англ. </a:t>
            </a:r>
            <a:r>
              <a:rPr lang="ru-RU" sz="2000" i="1" err="1"/>
              <a:t>step, action</a:t>
            </a:r>
            <a:r>
              <a:rPr lang="ru-RU" sz="2000"/>
              <a:t>) — конкретных законченных действий, выполняемых участником.</a:t>
            </a:r>
          </a:p>
        </p:txBody>
      </p:sp>
    </p:spTree>
    <p:extLst>
      <p:ext uri="{BB962C8B-B14F-4D97-AF65-F5344CB8AC3E}">
        <p14:creationId xmlns:p14="http://schemas.microsoft.com/office/powerpoint/2010/main" val="374450491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Коды с исправлением ошибок в передаче</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30</a:t>
            </a:fld>
            <a:endParaRPr lang="ru-RU"/>
          </a:p>
        </p:txBody>
      </p:sp>
      <p:sp>
        <p:nvSpPr>
          <p:cNvPr id="6" name="Прямоугольник 5"/>
          <p:cNvSpPr/>
          <p:nvPr/>
        </p:nvSpPr>
        <p:spPr>
          <a:xfrm>
            <a:off x="9523" y="627534"/>
            <a:ext cx="9134477" cy="3477875"/>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sz="2000">
                <a:latin typeface="Calibri" panose="020F0502020204030204" pitchFamily="34" charset="0"/>
                <a:cs typeface="Calibri" panose="020F0502020204030204" pitchFamily="34" charset="0"/>
              </a:rPr>
              <a:t>Все дальнейшие операции в кодере производятся над каждым блоком отдельно и независимо от других блоков.</a:t>
            </a:r>
          </a:p>
          <a:p>
            <a:r>
              <a:rPr lang="ru-RU" sz="2000">
                <a:latin typeface="Calibri" panose="020F0502020204030204" pitchFamily="34" charset="0"/>
                <a:cs typeface="Calibri" panose="020F0502020204030204" pitchFamily="34" charset="0"/>
              </a:rPr>
              <a:t>Каждому информационному блоку из k символов ставится в соответствие набор из n символов кода канала передачи сообщений, где n &gt; k . Этот набор, называемый кодовым словом, передается по каналу связи, искажается шумами и помехами, а затем декодируется независимо от всех других кодовых слов.</a:t>
            </a:r>
          </a:p>
          <a:p>
            <a:r>
              <a:rPr lang="ru-RU" sz="2000">
                <a:latin typeface="Calibri" panose="020F0502020204030204" pitchFamily="34" charset="0"/>
                <a:cs typeface="Calibri" panose="020F0502020204030204" pitchFamily="34" charset="0"/>
              </a:rPr>
              <a:t>Величина n называется длиной канального кода или длиной канального блока. Каждое сообщение в этом случае передаётся собственным кодовым словом.</a:t>
            </a:r>
          </a:p>
          <a:p>
            <a:r>
              <a:rPr lang="ru-RU" sz="2000">
                <a:latin typeface="Calibri" panose="020F0502020204030204" pitchFamily="34" charset="0"/>
                <a:cs typeface="Calibri" panose="020F0502020204030204" pitchFamily="34" charset="0"/>
              </a:rPr>
              <a:t>Кодовые слова могут объединяться в группы – кодовые предложения или фразы, объединённые некоторой общностью, например, способом защиты от помех кодовых слов, входящих в блок, и т. п.</a:t>
            </a:r>
          </a:p>
        </p:txBody>
      </p:sp>
    </p:spTree>
    <p:extLst>
      <p:ext uri="{BB962C8B-B14F-4D97-AF65-F5344CB8AC3E}">
        <p14:creationId xmlns:p14="http://schemas.microsoft.com/office/powerpoint/2010/main" val="366248048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Коды с исправлением ошибок в передаче</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31</a:t>
            </a:fld>
            <a:endParaRPr lang="ru-RU"/>
          </a:p>
        </p:txBody>
      </p:sp>
      <p:sp>
        <p:nvSpPr>
          <p:cNvPr id="4" name="TextBox 3">
            <a:extLst>
              <a:ext uri="{FF2B5EF4-FFF2-40B4-BE49-F238E27FC236}">
                <a16:creationId xmlns:a16="http://schemas.microsoft.com/office/drawing/2014/main" id="{3F5EE29B-004B-4655-8A74-372125AABAD7}"/>
              </a:ext>
            </a:extLst>
          </p:cNvPr>
          <p:cNvSpPr txBox="1"/>
          <p:nvPr/>
        </p:nvSpPr>
        <p:spPr>
          <a:xfrm>
            <a:off x="-1" y="534575"/>
            <a:ext cx="9134477" cy="440120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b="1">
                <a:latin typeface="Calibri" panose="020F0502020204030204" pitchFamily="34" charset="0"/>
                <a:ea typeface="Calibri" panose="020F0502020204030204" pitchFamily="34" charset="0"/>
                <a:cs typeface="Calibri" panose="020F0502020204030204" pitchFamily="34" charset="0"/>
              </a:rPr>
              <a:t>Контрольная сумма</a:t>
            </a:r>
            <a:r>
              <a:rPr lang="ru-RU" sz="2000">
                <a:latin typeface="Calibri" panose="020F0502020204030204" pitchFamily="34" charset="0"/>
                <a:ea typeface="Calibri" panose="020F0502020204030204" pitchFamily="34" charset="0"/>
                <a:cs typeface="Calibri" panose="020F0502020204030204" pitchFamily="34" charset="0"/>
              </a:rPr>
              <a:t> - это некоторое значение, вычисленное по определённой схеме на основе кодируемого сообщения.</a:t>
            </a:r>
          </a:p>
          <a:p>
            <a:r>
              <a:rPr lang="ru-RU" sz="2000">
                <a:latin typeface="Calibri" panose="020F0502020204030204" pitchFamily="34" charset="0"/>
                <a:ea typeface="Calibri" panose="020F0502020204030204" pitchFamily="34" charset="0"/>
                <a:cs typeface="Calibri" panose="020F0502020204030204" pitchFamily="34" charset="0"/>
              </a:rPr>
              <a:t>Проверочная информация при систематическом кодировании приписывается к передаваемым данным.</a:t>
            </a:r>
          </a:p>
          <a:p>
            <a:r>
              <a:rPr lang="ru-RU" sz="2000">
                <a:latin typeface="Calibri" panose="020F0502020204030204" pitchFamily="34" charset="0"/>
                <a:ea typeface="Calibri" panose="020F0502020204030204" pitchFamily="34" charset="0"/>
                <a:cs typeface="Calibri" panose="020F0502020204030204" pitchFamily="34" charset="0"/>
              </a:rPr>
              <a:t>На принимающей стороне абонент знает алгоритм вычисления контрольной суммы: соответственно, программа имеет возможность проверить корректность принятых данных.</a:t>
            </a:r>
          </a:p>
          <a:p>
            <a:r>
              <a:rPr lang="ru-RU" sz="2000">
                <a:latin typeface="Calibri" panose="020F0502020204030204" pitchFamily="34" charset="0"/>
                <a:ea typeface="Calibri" panose="020F0502020204030204" pitchFamily="34" charset="0"/>
                <a:cs typeface="Calibri" panose="020F0502020204030204" pitchFamily="34" charset="0"/>
              </a:rPr>
              <a:t>Без контрольной суммы, передавать данные опасно, так как помехи присутствуют везде и всегда, весь вопрос только в их вероятности возникновения и вызываемых ими побочных эффектах.</a:t>
            </a:r>
          </a:p>
          <a:p>
            <a:r>
              <a:rPr lang="ru-RU" sz="2000">
                <a:latin typeface="Calibri" panose="020F0502020204030204" pitchFamily="34" charset="0"/>
                <a:ea typeface="Calibri" panose="020F0502020204030204" pitchFamily="34" charset="0"/>
                <a:cs typeface="Calibri" panose="020F0502020204030204" pitchFamily="34" charset="0"/>
              </a:rPr>
              <a:t>В зависимости от условий и выбирается алгоритм выявления ошибок и количество данных в контрольной сумме.</a:t>
            </a:r>
          </a:p>
          <a:p>
            <a:r>
              <a:rPr lang="ru-RU" sz="2000" b="1">
                <a:latin typeface="Calibri" panose="020F0502020204030204" pitchFamily="34" charset="0"/>
                <a:ea typeface="Calibri" panose="020F0502020204030204" pitchFamily="34" charset="0"/>
                <a:cs typeface="Calibri" panose="020F0502020204030204" pitchFamily="34" charset="0"/>
              </a:rPr>
              <a:t>Чем сложнее алгоритм, и больше контрольная сумма, тем меньше не распознанных ошибок.</a:t>
            </a:r>
          </a:p>
        </p:txBody>
      </p:sp>
    </p:spTree>
    <p:extLst>
      <p:ext uri="{BB962C8B-B14F-4D97-AF65-F5344CB8AC3E}">
        <p14:creationId xmlns:p14="http://schemas.microsoft.com/office/powerpoint/2010/main" val="8932505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Алгебраические коды</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32</a:t>
            </a:fld>
            <a:endParaRPr lang="ru-RU"/>
          </a:p>
        </p:txBody>
      </p:sp>
      <p:sp>
        <p:nvSpPr>
          <p:cNvPr id="6" name="TextBox 5">
            <a:extLst>
              <a:ext uri="{FF2B5EF4-FFF2-40B4-BE49-F238E27FC236}">
                <a16:creationId xmlns:a16="http://schemas.microsoft.com/office/drawing/2014/main" id="{EF9F414D-7F6F-4458-AC24-1F1C02B05F4F}"/>
              </a:ext>
            </a:extLst>
          </p:cNvPr>
          <p:cNvSpPr txBox="1"/>
          <p:nvPr/>
        </p:nvSpPr>
        <p:spPr>
          <a:xfrm>
            <a:off x="0" y="627534"/>
            <a:ext cx="9134477" cy="372409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algn="just">
              <a:buFont typeface="Arial" pitchFamily="34" charset="0"/>
              <a:buChar char="•"/>
            </a:pPr>
            <a:r>
              <a:rPr lang="ru-RU" altLang="ru-RU" b="1">
                <a:solidFill>
                  <a:srgbClr val="000000"/>
                </a:solidFill>
                <a:latin typeface="Calibri" panose="020F0502020204030204" pitchFamily="34" charset="0"/>
                <a:ea typeface="Calibri" panose="020F0502020204030204" pitchFamily="34" charset="0"/>
                <a:cs typeface="Calibri" panose="020F0502020204030204" pitchFamily="34" charset="0"/>
              </a:rPr>
              <a:t>Блочные коды</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 представляют собой совокупность кодовых символов, состоящих из отдельных комбинаций (блоков) элементов символов кода, которые кодируются и декодируются независимо. </a:t>
            </a:r>
            <a:endPar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itchFamily="34" charset="0"/>
              <a:buChar char="•"/>
            </a:pPr>
            <a:endPar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itchFamily="34" charset="0"/>
              <a:buChar char="•"/>
            </a:pPr>
            <a:r>
              <a:rPr lang="ru-RU" altLang="ru-RU" b="1">
                <a:solidFill>
                  <a:srgbClr val="000000"/>
                </a:solidFill>
                <a:latin typeface="Calibri" panose="020F0502020204030204" pitchFamily="34" charset="0"/>
                <a:ea typeface="Calibri" panose="020F0502020204030204" pitchFamily="34" charset="0"/>
                <a:cs typeface="Calibri" panose="020F0502020204030204" pitchFamily="34" charset="0"/>
              </a:rPr>
              <a:t>Непрерывные</a:t>
            </a:r>
            <a:r>
              <a:rPr lang="en-US" altLang="ru-RU"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b="1">
                <a:solidFill>
                  <a:srgbClr val="000000"/>
                </a:solidFill>
                <a:latin typeface="Calibri" panose="020F0502020204030204" pitchFamily="34" charset="0"/>
                <a:ea typeface="Calibri" panose="020F0502020204030204" pitchFamily="34" charset="0"/>
                <a:cs typeface="Calibri" panose="020F0502020204030204" pitchFamily="34" charset="0"/>
              </a:rPr>
              <a:t>(древовидные)</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 коды</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представляют собой</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непрерывную</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последовательность кодовых</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символов, причем введение</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проверочных элементов</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производится непрерывно, без</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разделения ее на независимые</a:t>
            </a:r>
            <a:r>
              <a:rPr lang="en-US" altLang="ru-RU">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rPr>
              <a:t>блоки.</a:t>
            </a:r>
          </a:p>
          <a:p>
            <a:pPr algn="just"/>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996222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Код Хэмминга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33</a:t>
            </a:fld>
            <a:endParaRPr lang="ru-RU"/>
          </a:p>
        </p:txBody>
      </p:sp>
      <p:pic>
        <p:nvPicPr>
          <p:cNvPr id="4" name="Рисунок 3"/>
          <p:cNvPicPr>
            <a:picLocks noChangeAspect="1"/>
          </p:cNvPicPr>
          <p:nvPr/>
        </p:nvPicPr>
        <p:blipFill>
          <a:blip r:embed="rId2"/>
          <a:stretch>
            <a:fillRect/>
          </a:stretch>
        </p:blipFill>
        <p:spPr>
          <a:xfrm>
            <a:off x="846246" y="555526"/>
            <a:ext cx="7614186" cy="3816424"/>
          </a:xfrm>
          <a:prstGeom prst="rect">
            <a:avLst/>
          </a:prstGeom>
        </p:spPr>
      </p:pic>
    </p:spTree>
    <p:extLst>
      <p:ext uri="{BB962C8B-B14F-4D97-AF65-F5344CB8AC3E}">
        <p14:creationId xmlns:p14="http://schemas.microsoft.com/office/powerpoint/2010/main" val="5946880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Циклические коды</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34</a:t>
            </a:fld>
            <a:endParaRPr lang="ru-RU"/>
          </a:p>
        </p:txBody>
      </p:sp>
      <p:pic>
        <p:nvPicPr>
          <p:cNvPr id="4" name="Рисунок 3"/>
          <p:cNvPicPr>
            <a:picLocks noChangeAspect="1"/>
          </p:cNvPicPr>
          <p:nvPr/>
        </p:nvPicPr>
        <p:blipFill>
          <a:blip r:embed="rId2"/>
          <a:stretch>
            <a:fillRect/>
          </a:stretch>
        </p:blipFill>
        <p:spPr>
          <a:xfrm>
            <a:off x="354771" y="627534"/>
            <a:ext cx="8424935" cy="3936708"/>
          </a:xfrm>
          <a:prstGeom prst="rect">
            <a:avLst/>
          </a:prstGeom>
        </p:spPr>
      </p:pic>
    </p:spTree>
    <p:extLst>
      <p:ext uri="{BB962C8B-B14F-4D97-AF65-F5344CB8AC3E}">
        <p14:creationId xmlns:p14="http://schemas.microsoft.com/office/powerpoint/2010/main" val="10234378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35</a:t>
            </a:fld>
            <a:endParaRPr lang="ru-RU"/>
          </a:p>
        </p:txBody>
      </p:sp>
      <p:sp>
        <p:nvSpPr>
          <p:cNvPr id="4" name="TextBox 3"/>
          <p:cNvSpPr txBox="1"/>
          <p:nvPr/>
        </p:nvSpPr>
        <p:spPr>
          <a:xfrm>
            <a:off x="-9524" y="588997"/>
            <a:ext cx="9144000" cy="830997"/>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3. Протоколы идентификации и аутентификации абонентов сети</a:t>
            </a:r>
          </a:p>
        </p:txBody>
      </p:sp>
      <p:sp>
        <p:nvSpPr>
          <p:cNvPr id="5" name="TextBox 4"/>
          <p:cNvSpPr txBox="1"/>
          <p:nvPr/>
        </p:nvSpPr>
        <p:spPr>
          <a:xfrm>
            <a:off x="1" y="2832487"/>
            <a:ext cx="913447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279400">
              <a:buFont typeface="+mj-lt"/>
              <a:buAutoNum type="arabicPeriod"/>
            </a:pPr>
            <a:r>
              <a:rPr lang="ru-RU" altLang="ru-RU" sz="2000">
                <a:latin typeface="Calibri" panose="020F0502020204030204" pitchFamily="34" charset="0"/>
                <a:cs typeface="Calibri" panose="020F0502020204030204" pitchFamily="34" charset="0"/>
              </a:rPr>
              <a:t>Основные понятия идентификации, аутентификации и авторизации.</a:t>
            </a:r>
          </a:p>
          <a:p>
            <a:pPr marL="457200" indent="-279400">
              <a:buFont typeface="+mj-lt"/>
              <a:buAutoNum type="arabicPeriod"/>
            </a:pPr>
            <a:r>
              <a:rPr lang="ru-RU" altLang="ru-RU" sz="2000">
                <a:latin typeface="Calibri" panose="020F0502020204030204" pitchFamily="34" charset="0"/>
                <a:cs typeface="Calibri" panose="020F0502020204030204" pitchFamily="34" charset="0"/>
              </a:rPr>
              <a:t>Симметричные и несимметричные методы аутентификации.</a:t>
            </a:r>
          </a:p>
          <a:p>
            <a:pPr marL="457200" indent="-279400">
              <a:buFont typeface="+mj-lt"/>
              <a:buAutoNum type="arabicPeriod"/>
            </a:pPr>
            <a:r>
              <a:rPr lang="ru-RU" altLang="ru-RU" sz="2000">
                <a:latin typeface="Calibri" panose="020F0502020204030204" pitchFamily="34" charset="0"/>
                <a:cs typeface="Calibri" panose="020F0502020204030204" pitchFamily="34" charset="0"/>
              </a:rPr>
              <a:t>Протоколы “рукопожатия”.</a:t>
            </a:r>
          </a:p>
          <a:p>
            <a:pPr marL="457200" indent="-279400">
              <a:buFont typeface="+mj-lt"/>
              <a:buAutoNum type="arabicPeriod"/>
            </a:pPr>
            <a:r>
              <a:rPr lang="ru-RU" altLang="ru-RU" sz="2000">
                <a:latin typeface="Calibri" panose="020F0502020204030204" pitchFamily="34" charset="0"/>
                <a:cs typeface="Calibri" panose="020F0502020204030204" pitchFamily="34" charset="0"/>
              </a:rPr>
              <a:t>Протокол Kerberos.</a:t>
            </a:r>
          </a:p>
        </p:txBody>
      </p:sp>
      <p:sp>
        <p:nvSpPr>
          <p:cNvPr id="6" name="TextBox 5"/>
          <p:cNvSpPr txBox="1"/>
          <p:nvPr/>
        </p:nvSpPr>
        <p:spPr>
          <a:xfrm>
            <a:off x="-9523" y="1409328"/>
            <a:ext cx="9167912"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1" y="-7400"/>
            <a:ext cx="9134476" cy="778950"/>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Определения</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36</a:t>
            </a:fld>
            <a:endParaRPr lang="ru-RU"/>
          </a:p>
        </p:txBody>
      </p:sp>
      <p:sp>
        <p:nvSpPr>
          <p:cNvPr id="11" name="Прямоугольник 10"/>
          <p:cNvSpPr/>
          <p:nvPr/>
        </p:nvSpPr>
        <p:spPr>
          <a:xfrm>
            <a:off x="420" y="627534"/>
            <a:ext cx="9143580" cy="369331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285750" indent="-285750">
              <a:buFont typeface="Arial" pitchFamily="34" charset="0"/>
              <a:buChar char="•"/>
              <a:defRPr/>
            </a:pPr>
            <a:r>
              <a:rPr lang="ru-RU" sz="1800" b="1">
                <a:latin typeface="Calibri" panose="020F0502020204030204" pitchFamily="34" charset="0"/>
                <a:cs typeface="Calibri" panose="020F0502020204030204" pitchFamily="34" charset="0"/>
              </a:rPr>
              <a:t>Идентификация</a:t>
            </a:r>
            <a:r>
              <a:rPr lang="ru-RU" sz="1800">
                <a:latin typeface="Calibri" panose="020F0502020204030204" pitchFamily="34" charset="0"/>
                <a:cs typeface="Calibri" panose="020F0502020204030204" pitchFamily="34" charset="0"/>
              </a:rPr>
              <a:t> — процедура, в результате выполнения которой для субъекта идентификации выявляется его идентификатор, однозначно определяющий этого субъекта в информационной системе.</a:t>
            </a:r>
          </a:p>
          <a:p>
            <a:pPr marL="285750" indent="-285750">
              <a:buFont typeface="Arial" pitchFamily="34" charset="0"/>
              <a:buChar char="•"/>
              <a:defRPr/>
            </a:pPr>
            <a:r>
              <a:rPr lang="ru-RU" sz="1800" b="1">
                <a:latin typeface="Calibri" panose="020F0502020204030204" pitchFamily="34" charset="0"/>
                <a:cs typeface="Calibri" panose="020F0502020204030204" pitchFamily="34" charset="0"/>
              </a:rPr>
              <a:t>Аутентификация</a:t>
            </a:r>
            <a:r>
              <a:rPr lang="ru-RU" sz="1800">
                <a:latin typeface="Calibri" panose="020F0502020204030204" pitchFamily="34" charset="0"/>
                <a:cs typeface="Calibri" panose="020F0502020204030204" pitchFamily="34" charset="0"/>
              </a:rPr>
              <a:t> — процедура проверки подлинности, например проверка подлинности пользователя путем сравнения введенного им пароля с паролем, сохраненным в базе данных.</a:t>
            </a:r>
          </a:p>
          <a:p>
            <a:pPr marL="285750" indent="-285750">
              <a:buFont typeface="Arial" pitchFamily="34" charset="0"/>
              <a:buChar char="•"/>
              <a:defRPr/>
            </a:pPr>
            <a:r>
              <a:rPr lang="ru-RU" sz="1800" b="1">
                <a:latin typeface="Calibri" panose="020F0502020204030204" pitchFamily="34" charset="0"/>
                <a:cs typeface="Calibri" panose="020F0502020204030204" pitchFamily="34" charset="0"/>
              </a:rPr>
              <a:t>Авторизация</a:t>
            </a:r>
            <a:r>
              <a:rPr lang="ru-RU" sz="1800">
                <a:latin typeface="Calibri" panose="020F0502020204030204" pitchFamily="34" charset="0"/>
                <a:cs typeface="Calibri" panose="020F0502020204030204" pitchFamily="34" charset="0"/>
              </a:rPr>
              <a:t> — предоставление определенному лицу или группе лиц прав на выполнение определенных действий.</a:t>
            </a:r>
          </a:p>
          <a:p>
            <a:pPr>
              <a:defRPr/>
            </a:pPr>
            <a:endParaRPr lang="ru-RU" sz="1800">
              <a:latin typeface="Calibri" panose="020F0502020204030204" pitchFamily="34" charset="0"/>
              <a:cs typeface="Calibri" panose="020F0502020204030204" pitchFamily="34" charset="0"/>
            </a:endParaRPr>
          </a:p>
          <a:p>
            <a:pPr>
              <a:defRPr/>
            </a:pPr>
            <a:r>
              <a:rPr lang="ru-RU" sz="1800">
                <a:latin typeface="Calibri" panose="020F0502020204030204" pitchFamily="34" charset="0"/>
                <a:cs typeface="Calibri" panose="020F0502020204030204" pitchFamily="34" charset="0"/>
              </a:rPr>
              <a:t>      </a:t>
            </a:r>
            <a:r>
              <a:rPr lang="ru-RU" sz="1800" b="1">
                <a:latin typeface="Calibri" panose="020F0502020204030204" pitchFamily="34" charset="0"/>
                <a:cs typeface="Calibri" panose="020F0502020204030204" pitchFamily="34" charset="0"/>
              </a:rPr>
              <a:t>Идентификация и аутентификация </a:t>
            </a:r>
            <a:r>
              <a:rPr lang="ru-RU" sz="1800">
                <a:latin typeface="Calibri" panose="020F0502020204030204" pitchFamily="34" charset="0"/>
                <a:cs typeface="Calibri" panose="020F0502020204030204" pitchFamily="34" charset="0"/>
              </a:rPr>
              <a:t>— это первая линия обороны, которую можно считать проходной информационного пространства организации. Без порядка на проходной не будет порядка и внутри охраняемой территории. </a:t>
            </a:r>
          </a:p>
          <a:p>
            <a:pPr>
              <a:defRPr/>
            </a:pPr>
            <a:endParaRPr lang="ru-RU" sz="18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2475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0972EAF-FBED-3EAF-E057-48E8F6E8525D}"/>
              </a:ext>
            </a:extLst>
          </p:cNvPr>
          <p:cNvSpPr>
            <a:spLocks noGrp="1"/>
          </p:cNvSpPr>
          <p:nvPr>
            <p:ph type="sldNum" sz="quarter" idx="12"/>
          </p:nvPr>
        </p:nvSpPr>
        <p:spPr/>
        <p:txBody>
          <a:bodyPr/>
          <a:lstStyle/>
          <a:p>
            <a:pPr>
              <a:defRPr/>
            </a:pPr>
            <a:fld id="{37329FC9-9713-4C96-AADB-E3C6603F8243}" type="slidenum">
              <a:rPr lang="ru-RU" smtClean="0"/>
              <a:pPr>
                <a:defRPr/>
              </a:pPr>
              <a:t>37</a:t>
            </a:fld>
            <a:endParaRPr lang="ru-RU"/>
          </a:p>
        </p:txBody>
      </p:sp>
      <p:sp>
        <p:nvSpPr>
          <p:cNvPr id="5" name="Text Box 2">
            <a:extLst>
              <a:ext uri="{FF2B5EF4-FFF2-40B4-BE49-F238E27FC236}">
                <a16:creationId xmlns:a16="http://schemas.microsoft.com/office/drawing/2014/main" id="{A6A008A1-7853-B7F1-8700-4B5E65C1E0E8}"/>
              </a:ext>
            </a:extLst>
          </p:cNvPr>
          <p:cNvSpPr txBox="1">
            <a:spLocks noGrp="1" noChangeArrowheads="1"/>
          </p:cNvSpPr>
          <p:nvPr>
            <p:ph type="title"/>
          </p:nvPr>
        </p:nvSpPr>
        <p:spPr bwMode="auto">
          <a:xfrm>
            <a:off x="0" y="-104704"/>
            <a:ext cx="9134475" cy="707884"/>
          </a:xfrm>
          <a:prstGeom prst="rect">
            <a:avLst/>
          </a:prstGeom>
          <a:noFill/>
          <a:ln w="9525">
            <a:noFill/>
            <a:miter lim="800000"/>
          </a:ln>
          <a:effectLst/>
        </p:spPr>
        <p:txBody>
          <a:bodyPr wrap="square">
            <a:spAutoFit/>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Схема идентификации и аутентификации пользователя при его </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доступе в компьютерную систему</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3648" y="699542"/>
            <a:ext cx="6948264" cy="4300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605713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Виды аутентификации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38</a:t>
            </a:fld>
            <a:endParaRPr lang="ru-RU"/>
          </a:p>
        </p:txBody>
      </p:sp>
      <p:sp>
        <p:nvSpPr>
          <p:cNvPr id="4" name="Прямоугольник 3"/>
          <p:cNvSpPr/>
          <p:nvPr/>
        </p:nvSpPr>
        <p:spPr>
          <a:xfrm>
            <a:off x="1" y="511383"/>
            <a:ext cx="9134476" cy="378565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sz="2000"/>
              <a:t>По направленности аутентификация может быть:</a:t>
            </a:r>
          </a:p>
          <a:p>
            <a:pPr marL="342900" indent="-342900">
              <a:buFont typeface="Wingdings" panose="05000000000000000000" pitchFamily="2" charset="2"/>
              <a:buChar char="Ø"/>
            </a:pPr>
            <a:r>
              <a:rPr lang="ru-RU" sz="2000"/>
              <a:t>односторонней (пользователь доказывает свою подлинность системе, например при входе в систему); </a:t>
            </a:r>
          </a:p>
          <a:p>
            <a:pPr marL="342900" indent="-342900">
              <a:buFont typeface="Wingdings" panose="05000000000000000000" pitchFamily="2" charset="2"/>
              <a:buChar char="Ø"/>
            </a:pPr>
            <a:r>
              <a:rPr lang="ru-RU" sz="2000"/>
              <a:t>двусторонней (взаимной). </a:t>
            </a:r>
          </a:p>
          <a:p>
            <a:endParaRPr lang="ru-RU" sz="2000"/>
          </a:p>
          <a:p>
            <a:pPr indent="533400"/>
            <a:r>
              <a:rPr lang="ru-RU" sz="2000"/>
              <a:t>Обычно методы аутентификации классифицируют по используемым средствам. В этом случае указанные методы делят на три группы:</a:t>
            </a:r>
          </a:p>
          <a:p>
            <a:pPr marL="342900" indent="-342900">
              <a:buFont typeface="Arial" pitchFamily="34" charset="0"/>
              <a:buChar char="•"/>
            </a:pPr>
            <a:r>
              <a:rPr lang="ru-RU" sz="2000"/>
              <a:t>Основанные на знании лицом, имеющим право на доступ к ресурсам системы, некоторой секретной информации — пароля. </a:t>
            </a:r>
          </a:p>
          <a:p>
            <a:pPr marL="342900" indent="-342900">
              <a:buFont typeface="Arial" pitchFamily="34" charset="0"/>
              <a:buChar char="•"/>
            </a:pPr>
            <a:r>
              <a:rPr lang="ru-RU" sz="2000"/>
              <a:t>Основанные на использовании уникального устройства: жетона, электронной карточки и др. </a:t>
            </a:r>
          </a:p>
          <a:p>
            <a:pPr marL="342900" indent="-342900">
              <a:buFont typeface="Arial" pitchFamily="34" charset="0"/>
              <a:buChar char="•"/>
            </a:pPr>
            <a:r>
              <a:rPr lang="ru-RU" sz="2000"/>
              <a:t>Основанные на измерении биометрических данных.</a:t>
            </a:r>
          </a:p>
        </p:txBody>
      </p:sp>
    </p:spTree>
    <p:extLst>
      <p:ext uri="{BB962C8B-B14F-4D97-AF65-F5344CB8AC3E}">
        <p14:creationId xmlns:p14="http://schemas.microsoft.com/office/powerpoint/2010/main" val="144593372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0" y="-107607"/>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Схема безопасного использования многоразового пароля</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39</a:t>
            </a:fld>
            <a:endParaRPr lang="ru-RU"/>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3688" y="593356"/>
            <a:ext cx="5616624" cy="44923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8012331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new2.intuit.ru/EDI/08_01_19_2/1546899581-11707/tutorial/1346/objects/2/files/2_2.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7843" y="1921255"/>
            <a:ext cx="5938788" cy="321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Номер слайда 2">
            <a:extLst>
              <a:ext uri="{FF2B5EF4-FFF2-40B4-BE49-F238E27FC236}">
                <a16:creationId xmlns:a16="http://schemas.microsoft.com/office/drawing/2014/main" id="{90972EAF-FBED-3EAF-E057-48E8F6E8525D}"/>
              </a:ext>
            </a:extLst>
          </p:cNvPr>
          <p:cNvSpPr>
            <a:spLocks noGrp="1"/>
          </p:cNvSpPr>
          <p:nvPr>
            <p:ph type="sldNum" sz="quarter" idx="12"/>
          </p:nvPr>
        </p:nvSpPr>
        <p:spPr/>
        <p:txBody>
          <a:bodyPr/>
          <a:lstStyle/>
          <a:p>
            <a:pPr>
              <a:defRPr/>
            </a:pPr>
            <a:fld id="{37329FC9-9713-4C96-AADB-E3C6603F8243}" type="slidenum">
              <a:rPr lang="ru-RU" smtClean="0"/>
              <a:pPr>
                <a:defRPr/>
              </a:pPr>
              <a:t>4</a:t>
            </a:fld>
            <a:endParaRPr lang="ru-RU"/>
          </a:p>
        </p:txBody>
      </p:sp>
      <p:sp>
        <p:nvSpPr>
          <p:cNvPr id="5" name="Text Box 2">
            <a:extLst>
              <a:ext uri="{FF2B5EF4-FFF2-40B4-BE49-F238E27FC236}">
                <a16:creationId xmlns:a16="http://schemas.microsoft.com/office/drawing/2014/main" id="{A6A008A1-7853-B7F1-8700-4B5E65C1E0E8}"/>
              </a:ext>
            </a:extLst>
          </p:cNvPr>
          <p:cNvSpPr txBox="1">
            <a:spLocks noGrp="1" noChangeArrowheads="1"/>
          </p:cNvSpPr>
          <p:nvPr>
            <p:ph type="title"/>
          </p:nvPr>
        </p:nvSpPr>
        <p:spPr bwMode="auto">
          <a:xfrm>
            <a:off x="0" y="49184"/>
            <a:ext cx="9134475" cy="400108"/>
          </a:xfrm>
          <a:prstGeom prst="rect">
            <a:avLst/>
          </a:prstGeom>
          <a:noFill/>
          <a:ln w="9525">
            <a:noFill/>
            <a:miter lim="800000"/>
          </a:ln>
          <a:effectLst/>
        </p:spPr>
        <p:txBody>
          <a:bodyPr>
            <a:spAutoFit/>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Пример цикла</a:t>
            </a:r>
          </a:p>
        </p:txBody>
      </p:sp>
      <p:sp>
        <p:nvSpPr>
          <p:cNvPr id="6" name="TextBox 5">
            <a:extLst>
              <a:ext uri="{FF2B5EF4-FFF2-40B4-BE49-F238E27FC236}">
                <a16:creationId xmlns:a16="http://schemas.microsoft.com/office/drawing/2014/main" id="{49967F30-ED3F-4F00-A112-EBD7493B7098}"/>
              </a:ext>
            </a:extLst>
          </p:cNvPr>
          <p:cNvSpPr txBox="1"/>
          <p:nvPr/>
        </p:nvSpPr>
        <p:spPr>
          <a:xfrm>
            <a:off x="1" y="511209"/>
            <a:ext cx="9134474" cy="156966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buFontTx/>
              <a:buChar char="•"/>
            </a:pPr>
            <a:r>
              <a:rPr lang="ru-RU" altLang="ru-RU"/>
              <a:t>генерация нового (случайного) значения;</a:t>
            </a:r>
          </a:p>
          <a:p>
            <a:pPr>
              <a:buFontTx/>
              <a:buChar char="•"/>
            </a:pPr>
            <a:r>
              <a:rPr lang="ru-RU" altLang="ru-RU"/>
              <a:t>вычисление значений функции;</a:t>
            </a:r>
          </a:p>
          <a:p>
            <a:pPr>
              <a:buFontTx/>
              <a:buChar char="•"/>
            </a:pPr>
            <a:r>
              <a:rPr lang="ru-RU" altLang="ru-RU"/>
              <a:t>проверка сертификатов, ключей, подписей, и др.;</a:t>
            </a:r>
          </a:p>
          <a:p>
            <a:pPr>
              <a:buFontTx/>
              <a:buChar char="•"/>
            </a:pPr>
            <a:r>
              <a:rPr lang="ru-RU" altLang="ru-RU"/>
              <a:t>приём и отправка сообщений.</a:t>
            </a:r>
          </a:p>
        </p:txBody>
      </p:sp>
    </p:spTree>
    <p:extLst>
      <p:ext uri="{BB962C8B-B14F-4D97-AF65-F5344CB8AC3E}">
        <p14:creationId xmlns:p14="http://schemas.microsoft.com/office/powerpoint/2010/main" val="35605713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Виды авторизации</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40</a:t>
            </a:fld>
            <a:endParaRPr lang="ru-RU"/>
          </a:p>
        </p:txBody>
      </p:sp>
      <p:sp>
        <p:nvSpPr>
          <p:cNvPr id="7" name="TextBox 6">
            <a:extLst>
              <a:ext uri="{FF2B5EF4-FFF2-40B4-BE49-F238E27FC236}">
                <a16:creationId xmlns:a16="http://schemas.microsoft.com/office/drawing/2014/main" id="{2828899D-5DF8-4B37-962B-296415A9FEEF}"/>
              </a:ext>
            </a:extLst>
          </p:cNvPr>
          <p:cNvSpPr txBox="1"/>
          <p:nvPr/>
        </p:nvSpPr>
        <p:spPr>
          <a:xfrm>
            <a:off x="9524" y="483518"/>
            <a:ext cx="9134476" cy="472372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285750" indent="-285750" algn="just">
              <a:lnSpc>
                <a:spcPct val="120000"/>
              </a:lnSpc>
              <a:buFont typeface="Arial" pitchFamily="34" charset="0"/>
              <a:buChar char="•"/>
            </a:pP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Ролевая модель.</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Администратор назначает пользователю одну или несколько ролей, а уже им выдает разрешения и привилегии. Эта модель применяется во многих прикладных программах и операционных.</a:t>
            </a:r>
          </a:p>
          <a:p>
            <a:pPr marL="285750" indent="-285750" algn="just">
              <a:lnSpc>
                <a:spcPct val="120000"/>
              </a:lnSpc>
              <a:buFont typeface="Arial" pitchFamily="34" charset="0"/>
              <a:buChar char="•"/>
            </a:pP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Избирательная модель.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Права доступа к конкретному объекту выдают конкретному пользователю. При этом право определять уровень доступа имеет либо владелец конкретного объекта (например, его создатель), либо суперпользователь (по сути, владелец всех объектов в системе). Кроме того, пользователь, обладающий определенным уровнем доступа, может передавать назначенные ему права </a:t>
            </a:r>
          </a:p>
          <a:p>
            <a:pPr marL="285750" indent="-285750" algn="just">
              <a:lnSpc>
                <a:spcPct val="120000"/>
              </a:lnSpc>
              <a:buFont typeface="Arial" pitchFamily="34" charset="0"/>
              <a:buChar char="•"/>
            </a:pP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Мандатная модель.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Администратор назначает каждому элементу системы определенный уровень конфиденциальности. Пользователи получают уровень доступа, определяющий, с какими объектами они могут работать. Обычно такая модель является иерархической, то есть высокий уровень доступа включает в себя права на работу и со всеми младшими</a:t>
            </a:r>
          </a:p>
        </p:txBody>
      </p:sp>
    </p:spTree>
    <p:extLst>
      <p:ext uri="{BB962C8B-B14F-4D97-AF65-F5344CB8AC3E}">
        <p14:creationId xmlns:p14="http://schemas.microsoft.com/office/powerpoint/2010/main" val="25823374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Процесс аутентификации</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41</a:t>
            </a:fld>
            <a:endParaRPr lang="ru-RU"/>
          </a:p>
        </p:txBody>
      </p:sp>
      <p:sp>
        <p:nvSpPr>
          <p:cNvPr id="5" name="Прямоугольник 2"/>
          <p:cNvSpPr>
            <a:spLocks noChangeArrowheads="1"/>
          </p:cNvSpPr>
          <p:nvPr/>
        </p:nvSpPr>
        <p:spPr bwMode="auto">
          <a:xfrm>
            <a:off x="971600" y="570310"/>
            <a:ext cx="2159248" cy="4449712"/>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Претендент А</a:t>
            </a:r>
          </a:p>
        </p:txBody>
      </p:sp>
      <p:sp>
        <p:nvSpPr>
          <p:cNvPr id="6" name="Прямоугольник 3"/>
          <p:cNvSpPr>
            <a:spLocks noChangeArrowheads="1"/>
          </p:cNvSpPr>
          <p:nvPr/>
        </p:nvSpPr>
        <p:spPr bwMode="auto">
          <a:xfrm>
            <a:off x="6300837" y="570310"/>
            <a:ext cx="2159248" cy="4449712"/>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Верификатор Б</a:t>
            </a:r>
          </a:p>
        </p:txBody>
      </p:sp>
      <p:sp>
        <p:nvSpPr>
          <p:cNvPr id="8" name="Стрелка вправо 7"/>
          <p:cNvSpPr/>
          <p:nvPr/>
        </p:nvSpPr>
        <p:spPr bwMode="auto">
          <a:xfrm>
            <a:off x="3255418" y="664574"/>
            <a:ext cx="2963015" cy="413237"/>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ru-RU" sz="1400" b="0"/>
              <a:t>Запрос доступа</a:t>
            </a:r>
          </a:p>
        </p:txBody>
      </p:sp>
      <p:sp>
        <p:nvSpPr>
          <p:cNvPr id="9" name="Стрелка вправо 8"/>
          <p:cNvSpPr/>
          <p:nvPr/>
        </p:nvSpPr>
        <p:spPr bwMode="auto">
          <a:xfrm flipH="1">
            <a:off x="3255416" y="1108352"/>
            <a:ext cx="2963016" cy="51670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ru-RU" sz="1400" b="0"/>
              <a:t>Запрос идентификатора (</a:t>
            </a:r>
            <a:r>
              <a:rPr lang="en-US" sz="1400" b="0"/>
              <a:t>ID</a:t>
            </a:r>
            <a:r>
              <a:rPr lang="ru-RU" sz="1400" b="0"/>
              <a:t>)</a:t>
            </a:r>
          </a:p>
        </p:txBody>
      </p:sp>
      <p:sp>
        <p:nvSpPr>
          <p:cNvPr id="10" name="Стрелка вправо 9"/>
          <p:cNvSpPr/>
          <p:nvPr/>
        </p:nvSpPr>
        <p:spPr bwMode="auto">
          <a:xfrm>
            <a:off x="3233014" y="1690776"/>
            <a:ext cx="2985419" cy="3479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a:t>ID</a:t>
            </a:r>
            <a:endParaRPr lang="ru-RU" sz="1400" b="0"/>
          </a:p>
        </p:txBody>
      </p:sp>
      <p:sp>
        <p:nvSpPr>
          <p:cNvPr id="11" name="Прямоугольник 10"/>
          <p:cNvSpPr>
            <a:spLocks noChangeArrowheads="1"/>
          </p:cNvSpPr>
          <p:nvPr/>
        </p:nvSpPr>
        <p:spPr bwMode="auto">
          <a:xfrm>
            <a:off x="6588224" y="1491630"/>
            <a:ext cx="1584176" cy="1147167"/>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sz="1400" b="0">
                <a:solidFill>
                  <a:schemeClr val="tx1"/>
                </a:solidFill>
              </a:rPr>
              <a:t>Идентификация </a:t>
            </a:r>
            <a:endParaRPr lang="en-US" altLang="ru-RU" sz="1400" b="0">
              <a:solidFill>
                <a:schemeClr val="tx1"/>
              </a:solidFill>
            </a:endParaRPr>
          </a:p>
          <a:p>
            <a:pPr algn="ctr">
              <a:spcBef>
                <a:spcPct val="0"/>
              </a:spcBef>
              <a:spcAft>
                <a:spcPct val="0"/>
              </a:spcAft>
              <a:buClrTx/>
              <a:buSzTx/>
              <a:buFontTx/>
              <a:buNone/>
            </a:pPr>
            <a:r>
              <a:rPr lang="ru-RU" altLang="ru-RU" sz="1400" b="0">
                <a:solidFill>
                  <a:schemeClr val="tx1"/>
                </a:solidFill>
              </a:rPr>
              <a:t>(проверка </a:t>
            </a:r>
            <a:r>
              <a:rPr lang="en-US" altLang="ru-RU" sz="1400" b="0">
                <a:solidFill>
                  <a:schemeClr val="tx1"/>
                </a:solidFill>
              </a:rPr>
              <a:t>ID</a:t>
            </a:r>
            <a:r>
              <a:rPr lang="ru-RU" altLang="ru-RU" sz="1400" b="0">
                <a:solidFill>
                  <a:schemeClr val="tx1"/>
                </a:solidFill>
              </a:rPr>
              <a:t>)</a:t>
            </a:r>
          </a:p>
        </p:txBody>
      </p:sp>
      <p:sp>
        <p:nvSpPr>
          <p:cNvPr id="12" name="Прямоугольник 11"/>
          <p:cNvSpPr>
            <a:spLocks noChangeArrowheads="1"/>
          </p:cNvSpPr>
          <p:nvPr/>
        </p:nvSpPr>
        <p:spPr bwMode="auto">
          <a:xfrm>
            <a:off x="6588224" y="2787774"/>
            <a:ext cx="1584176" cy="1228403"/>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sz="1400" b="0">
                <a:solidFill>
                  <a:schemeClr val="tx1"/>
                </a:solidFill>
              </a:rPr>
              <a:t>Аутентификация </a:t>
            </a:r>
          </a:p>
          <a:p>
            <a:pPr algn="ctr">
              <a:spcBef>
                <a:spcPct val="0"/>
              </a:spcBef>
              <a:spcAft>
                <a:spcPct val="0"/>
              </a:spcAft>
              <a:buClrTx/>
              <a:buSzTx/>
              <a:buFontTx/>
              <a:buNone/>
            </a:pPr>
            <a:r>
              <a:rPr lang="ru-RU" altLang="ru-RU" sz="1400" b="0">
                <a:solidFill>
                  <a:schemeClr val="tx1"/>
                </a:solidFill>
              </a:rPr>
              <a:t>(проверка </a:t>
            </a:r>
            <a:r>
              <a:rPr lang="en-US" altLang="ru-RU" sz="1400" b="0">
                <a:solidFill>
                  <a:schemeClr val="tx1"/>
                </a:solidFill>
              </a:rPr>
              <a:t>PW</a:t>
            </a:r>
            <a:r>
              <a:rPr lang="ru-RU" altLang="ru-RU" sz="1400" b="0">
                <a:solidFill>
                  <a:schemeClr val="tx1"/>
                </a:solidFill>
              </a:rPr>
              <a:t>)</a:t>
            </a:r>
          </a:p>
        </p:txBody>
      </p:sp>
      <p:sp>
        <p:nvSpPr>
          <p:cNvPr id="13" name="Прямоугольник 12"/>
          <p:cNvSpPr>
            <a:spLocks noChangeArrowheads="1"/>
          </p:cNvSpPr>
          <p:nvPr/>
        </p:nvSpPr>
        <p:spPr bwMode="auto">
          <a:xfrm>
            <a:off x="6687459" y="4319985"/>
            <a:ext cx="1334476" cy="459839"/>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sz="1400" b="0">
                <a:solidFill>
                  <a:schemeClr val="tx1"/>
                </a:solidFill>
              </a:rPr>
              <a:t>Авторизация</a:t>
            </a:r>
          </a:p>
        </p:txBody>
      </p:sp>
      <p:sp>
        <p:nvSpPr>
          <p:cNvPr id="14" name="Стрелка вправо 13"/>
          <p:cNvSpPr/>
          <p:nvPr/>
        </p:nvSpPr>
        <p:spPr bwMode="auto">
          <a:xfrm flipH="1">
            <a:off x="3255418" y="2104441"/>
            <a:ext cx="2963015" cy="42458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ru-RU" sz="1400" b="0"/>
              <a:t>Запрос пароля (</a:t>
            </a:r>
            <a:r>
              <a:rPr lang="en-US" sz="1400" b="0"/>
              <a:t>PW</a:t>
            </a:r>
            <a:r>
              <a:rPr lang="ru-RU" sz="1400" b="0"/>
              <a:t>)</a:t>
            </a:r>
          </a:p>
        </p:txBody>
      </p:sp>
      <p:sp>
        <p:nvSpPr>
          <p:cNvPr id="15" name="Стрелка вправо 14"/>
          <p:cNvSpPr/>
          <p:nvPr/>
        </p:nvSpPr>
        <p:spPr bwMode="auto">
          <a:xfrm>
            <a:off x="3255419" y="2990146"/>
            <a:ext cx="2963015" cy="3479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a:t>PW</a:t>
            </a:r>
            <a:endParaRPr lang="ru-RU" sz="1400" b="0"/>
          </a:p>
        </p:txBody>
      </p:sp>
      <p:sp>
        <p:nvSpPr>
          <p:cNvPr id="16" name="Стрелка вправо 15"/>
          <p:cNvSpPr/>
          <p:nvPr/>
        </p:nvSpPr>
        <p:spPr bwMode="auto">
          <a:xfrm flipH="1">
            <a:off x="3259363" y="4358513"/>
            <a:ext cx="2963015" cy="42458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ru-RU" sz="1400" b="0"/>
              <a:t>Разрешение доступа</a:t>
            </a:r>
          </a:p>
        </p:txBody>
      </p:sp>
      <p:sp>
        <p:nvSpPr>
          <p:cNvPr id="17" name="Стрелка вниз 16"/>
          <p:cNvSpPr/>
          <p:nvPr/>
        </p:nvSpPr>
        <p:spPr bwMode="auto">
          <a:xfrm>
            <a:off x="7236296" y="4026297"/>
            <a:ext cx="190440" cy="283568"/>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endParaRPr lang="ru-RU" b="0">
              <a:solidFill>
                <a:schemeClr val="tx1"/>
              </a:solidFill>
            </a:endParaRPr>
          </a:p>
        </p:txBody>
      </p:sp>
    </p:spTree>
    <p:extLst>
      <p:ext uri="{BB962C8B-B14F-4D97-AF65-F5344CB8AC3E}">
        <p14:creationId xmlns:p14="http://schemas.microsoft.com/office/powerpoint/2010/main" val="2407678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Методы аутентификации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42</a:t>
            </a:fld>
            <a:endParaRPr lang="ru-RU"/>
          </a:p>
        </p:txBody>
      </p:sp>
      <p:graphicFrame>
        <p:nvGraphicFramePr>
          <p:cNvPr id="6" name="Схема 5"/>
          <p:cNvGraphicFramePr/>
          <p:nvPr>
            <p:extLst>
              <p:ext uri="{D42A27DB-BD31-4B8C-83A1-F6EECF244321}">
                <p14:modId xmlns:p14="http://schemas.microsoft.com/office/powerpoint/2010/main" val="1011522605"/>
              </p:ext>
            </p:extLst>
          </p:nvPr>
        </p:nvGraphicFramePr>
        <p:xfrm>
          <a:off x="1691680" y="84355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8733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Нидхема—Шредера</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43</a:t>
            </a:fld>
            <a:endParaRPr lang="ru-RU"/>
          </a:p>
        </p:txBody>
      </p:sp>
      <p:pic>
        <p:nvPicPr>
          <p:cNvPr id="4" name="Рисунок 3"/>
          <p:cNvPicPr>
            <a:picLocks noChangeAspect="1"/>
          </p:cNvPicPr>
          <p:nvPr/>
        </p:nvPicPr>
        <p:blipFill>
          <a:blip r:embed="rId2"/>
          <a:stretch>
            <a:fillRect/>
          </a:stretch>
        </p:blipFill>
        <p:spPr>
          <a:xfrm>
            <a:off x="1043608" y="555526"/>
            <a:ext cx="7271000" cy="4587974"/>
          </a:xfrm>
          <a:prstGeom prst="rect">
            <a:avLst/>
          </a:prstGeom>
        </p:spPr>
      </p:pic>
    </p:spTree>
    <p:extLst>
      <p:ext uri="{BB962C8B-B14F-4D97-AF65-F5344CB8AC3E}">
        <p14:creationId xmlns:p14="http://schemas.microsoft.com/office/powerpoint/2010/main" val="149158875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Схема </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Kerberos</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44</a:t>
            </a:fld>
            <a:endParaRPr lang="ru-RU"/>
          </a:p>
        </p:txBody>
      </p:sp>
      <p:sp>
        <p:nvSpPr>
          <p:cNvPr id="5" name="Прямоугольник 24"/>
          <p:cNvSpPr>
            <a:spLocks noChangeArrowheads="1"/>
          </p:cNvSpPr>
          <p:nvPr/>
        </p:nvSpPr>
        <p:spPr bwMode="auto">
          <a:xfrm>
            <a:off x="558254" y="3146897"/>
            <a:ext cx="8134350" cy="1873250"/>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b="0">
                <a:solidFill>
                  <a:schemeClr val="tx1"/>
                </a:solidFill>
              </a:rPr>
              <a:t>Kerberos</a:t>
            </a:r>
            <a:endParaRPr lang="ru-RU" altLang="ru-RU" b="0">
              <a:solidFill>
                <a:schemeClr val="tx1"/>
              </a:solidFill>
            </a:endParaRPr>
          </a:p>
        </p:txBody>
      </p:sp>
      <p:grpSp>
        <p:nvGrpSpPr>
          <p:cNvPr id="6" name="Группа 3"/>
          <p:cNvGrpSpPr/>
          <p:nvPr/>
        </p:nvGrpSpPr>
        <p:grpSpPr>
          <a:xfrm>
            <a:off x="772567" y="627534"/>
            <a:ext cx="2663825" cy="1079500"/>
            <a:chOff x="899592" y="1196752"/>
            <a:chExt cx="2664296" cy="1080120"/>
          </a:xfrm>
        </p:grpSpPr>
        <p:sp>
          <p:nvSpPr>
            <p:cNvPr id="8" name="Прямоугольник 4"/>
            <p:cNvSpPr>
              <a:spLocks noChangeArrowheads="1"/>
            </p:cNvSpPr>
            <p:nvPr/>
          </p:nvSpPr>
          <p:spPr bwMode="auto">
            <a:xfrm>
              <a:off x="899592" y="1196752"/>
              <a:ext cx="2664296" cy="1080120"/>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Клиент С</a:t>
              </a:r>
            </a:p>
          </p:txBody>
        </p:sp>
        <p:sp>
          <p:nvSpPr>
            <p:cNvPr id="9" name="Прямоугольник 8"/>
            <p:cNvSpPr>
              <a:spLocks noRot="1" noChangeAspect="1" noMove="1" noResize="1" noEditPoints="1" noAdjustHandles="1" noChangeArrowheads="1" noChangeShapeType="1" noTextEdit="1"/>
            </p:cNvSpPr>
            <p:nvPr/>
          </p:nvSpPr>
          <p:spPr bwMode="auto">
            <a:xfrm>
              <a:off x="971600" y="1593540"/>
              <a:ext cx="1152128" cy="576064"/>
            </a:xfrm>
            <a:prstGeom prst="rect">
              <a:avLst/>
            </a:prstGeom>
            <a:blipFill rotWithShape="0">
              <a:blip r:embed="rId2"/>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0" name="Прямоугольник 6"/>
            <p:cNvSpPr>
              <a:spLocks noChangeArrowheads="1"/>
            </p:cNvSpPr>
            <p:nvPr/>
          </p:nvSpPr>
          <p:spPr bwMode="auto">
            <a:xfrm>
              <a:off x="2339752" y="1593540"/>
              <a:ext cx="1152128" cy="576064"/>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ГПСП С</a:t>
              </a:r>
            </a:p>
          </p:txBody>
        </p:sp>
      </p:grpSp>
      <p:grpSp>
        <p:nvGrpSpPr>
          <p:cNvPr id="11" name="Группа 7"/>
          <p:cNvGrpSpPr/>
          <p:nvPr/>
        </p:nvGrpSpPr>
        <p:grpSpPr>
          <a:xfrm>
            <a:off x="6460579" y="627534"/>
            <a:ext cx="1584325" cy="1079500"/>
            <a:chOff x="6588224" y="1196752"/>
            <a:chExt cx="1584176" cy="1080120"/>
          </a:xfrm>
        </p:grpSpPr>
        <p:sp>
          <p:nvSpPr>
            <p:cNvPr id="12" name="Прямоугольник 8"/>
            <p:cNvSpPr>
              <a:spLocks noChangeArrowheads="1"/>
            </p:cNvSpPr>
            <p:nvPr/>
          </p:nvSpPr>
          <p:spPr bwMode="auto">
            <a:xfrm>
              <a:off x="6588224" y="1196752"/>
              <a:ext cx="1584176" cy="1080120"/>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Абонент В</a:t>
              </a:r>
            </a:p>
          </p:txBody>
        </p:sp>
        <p:sp>
          <p:nvSpPr>
            <p:cNvPr id="13" name="Прямоугольник 12"/>
            <p:cNvSpPr>
              <a:spLocks noRot="1" noChangeAspect="1" noMove="1" noResize="1" noEditPoints="1" noAdjustHandles="1" noChangeArrowheads="1" noChangeShapeType="1" noTextEdit="1"/>
            </p:cNvSpPr>
            <p:nvPr/>
          </p:nvSpPr>
          <p:spPr bwMode="auto">
            <a:xfrm>
              <a:off x="6804248" y="1593540"/>
              <a:ext cx="1152128" cy="576064"/>
            </a:xfrm>
            <a:prstGeom prst="rect">
              <a:avLst/>
            </a:prstGeom>
            <a:blipFill rotWithShape="0">
              <a:blip r:embed="rId3"/>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grpSp>
      <p:grpSp>
        <p:nvGrpSpPr>
          <p:cNvPr id="14" name="Группа 10"/>
          <p:cNvGrpSpPr/>
          <p:nvPr/>
        </p:nvGrpSpPr>
        <p:grpSpPr>
          <a:xfrm>
            <a:off x="772567" y="3651722"/>
            <a:ext cx="3743325" cy="1223962"/>
            <a:chOff x="892012" y="3573016"/>
            <a:chExt cx="3744416" cy="1224136"/>
          </a:xfrm>
        </p:grpSpPr>
        <p:sp>
          <p:nvSpPr>
            <p:cNvPr id="15" name="Прямоугольник 11"/>
            <p:cNvSpPr>
              <a:spLocks noChangeArrowheads="1"/>
            </p:cNvSpPr>
            <p:nvPr/>
          </p:nvSpPr>
          <p:spPr bwMode="auto">
            <a:xfrm>
              <a:off x="892012" y="3573016"/>
              <a:ext cx="3744416" cy="1224136"/>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Сервер </a:t>
              </a:r>
              <a:r>
                <a:rPr lang="en-US" altLang="ru-RU" b="0">
                  <a:solidFill>
                    <a:schemeClr val="tx1"/>
                  </a:solidFill>
                </a:rPr>
                <a:t>AS</a:t>
              </a:r>
              <a:endParaRPr lang="ru-RU" altLang="ru-RU" b="0">
                <a:solidFill>
                  <a:schemeClr val="tx1"/>
                </a:solidFill>
              </a:endParaRPr>
            </a:p>
          </p:txBody>
        </p:sp>
        <p:sp>
          <p:nvSpPr>
            <p:cNvPr id="16" name="Прямоугольник 15"/>
            <p:cNvSpPr>
              <a:spLocks noRot="1" noChangeAspect="1" noMove="1" noResize="1" noEditPoints="1" noAdjustHandles="1" noChangeArrowheads="1" noChangeShapeType="1" noTextEdit="1"/>
            </p:cNvSpPr>
            <p:nvPr/>
          </p:nvSpPr>
          <p:spPr bwMode="auto">
            <a:xfrm>
              <a:off x="971600" y="4077072"/>
              <a:ext cx="1152128" cy="576064"/>
            </a:xfrm>
            <a:prstGeom prst="rect">
              <a:avLst/>
            </a:prstGeom>
            <a:blipFill rotWithShape="0">
              <a:blip r:embed="rId4"/>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7" name="Прямоугольник 13"/>
            <p:cNvSpPr>
              <a:spLocks noChangeArrowheads="1"/>
            </p:cNvSpPr>
            <p:nvPr/>
          </p:nvSpPr>
          <p:spPr bwMode="auto">
            <a:xfrm>
              <a:off x="2188156" y="4077072"/>
              <a:ext cx="1152128" cy="576064"/>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ГПСП </a:t>
              </a:r>
              <a:r>
                <a:rPr lang="en-US" altLang="ru-RU" b="0">
                  <a:solidFill>
                    <a:schemeClr val="tx1"/>
                  </a:solidFill>
                </a:rPr>
                <a:t>AS</a:t>
              </a:r>
              <a:endParaRPr lang="ru-RU" altLang="ru-RU" b="0">
                <a:solidFill>
                  <a:schemeClr val="tx1"/>
                </a:solidFill>
              </a:endParaRPr>
            </a:p>
          </p:txBody>
        </p:sp>
        <p:sp>
          <p:nvSpPr>
            <p:cNvPr id="18" name="Прямоугольник 17"/>
            <p:cNvSpPr>
              <a:spLocks noRot="1" noChangeAspect="1" noMove="1" noResize="1" noEditPoints="1" noAdjustHandles="1" noChangeArrowheads="1" noChangeShapeType="1" noTextEdit="1"/>
            </p:cNvSpPr>
            <p:nvPr/>
          </p:nvSpPr>
          <p:spPr bwMode="auto">
            <a:xfrm>
              <a:off x="3404712" y="4077072"/>
              <a:ext cx="1152128" cy="576064"/>
            </a:xfrm>
            <a:prstGeom prst="rect">
              <a:avLst/>
            </a:prstGeom>
            <a:blipFill rotWithShape="0">
              <a:blip r:embed="rId5"/>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grpSp>
      <p:grpSp>
        <p:nvGrpSpPr>
          <p:cNvPr id="19" name="Группа 19"/>
          <p:cNvGrpSpPr/>
          <p:nvPr/>
        </p:nvGrpSpPr>
        <p:grpSpPr>
          <a:xfrm>
            <a:off x="4711154" y="3651722"/>
            <a:ext cx="3744913" cy="1223962"/>
            <a:chOff x="892012" y="3573016"/>
            <a:chExt cx="3744416" cy="1224136"/>
          </a:xfrm>
        </p:grpSpPr>
        <p:sp>
          <p:nvSpPr>
            <p:cNvPr id="20" name="Прямоугольник 20"/>
            <p:cNvSpPr>
              <a:spLocks noChangeArrowheads="1"/>
            </p:cNvSpPr>
            <p:nvPr/>
          </p:nvSpPr>
          <p:spPr bwMode="auto">
            <a:xfrm>
              <a:off x="892012" y="3573016"/>
              <a:ext cx="3744416" cy="1224136"/>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Сервер </a:t>
              </a:r>
              <a:r>
                <a:rPr lang="en-US" altLang="ru-RU" b="0">
                  <a:solidFill>
                    <a:schemeClr val="tx1"/>
                  </a:solidFill>
                </a:rPr>
                <a:t>TGS</a:t>
              </a:r>
              <a:endParaRPr lang="ru-RU" altLang="ru-RU" b="0">
                <a:solidFill>
                  <a:schemeClr val="tx1"/>
                </a:solidFill>
              </a:endParaRPr>
            </a:p>
          </p:txBody>
        </p:sp>
        <p:sp>
          <p:nvSpPr>
            <p:cNvPr id="21" name="Прямоугольник 20"/>
            <p:cNvSpPr>
              <a:spLocks noRot="1" noChangeAspect="1" noMove="1" noResize="1" noEditPoints="1" noAdjustHandles="1" noChangeArrowheads="1" noChangeShapeType="1" noTextEdit="1"/>
            </p:cNvSpPr>
            <p:nvPr/>
          </p:nvSpPr>
          <p:spPr bwMode="auto">
            <a:xfrm>
              <a:off x="971600" y="4077072"/>
              <a:ext cx="1152128" cy="576064"/>
            </a:xfrm>
            <a:prstGeom prst="rect">
              <a:avLst/>
            </a:prstGeom>
            <a:blipFill rotWithShape="0">
              <a:blip r:embed="rId6"/>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22" name="Прямоугольник 22"/>
            <p:cNvSpPr>
              <a:spLocks noChangeArrowheads="1"/>
            </p:cNvSpPr>
            <p:nvPr/>
          </p:nvSpPr>
          <p:spPr bwMode="auto">
            <a:xfrm>
              <a:off x="2188156" y="4077072"/>
              <a:ext cx="1152128" cy="576064"/>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ГПСП С</a:t>
              </a:r>
            </a:p>
          </p:txBody>
        </p:sp>
        <p:sp>
          <p:nvSpPr>
            <p:cNvPr id="23" name="Прямоугольник 22"/>
            <p:cNvSpPr>
              <a:spLocks noRot="1" noChangeAspect="1" noMove="1" noResize="1" noEditPoints="1" noAdjustHandles="1" noChangeArrowheads="1" noChangeShapeType="1" noTextEdit="1"/>
            </p:cNvSpPr>
            <p:nvPr/>
          </p:nvSpPr>
          <p:spPr bwMode="auto">
            <a:xfrm>
              <a:off x="3404712" y="4077072"/>
              <a:ext cx="1152128" cy="576064"/>
            </a:xfrm>
            <a:prstGeom prst="rect">
              <a:avLst/>
            </a:prstGeom>
            <a:blipFill rotWithShape="0">
              <a:blip r:embed="rId7"/>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grpSp>
      <p:cxnSp>
        <p:nvCxnSpPr>
          <p:cNvPr id="24" name="Прямая со стрелкой 23"/>
          <p:cNvCxnSpPr/>
          <p:nvPr/>
        </p:nvCxnSpPr>
        <p:spPr bwMode="auto">
          <a:xfrm flipH="1">
            <a:off x="1131342" y="1707034"/>
            <a:ext cx="0" cy="1944688"/>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5" name="Прямая со стрелкой 24"/>
          <p:cNvCxnSpPr/>
          <p:nvPr/>
        </p:nvCxnSpPr>
        <p:spPr bwMode="auto">
          <a:xfrm flipH="1" flipV="1">
            <a:off x="1780629" y="1707034"/>
            <a:ext cx="0" cy="1944688"/>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6" name="Прямая со стрелкой 25"/>
          <p:cNvCxnSpPr/>
          <p:nvPr/>
        </p:nvCxnSpPr>
        <p:spPr bwMode="auto">
          <a:xfrm>
            <a:off x="3283992" y="1707034"/>
            <a:ext cx="3176587" cy="1944688"/>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7" name="Прямая со стрелкой 26"/>
          <p:cNvCxnSpPr/>
          <p:nvPr/>
        </p:nvCxnSpPr>
        <p:spPr bwMode="auto">
          <a:xfrm flipH="1" flipV="1">
            <a:off x="3436392" y="1600672"/>
            <a:ext cx="3384550" cy="205105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8" name="Прямая со стрелкой 27"/>
          <p:cNvCxnSpPr/>
          <p:nvPr/>
        </p:nvCxnSpPr>
        <p:spPr bwMode="auto">
          <a:xfrm>
            <a:off x="3436392" y="906934"/>
            <a:ext cx="3024186" cy="8086"/>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9" name="Прямая со стрелкой 28"/>
          <p:cNvCxnSpPr/>
          <p:nvPr/>
        </p:nvCxnSpPr>
        <p:spPr bwMode="auto">
          <a:xfrm flipH="1" flipV="1">
            <a:off x="3436393" y="1343498"/>
            <a:ext cx="3024185" cy="3743"/>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67974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Протокол Диффи—Хеллмана</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45</a:t>
            </a:fld>
            <a:endParaRPr lang="ru-RU"/>
          </a:p>
        </p:txBody>
      </p:sp>
      <p:sp>
        <p:nvSpPr>
          <p:cNvPr id="23" name="Прямоугольник 2"/>
          <p:cNvSpPr>
            <a:spLocks noChangeArrowheads="1"/>
          </p:cNvSpPr>
          <p:nvPr/>
        </p:nvSpPr>
        <p:spPr bwMode="auto">
          <a:xfrm>
            <a:off x="755576" y="915566"/>
            <a:ext cx="2447925" cy="3600450"/>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Абонент А</a:t>
            </a:r>
          </a:p>
        </p:txBody>
      </p:sp>
      <p:sp>
        <p:nvSpPr>
          <p:cNvPr id="24" name="Прямоугольник 3"/>
          <p:cNvSpPr>
            <a:spLocks noChangeArrowheads="1"/>
          </p:cNvSpPr>
          <p:nvPr/>
        </p:nvSpPr>
        <p:spPr bwMode="auto">
          <a:xfrm>
            <a:off x="6138788" y="915566"/>
            <a:ext cx="2449513" cy="2879725"/>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Абонент Б</a:t>
            </a:r>
          </a:p>
        </p:txBody>
      </p:sp>
      <p:sp>
        <p:nvSpPr>
          <p:cNvPr id="25" name="Стрелка вправо 24"/>
          <p:cNvSpPr/>
          <p:nvPr/>
        </p:nvSpPr>
        <p:spPr bwMode="auto">
          <a:xfrm>
            <a:off x="3244776" y="2272878"/>
            <a:ext cx="2881312" cy="3603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err="1"/>
              <a:t>g,p,A</a:t>
            </a:r>
            <a:endParaRPr lang="ru-RU" sz="1400" b="0"/>
          </a:p>
        </p:txBody>
      </p:sp>
      <p:sp>
        <p:nvSpPr>
          <p:cNvPr id="29" name="Стрелка вправо 28"/>
          <p:cNvSpPr/>
          <p:nvPr/>
        </p:nvSpPr>
        <p:spPr bwMode="auto">
          <a:xfrm flipH="1">
            <a:off x="3232076" y="2949153"/>
            <a:ext cx="2879725" cy="439738"/>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a:t>B</a:t>
            </a:r>
            <a:endParaRPr lang="ru-RU" sz="1400" b="0"/>
          </a:p>
        </p:txBody>
      </p:sp>
      <p:sp>
        <p:nvSpPr>
          <p:cNvPr id="30" name="Прямоугольник 29"/>
          <p:cNvSpPr>
            <a:spLocks noChangeArrowheads="1"/>
          </p:cNvSpPr>
          <p:nvPr/>
        </p:nvSpPr>
        <p:spPr bwMode="auto">
          <a:xfrm>
            <a:off x="6778551" y="1725191"/>
            <a:ext cx="1103312" cy="268287"/>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sz="1400" b="0">
                <a:solidFill>
                  <a:schemeClr val="tx1"/>
                </a:solidFill>
              </a:rPr>
              <a:t>b</a:t>
            </a:r>
          </a:p>
        </p:txBody>
      </p:sp>
      <p:sp>
        <p:nvSpPr>
          <p:cNvPr id="31" name="Прямоугольник 30"/>
          <p:cNvSpPr>
            <a:spLocks noChangeArrowheads="1"/>
          </p:cNvSpPr>
          <p:nvPr/>
        </p:nvSpPr>
        <p:spPr bwMode="auto">
          <a:xfrm>
            <a:off x="1476301" y="1725191"/>
            <a:ext cx="1089025" cy="268287"/>
          </a:xfrm>
          <a:prstGeom prst="rect">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sz="1400" b="0">
                <a:solidFill>
                  <a:schemeClr val="tx1"/>
                </a:solidFill>
              </a:rPr>
              <a:t>g, a, p</a:t>
            </a:r>
          </a:p>
        </p:txBody>
      </p:sp>
      <p:sp>
        <p:nvSpPr>
          <p:cNvPr id="32" name="Прямоугольник 31"/>
          <p:cNvSpPr>
            <a:spLocks noRot="1" noChangeAspect="1" noMove="1" noResize="1" noEditPoints="1" noAdjustHandles="1" noChangeArrowheads="1" noChangeShapeType="1" noTextEdit="1"/>
          </p:cNvSpPr>
          <p:nvPr/>
        </p:nvSpPr>
        <p:spPr bwMode="auto">
          <a:xfrm>
            <a:off x="1331640" y="2636912"/>
            <a:ext cx="1089496" cy="483492"/>
          </a:xfrm>
          <a:prstGeom prst="rect">
            <a:avLst/>
          </a:prstGeom>
          <a:blipFill rotWithShape="0">
            <a:blip r:embed="rId2"/>
            <a:stretch>
              <a:fillRect l="-1105" r="-1657"/>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33" name="Прямоугольник 32"/>
          <p:cNvSpPr>
            <a:spLocks noRot="1" noChangeAspect="1" noMove="1" noResize="1" noEditPoints="1" noAdjustHandles="1" noChangeArrowheads="1" noChangeShapeType="1" noTextEdit="1"/>
          </p:cNvSpPr>
          <p:nvPr/>
        </p:nvSpPr>
        <p:spPr bwMode="auto">
          <a:xfrm>
            <a:off x="1331640" y="3338598"/>
            <a:ext cx="1089496" cy="483492"/>
          </a:xfrm>
          <a:prstGeom prst="rect">
            <a:avLst/>
          </a:prstGeom>
          <a:blipFill rotWithShape="0">
            <a:blip r:embed="rId3"/>
            <a:stretch>
              <a:fillRect l="-1657" r="-2210"/>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34" name="Прямоугольник 33"/>
          <p:cNvSpPr>
            <a:spLocks noRot="1" noChangeAspect="1" noMove="1" noResize="1" noEditPoints="1" noAdjustHandles="1" noChangeArrowheads="1" noChangeShapeType="1" noTextEdit="1"/>
          </p:cNvSpPr>
          <p:nvPr/>
        </p:nvSpPr>
        <p:spPr bwMode="auto">
          <a:xfrm>
            <a:off x="6648648" y="2637566"/>
            <a:ext cx="1089496" cy="483492"/>
          </a:xfrm>
          <a:prstGeom prst="rect">
            <a:avLst/>
          </a:prstGeom>
          <a:blipFill rotWithShape="0">
            <a:blip r:embed="rId4"/>
            <a:stretch>
              <a:fillRect l="-1111" r="-2222"/>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35" name="Прямоугольник 34"/>
          <p:cNvSpPr>
            <a:spLocks noRot="1" noChangeAspect="1" noMove="1" noResize="1" noEditPoints="1" noAdjustHandles="1" noChangeArrowheads="1" noChangeShapeType="1" noTextEdit="1"/>
          </p:cNvSpPr>
          <p:nvPr/>
        </p:nvSpPr>
        <p:spPr bwMode="auto">
          <a:xfrm>
            <a:off x="6648862" y="3381880"/>
            <a:ext cx="1089496" cy="483492"/>
          </a:xfrm>
          <a:prstGeom prst="rect">
            <a:avLst/>
          </a:prstGeom>
          <a:blipFill rotWithShape="0">
            <a:blip r:embed="rId5"/>
            <a:stretch>
              <a:fillRect l="-1111" r="-2222"/>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36" name="Прямоугольник 35"/>
          <p:cNvSpPr>
            <a:spLocks noRot="1" noChangeAspect="1" noMove="1" noResize="1" noEditPoints="1" noAdjustHandles="1" noChangeArrowheads="1" noChangeShapeType="1" noTextEdit="1"/>
          </p:cNvSpPr>
          <p:nvPr/>
        </p:nvSpPr>
        <p:spPr bwMode="auto">
          <a:xfrm>
            <a:off x="1333128" y="4040284"/>
            <a:ext cx="1089496" cy="483492"/>
          </a:xfrm>
          <a:prstGeom prst="rect">
            <a:avLst/>
          </a:prstGeom>
          <a:blipFill rotWithShape="0">
            <a:blip r:embed="rId5"/>
            <a:stretch>
              <a:fillRect l="-1111" r="-2222"/>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37" name="Левая фигурная скобка 36"/>
          <p:cNvSpPr/>
          <p:nvPr/>
        </p:nvSpPr>
        <p:spPr bwMode="auto">
          <a:xfrm>
            <a:off x="1043980" y="3075136"/>
            <a:ext cx="360040" cy="864096"/>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vert270" wrap="none"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defRPr/>
            </a:pPr>
            <a:r>
              <a:rPr lang="ru-RU" sz="1200" b="0">
                <a:latin typeface="Arial"/>
              </a:rPr>
              <a:t>Сравнение</a:t>
            </a:r>
          </a:p>
        </p:txBody>
      </p:sp>
    </p:spTree>
    <p:extLst>
      <p:ext uri="{BB962C8B-B14F-4D97-AF65-F5344CB8AC3E}">
        <p14:creationId xmlns:p14="http://schemas.microsoft.com/office/powerpoint/2010/main" val="3804365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cs typeface="Calibri" panose="020F0502020204030204" pitchFamily="34" charset="0"/>
              </a:rPr>
              <a:t>Протокол Фиата—Шамира</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46</a:t>
            </a:fld>
            <a:endParaRPr lang="ru-RU"/>
          </a:p>
        </p:txBody>
      </p:sp>
      <p:sp>
        <p:nvSpPr>
          <p:cNvPr id="7" name="Прямоугольник 2"/>
          <p:cNvSpPr>
            <a:spLocks noChangeArrowheads="1"/>
          </p:cNvSpPr>
          <p:nvPr/>
        </p:nvSpPr>
        <p:spPr bwMode="auto">
          <a:xfrm>
            <a:off x="644475" y="1464768"/>
            <a:ext cx="2447925" cy="2951162"/>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Абонент А</a:t>
            </a:r>
          </a:p>
        </p:txBody>
      </p:sp>
      <p:sp>
        <p:nvSpPr>
          <p:cNvPr id="8" name="Прямоугольник 3"/>
          <p:cNvSpPr>
            <a:spLocks noChangeArrowheads="1"/>
          </p:cNvSpPr>
          <p:nvPr/>
        </p:nvSpPr>
        <p:spPr bwMode="auto">
          <a:xfrm>
            <a:off x="6027687" y="1464768"/>
            <a:ext cx="2449513" cy="3671887"/>
          </a:xfrm>
          <a:prstGeom prst="rect">
            <a:avLst/>
          </a:prstGeom>
          <a:solidFill>
            <a:schemeClr val="accent1"/>
          </a:solidFill>
          <a:ln w="9525" algn="ctr">
            <a:solidFill>
              <a:schemeClr val="tx1"/>
            </a:solidFill>
            <a:round/>
          </a:ln>
        </p:spPr>
        <p:txBody>
          <a:bodyPr wrap="none"/>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ru-RU" altLang="ru-RU" b="0">
                <a:solidFill>
                  <a:schemeClr val="tx1"/>
                </a:solidFill>
              </a:rPr>
              <a:t>Абонент Б</a:t>
            </a:r>
          </a:p>
        </p:txBody>
      </p:sp>
      <p:sp>
        <p:nvSpPr>
          <p:cNvPr id="9" name="Стрелка вправо 8"/>
          <p:cNvSpPr/>
          <p:nvPr/>
        </p:nvSpPr>
        <p:spPr bwMode="auto">
          <a:xfrm>
            <a:off x="3133675" y="2822080"/>
            <a:ext cx="2881312" cy="3603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err="1"/>
              <a:t>p,A</a:t>
            </a:r>
            <a:endParaRPr lang="ru-RU" sz="1400" b="0"/>
          </a:p>
        </p:txBody>
      </p:sp>
      <p:sp>
        <p:nvSpPr>
          <p:cNvPr id="10" name="Стрелка вправо 9"/>
          <p:cNvSpPr/>
          <p:nvPr/>
        </p:nvSpPr>
        <p:spPr bwMode="auto">
          <a:xfrm flipH="1">
            <a:off x="3120975" y="3182443"/>
            <a:ext cx="2894012" cy="439737"/>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a:t>B</a:t>
            </a:r>
            <a:endParaRPr lang="ru-RU" sz="1400" b="0"/>
          </a:p>
        </p:txBody>
      </p:sp>
      <p:sp>
        <p:nvSpPr>
          <p:cNvPr id="11" name="Прямоугольник 10"/>
          <p:cNvSpPr>
            <a:spLocks noRot="1" noChangeAspect="1" noMove="1" noResize="1" noEditPoints="1" noAdjustHandles="1" noChangeArrowheads="1" noChangeShapeType="1" noTextEdit="1"/>
          </p:cNvSpPr>
          <p:nvPr/>
        </p:nvSpPr>
        <p:spPr bwMode="auto">
          <a:xfrm>
            <a:off x="6633604" y="2151250"/>
            <a:ext cx="1104540" cy="267468"/>
          </a:xfrm>
          <a:prstGeom prst="rect">
            <a:avLst/>
          </a:prstGeom>
          <a:blipFill rotWithShape="0">
            <a:blip r:embed="rId2"/>
            <a:stretch>
              <a:fillRect/>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en-US">
                <a:noFill/>
              </a:rPr>
              <a:t>d p </a:t>
            </a:r>
            <a:endParaRPr lang="ru-RU">
              <a:noFill/>
            </a:endParaRPr>
          </a:p>
        </p:txBody>
      </p:sp>
      <p:sp>
        <p:nvSpPr>
          <p:cNvPr id="12" name="Прямоугольник 11"/>
          <p:cNvSpPr>
            <a:spLocks noRot="1" noChangeAspect="1" noMove="1" noResize="1" noEditPoints="1" noAdjustHandles="1" noChangeArrowheads="1" noChangeShapeType="1" noTextEdit="1"/>
          </p:cNvSpPr>
          <p:nvPr/>
        </p:nvSpPr>
        <p:spPr bwMode="auto">
          <a:xfrm>
            <a:off x="1331640" y="2151250"/>
            <a:ext cx="1089496" cy="267468"/>
          </a:xfrm>
          <a:prstGeom prst="rect">
            <a:avLst/>
          </a:prstGeom>
          <a:blipFill rotWithShape="0">
            <a:blip r:embed="rId3"/>
            <a:stretch>
              <a:fillRect b="-8696"/>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3" name="Прямоугольник 12"/>
          <p:cNvSpPr>
            <a:spLocks noRot="1" noChangeAspect="1" noMove="1" noResize="1" noEditPoints="1" noAdjustHandles="1" noChangeArrowheads="1" noChangeShapeType="1" noTextEdit="1"/>
          </p:cNvSpPr>
          <p:nvPr/>
        </p:nvSpPr>
        <p:spPr bwMode="auto">
          <a:xfrm>
            <a:off x="1331640" y="2636912"/>
            <a:ext cx="1089496" cy="483492"/>
          </a:xfrm>
          <a:prstGeom prst="rect">
            <a:avLst/>
          </a:prstGeom>
          <a:blipFill rotWithShape="0">
            <a:blip r:embed="rId4"/>
            <a:stretch>
              <a:fillRect l="-7182" r="-7735"/>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4" name="Прямоугольник 13"/>
          <p:cNvSpPr>
            <a:spLocks noRot="1" noChangeAspect="1" noMove="1" noResize="1" noEditPoints="1" noAdjustHandles="1" noChangeArrowheads="1" noChangeShapeType="1" noTextEdit="1"/>
          </p:cNvSpPr>
          <p:nvPr/>
        </p:nvSpPr>
        <p:spPr bwMode="auto">
          <a:xfrm>
            <a:off x="1331640" y="3338598"/>
            <a:ext cx="1089496" cy="483492"/>
          </a:xfrm>
          <a:prstGeom prst="rect">
            <a:avLst/>
          </a:prstGeom>
          <a:blipFill rotWithShape="0">
            <a:blip r:embed="rId5"/>
            <a:stretch>
              <a:fillRect l="-7735" r="-8287"/>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5" name="Прямоугольник 14"/>
          <p:cNvSpPr>
            <a:spLocks noRot="1" noChangeAspect="1" noMove="1" noResize="1" noEditPoints="1" noAdjustHandles="1" noChangeArrowheads="1" noChangeShapeType="1" noTextEdit="1"/>
          </p:cNvSpPr>
          <p:nvPr/>
        </p:nvSpPr>
        <p:spPr bwMode="auto">
          <a:xfrm>
            <a:off x="6648648" y="2637566"/>
            <a:ext cx="1089496" cy="483492"/>
          </a:xfrm>
          <a:prstGeom prst="rect">
            <a:avLst/>
          </a:prstGeom>
          <a:blipFill rotWithShape="0">
            <a:blip r:embed="rId6"/>
            <a:stretch>
              <a:fillRect l="-6111" r="-7222"/>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6" name="Прямоугольник 15"/>
          <p:cNvSpPr>
            <a:spLocks noRot="1" noChangeAspect="1" noMove="1" noResize="1" noEditPoints="1" noAdjustHandles="1" noChangeArrowheads="1" noChangeShapeType="1" noTextEdit="1"/>
          </p:cNvSpPr>
          <p:nvPr/>
        </p:nvSpPr>
        <p:spPr bwMode="auto">
          <a:xfrm>
            <a:off x="6648862" y="3381880"/>
            <a:ext cx="1089496" cy="483492"/>
          </a:xfrm>
          <a:prstGeom prst="rect">
            <a:avLst/>
          </a:prstGeom>
          <a:blipFill rotWithShape="0">
            <a:blip r:embed="rId7"/>
            <a:stretch>
              <a:fillRect l="-7778" r="-8889"/>
            </a:stretch>
          </a:blipFill>
          <a:ln w="9525" cap="flat" cmpd="sng" algn="ctr">
            <a:solidFill>
              <a:schemeClr val="tx1"/>
            </a:solidFill>
            <a:prstDash val="solid"/>
            <a:round/>
            <a:headEnd type="none" w="med" len="med"/>
            <a:tailEnd type="none" w="med" len="med"/>
          </a:ln>
          <a:effectLst/>
        </p:spPr>
        <p:txBody>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a:noFill/>
              </a:rPr>
              <a:t> </a:t>
            </a:r>
          </a:p>
        </p:txBody>
      </p:sp>
      <p:sp>
        <p:nvSpPr>
          <p:cNvPr id="17" name="Выноска-облако 16"/>
          <p:cNvSpPr>
            <a:spLocks noChangeArrowheads="1"/>
          </p:cNvSpPr>
          <p:nvPr/>
        </p:nvSpPr>
        <p:spPr bwMode="auto">
          <a:xfrm>
            <a:off x="1925587" y="482105"/>
            <a:ext cx="1071563" cy="958850"/>
          </a:xfrm>
          <a:prstGeom prst="cloudCallout">
            <a:avLst>
              <a:gd name="adj1" fmla="val -20833"/>
              <a:gd name="adj2" fmla="val 62500"/>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b="0">
                <a:solidFill>
                  <a:schemeClr val="tx1"/>
                </a:solidFill>
              </a:rPr>
              <a:t>m</a:t>
            </a:r>
            <a:endParaRPr lang="ru-RU" altLang="ru-RU" b="0">
              <a:solidFill>
                <a:schemeClr val="tx1"/>
              </a:solidFill>
            </a:endParaRPr>
          </a:p>
        </p:txBody>
      </p:sp>
      <p:sp>
        <p:nvSpPr>
          <p:cNvPr id="18" name="Стрелка вправо 17"/>
          <p:cNvSpPr/>
          <p:nvPr/>
        </p:nvSpPr>
        <p:spPr bwMode="auto">
          <a:xfrm>
            <a:off x="3109862" y="3628530"/>
            <a:ext cx="2879725" cy="3603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algn="ctr">
              <a:defRPr/>
            </a:pPr>
            <a:r>
              <a:rPr lang="en-US" sz="1400" b="0"/>
              <a:t>C</a:t>
            </a:r>
            <a:endParaRPr lang="ru-RU" sz="1400" b="0"/>
          </a:p>
        </p:txBody>
      </p:sp>
      <p:sp>
        <p:nvSpPr>
          <p:cNvPr id="19" name="Горизонтальный свиток 18"/>
          <p:cNvSpPr>
            <a:spLocks noChangeArrowheads="1"/>
          </p:cNvSpPr>
          <p:nvPr/>
        </p:nvSpPr>
        <p:spPr bwMode="auto">
          <a:xfrm>
            <a:off x="6700787" y="4203205"/>
            <a:ext cx="1004888" cy="576263"/>
          </a:xfrm>
          <a:prstGeom prst="horizontalScroll">
            <a:avLst>
              <a:gd name="adj" fmla="val 12500"/>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b="0">
                <a:solidFill>
                  <a:schemeClr val="tx1"/>
                </a:solidFill>
              </a:rPr>
              <a:t>D=m</a:t>
            </a:r>
            <a:endParaRPr lang="ru-RU" altLang="ru-RU" b="0">
              <a:solidFill>
                <a:schemeClr val="tx1"/>
              </a:solidFill>
            </a:endParaRPr>
          </a:p>
        </p:txBody>
      </p:sp>
      <p:sp>
        <p:nvSpPr>
          <p:cNvPr id="20" name="Выноска-облако 19"/>
          <p:cNvSpPr>
            <a:spLocks noChangeArrowheads="1"/>
          </p:cNvSpPr>
          <p:nvPr/>
        </p:nvSpPr>
        <p:spPr bwMode="auto">
          <a:xfrm>
            <a:off x="7269112" y="482105"/>
            <a:ext cx="1071563" cy="958850"/>
          </a:xfrm>
          <a:prstGeom prst="cloudCallout">
            <a:avLst>
              <a:gd name="adj1" fmla="val -20833"/>
              <a:gd name="adj2" fmla="val 62500"/>
            </a:avLst>
          </a:prstGeom>
          <a:solidFill>
            <a:schemeClr val="accent1"/>
          </a:solidFill>
          <a:ln w="9525" algn="ctr">
            <a:solidFill>
              <a:schemeClr val="tx1"/>
            </a:solidFill>
            <a:round/>
          </a:ln>
        </p:spPr>
        <p:txBody>
          <a:bodyPr wrap="none" anchor="ctr"/>
          <a:lstStyle>
            <a:defPPr>
              <a:defRPr lang="ru-RU"/>
            </a:defPPr>
            <a:lvl1pPr marL="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Arial" pitchFamily="34" charset="0"/>
                <a:ea typeface="+mn-ea"/>
                <a:cs typeface="Noto Sans CJK SC" charset="0"/>
              </a:defRPr>
            </a:lvl1pPr>
            <a:lvl2pPr marL="457200" algn="l" defTabSz="914400" rtl="0" eaLnBrk="1" fontAlgn="base" latinLnBrk="0" hangingPunct="1">
              <a:spcBef>
                <a:spcPts val="738"/>
              </a:spcBef>
              <a:spcAft>
                <a:spcPts val="38"/>
              </a:spcAft>
              <a:buClr>
                <a:srgbClr val="000000"/>
              </a:buClr>
              <a:buSzTx/>
              <a:buFont typeface="Times New Roman" pitchFamily="18" charset="0"/>
              <a:defRPr sz="2800" kern="1200">
                <a:solidFill>
                  <a:srgbClr val="000000"/>
                </a:solidFill>
                <a:latin typeface="Times New Roman" pitchFamily="18" charset="0"/>
                <a:ea typeface="+mn-ea"/>
                <a:cs typeface="Noto Sans CJK SC" charset="0"/>
              </a:defRPr>
            </a:lvl2pPr>
            <a:lvl3pPr marL="914400" algn="l" defTabSz="914400" rtl="0" eaLnBrk="1" fontAlgn="base" latinLnBrk="0" hangingPunct="1">
              <a:spcBef>
                <a:spcPts val="638"/>
              </a:spcBef>
              <a:spcAft>
                <a:spcPts val="38"/>
              </a:spcAft>
              <a:buClr>
                <a:srgbClr val="000000"/>
              </a:buClr>
              <a:buSzTx/>
              <a:buFont typeface="Times New Roman" pitchFamily="18" charset="0"/>
              <a:defRPr sz="2400" kern="1200">
                <a:solidFill>
                  <a:srgbClr val="000000"/>
                </a:solidFill>
                <a:latin typeface="Times New Roman" pitchFamily="18" charset="0"/>
                <a:ea typeface="+mn-ea"/>
                <a:cs typeface="Noto Sans CJK SC" charset="0"/>
              </a:defRPr>
            </a:lvl3pPr>
            <a:lvl4pPr marL="13716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4pPr>
            <a:lvl5pPr marL="1828800" algn="l" defTabSz="914400" rtl="0" eaLnBrk="1" fontAlgn="base" latinLnBrk="0" hangingPunct="1">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5pPr>
            <a:lvl6pPr marL="25146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6pPr>
            <a:lvl7pPr marL="29718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7pPr>
            <a:lvl8pPr marL="34290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8pPr>
            <a:lvl9pPr marL="3886200" indent="-228600" algn="l" defTabSz="457200" rtl="0" eaLnBrk="0" fontAlgn="base" latinLnBrk="0" hangingPunct="0">
              <a:spcBef>
                <a:spcPts val="538"/>
              </a:spcBef>
              <a:spcAft>
                <a:spcPts val="38"/>
              </a:spcAft>
              <a:buClr>
                <a:srgbClr val="000000"/>
              </a:buClr>
              <a:buSzTx/>
              <a:buFont typeface="Times New Roman" pitchFamily="18" charset="0"/>
              <a:defRPr sz="2000" kern="1200">
                <a:solidFill>
                  <a:srgbClr val="000000"/>
                </a:solidFill>
                <a:latin typeface="Times New Roman" pitchFamily="18" charset="0"/>
                <a:ea typeface="+mn-ea"/>
                <a:cs typeface="Noto Sans CJK SC" charset="0"/>
              </a:defRPr>
            </a:lvl9pPr>
          </a:lstStyle>
          <a:p>
            <a:pPr algn="ctr">
              <a:spcBef>
                <a:spcPct val="0"/>
              </a:spcBef>
              <a:spcAft>
                <a:spcPct val="0"/>
              </a:spcAft>
              <a:buClrTx/>
              <a:buSzTx/>
              <a:buFontTx/>
              <a:buNone/>
            </a:pPr>
            <a:r>
              <a:rPr lang="en-US" altLang="ru-RU" b="0">
                <a:solidFill>
                  <a:schemeClr val="tx1"/>
                </a:solidFill>
              </a:rPr>
              <a:t>m</a:t>
            </a:r>
            <a:endParaRPr lang="ru-RU" altLang="ru-RU" b="0">
              <a:solidFill>
                <a:schemeClr val="tx1"/>
              </a:solidFill>
            </a:endParaRPr>
          </a:p>
        </p:txBody>
      </p:sp>
    </p:spTree>
    <p:extLst>
      <p:ext uri="{BB962C8B-B14F-4D97-AF65-F5344CB8AC3E}">
        <p14:creationId xmlns:p14="http://schemas.microsoft.com/office/powerpoint/2010/main" val="3884744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19"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Методов взлома</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47</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0" y="627534"/>
            <a:ext cx="9144000" cy="298543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Протоколы аутентификации используются практически на всех ИС, поэтому существуют много методов их взлома:</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Маскарад (</a:t>
            </a:r>
            <a:r>
              <a:rPr lang="en-US" sz="2000">
                <a:latin typeface="Calibri" panose="020F0502020204030204" pitchFamily="34" charset="0"/>
                <a:ea typeface="Calibri" panose="020F0502020204030204" pitchFamily="34" charset="0"/>
                <a:cs typeface="Calibri" panose="020F0502020204030204" pitchFamily="34" charset="0"/>
              </a:rPr>
              <a:t>impersonation)</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Подмена стороны аутентификационного обмена (</a:t>
            </a:r>
            <a:r>
              <a:rPr lang="en-US" sz="2000" err="1">
                <a:latin typeface="Calibri" panose="020F0502020204030204" pitchFamily="34" charset="0"/>
                <a:ea typeface="Calibri" panose="020F0502020204030204" pitchFamily="34" charset="0"/>
                <a:cs typeface="Calibri" panose="020F0502020204030204" pitchFamily="34" charset="0"/>
              </a:rPr>
              <a:t>interleavingattack)</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Повторная передача (</a:t>
            </a:r>
            <a:r>
              <a:rPr lang="en-US" sz="2000" err="1">
                <a:latin typeface="Calibri" panose="020F0502020204030204" pitchFamily="34" charset="0"/>
                <a:ea typeface="Calibri" panose="020F0502020204030204" pitchFamily="34" charset="0"/>
                <a:cs typeface="Calibri" panose="020F0502020204030204" pitchFamily="34" charset="0"/>
              </a:rPr>
              <a:t>replayattack)</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Отражение передачи (</a:t>
            </a:r>
            <a:r>
              <a:rPr lang="en-US" sz="2000" err="1">
                <a:latin typeface="Calibri" panose="020F0502020204030204" pitchFamily="34" charset="0"/>
                <a:ea typeface="Calibri" panose="020F0502020204030204" pitchFamily="34" charset="0"/>
                <a:cs typeface="Calibri" panose="020F0502020204030204" pitchFamily="34" charset="0"/>
              </a:rPr>
              <a:t>reflectionattack)</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Вынужденная задержка (</a:t>
            </a:r>
            <a:r>
              <a:rPr lang="en-US" sz="2000" err="1">
                <a:latin typeface="Calibri" panose="020F0502020204030204" pitchFamily="34" charset="0"/>
                <a:ea typeface="Calibri" panose="020F0502020204030204" pitchFamily="34" charset="0"/>
                <a:cs typeface="Calibri" panose="020F0502020204030204" pitchFamily="34" charset="0"/>
              </a:rPr>
              <a:t>forceddelay)</a:t>
            </a:r>
          </a:p>
          <a:p>
            <a:pPr marL="342900" indent="-342900" eaLnBrk="1" hangingPunct="1">
              <a:buFont typeface="Arial" pitchFamily="34" charset="0"/>
              <a:buChar char="•"/>
              <a:defRPr/>
            </a:pPr>
            <a:r>
              <a:rPr lang="ru-RU" sz="2000">
                <a:latin typeface="Calibri" panose="020F0502020204030204" pitchFamily="34" charset="0"/>
                <a:ea typeface="Calibri" panose="020F0502020204030204" pitchFamily="34" charset="0"/>
                <a:cs typeface="Calibri" panose="020F0502020204030204" pitchFamily="34" charset="0"/>
              </a:rPr>
              <a:t>Атака с выборкой текста (</a:t>
            </a:r>
            <a:r>
              <a:rPr lang="en-US" sz="2000">
                <a:latin typeface="Calibri" panose="020F0502020204030204" pitchFamily="34" charset="0"/>
                <a:ea typeface="Calibri" panose="020F0502020204030204" pitchFamily="34" charset="0"/>
                <a:cs typeface="Calibri" panose="020F0502020204030204" pitchFamily="34" charset="0"/>
              </a:rPr>
              <a:t>chosen- textattack)</a:t>
            </a:r>
          </a:p>
          <a:p>
            <a:pPr eaLnBrk="1" hangingPunct="1">
              <a:defRPr/>
            </a:pPr>
            <a:endParaRPr lang="ru-RU" sz="2800">
              <a:solidFill>
                <a:schemeClr val="accent3">
                  <a:lumMod val="75000"/>
                </a:schemeClr>
              </a:solidFill>
              <a:latin typeface="Arial"/>
              <a:ea typeface="+mj-ea"/>
              <a:cs typeface="Arial"/>
            </a:endParaRPr>
          </a:p>
        </p:txBody>
      </p:sp>
    </p:spTree>
    <p:extLst>
      <p:ext uri="{BB962C8B-B14F-4D97-AF65-F5344CB8AC3E}">
        <p14:creationId xmlns:p14="http://schemas.microsoft.com/office/powerpoint/2010/main" val="21752449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Алгоритмы, использующиеся в </a:t>
            </a:r>
            <a:r>
              <a:rPr lang="en-US" altLang="ru-RU"/>
              <a:t>TLS</a:t>
            </a:r>
            <a:endParaRPr lang="ru-RU" alt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48</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9524" y="519522"/>
            <a:ext cx="9134476" cy="310854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Для обмена ключами и проверки их подлинности применяются комбинации алгоритмов: </a:t>
            </a:r>
            <a:r>
              <a:rPr lang="en-US">
                <a:latin typeface="Calibri" panose="020F0502020204030204" pitchFamily="34" charset="0"/>
                <a:ea typeface="Calibri" panose="020F0502020204030204" pitchFamily="34" charset="0"/>
                <a:cs typeface="Calibri" panose="020F0502020204030204" pitchFamily="34" charset="0"/>
              </a:rPr>
              <a:t>RSA (</a:t>
            </a:r>
            <a:r>
              <a:rPr lang="ru-RU">
                <a:latin typeface="Calibri" panose="020F0502020204030204" pitchFamily="34" charset="0"/>
                <a:ea typeface="Calibri" panose="020F0502020204030204" pitchFamily="34" charset="0"/>
                <a:cs typeface="Calibri" panose="020F0502020204030204" pitchFamily="34" charset="0"/>
              </a:rPr>
              <a:t>асимметричный шифр), Диффи-Хеллмана (безопасный обмен ключами), </a:t>
            </a:r>
            <a:r>
              <a:rPr lang="en-US">
                <a:latin typeface="Calibri" panose="020F0502020204030204" pitchFamily="34" charset="0"/>
                <a:ea typeface="Calibri" panose="020F0502020204030204" pitchFamily="34" charset="0"/>
                <a:cs typeface="Calibri" panose="020F0502020204030204" pitchFamily="34" charset="0"/>
              </a:rPr>
              <a:t>DSA (</a:t>
            </a:r>
            <a:r>
              <a:rPr lang="ru-RU">
                <a:latin typeface="Calibri" panose="020F0502020204030204" pitchFamily="34" charset="0"/>
                <a:ea typeface="Calibri" panose="020F0502020204030204" pitchFamily="34" charset="0"/>
                <a:cs typeface="Calibri" panose="020F0502020204030204" pitchFamily="34" charset="0"/>
              </a:rPr>
              <a:t>алгоритм цифровой подписи) и алгоритмы технологии </a:t>
            </a:r>
            <a:r>
              <a:rPr lang="en-US" err="1">
                <a:latin typeface="Calibri" panose="020F0502020204030204" pitchFamily="34" charset="0"/>
                <a:ea typeface="Calibri" panose="020F0502020204030204" pitchFamily="34" charset="0"/>
                <a:cs typeface="Calibri" panose="020F0502020204030204" pitchFamily="34" charset="0"/>
              </a:rPr>
              <a:t>Fortezza.</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Для симметричного шифрования: </a:t>
            </a:r>
            <a:r>
              <a:rPr lang="en-US">
                <a:latin typeface="Calibri" panose="020F0502020204030204" pitchFamily="34" charset="0"/>
                <a:ea typeface="Calibri" panose="020F0502020204030204" pitchFamily="34" charset="0"/>
                <a:cs typeface="Calibri" panose="020F0502020204030204" pitchFamily="34" charset="0"/>
              </a:rPr>
              <a:t>RC2, RC4, IDEA, DES, Triple DES </a:t>
            </a:r>
            <a:r>
              <a:rPr lang="ru-RU">
                <a:latin typeface="Calibri" panose="020F0502020204030204" pitchFamily="34" charset="0"/>
                <a:ea typeface="Calibri" panose="020F0502020204030204" pitchFamily="34" charset="0"/>
                <a:cs typeface="Calibri" panose="020F0502020204030204" pitchFamily="34" charset="0"/>
              </a:rPr>
              <a:t>или </a:t>
            </a:r>
            <a:r>
              <a:rPr lang="en-US">
                <a:latin typeface="Calibri" panose="020F0502020204030204" pitchFamily="34" charset="0"/>
                <a:ea typeface="Calibri" panose="020F0502020204030204" pitchFamily="34" charset="0"/>
                <a:cs typeface="Calibri" panose="020F0502020204030204" pitchFamily="34" charset="0"/>
              </a:rPr>
              <a:t>AES;</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Для хэш-функций: </a:t>
            </a:r>
            <a:r>
              <a:rPr lang="en-US">
                <a:latin typeface="Calibri" panose="020F0502020204030204" pitchFamily="34" charset="0"/>
                <a:ea typeface="Calibri" panose="020F0502020204030204" pitchFamily="34" charset="0"/>
                <a:cs typeface="Calibri" panose="020F0502020204030204" pitchFamily="34" charset="0"/>
              </a:rPr>
              <a:t>MD5 </a:t>
            </a:r>
            <a:r>
              <a:rPr lang="ru-RU">
                <a:latin typeface="Calibri" panose="020F0502020204030204" pitchFamily="34" charset="0"/>
                <a:ea typeface="Calibri" panose="020F0502020204030204" pitchFamily="34" charset="0"/>
                <a:cs typeface="Calibri" panose="020F0502020204030204" pitchFamily="34" charset="0"/>
              </a:rPr>
              <a:t>или </a:t>
            </a:r>
            <a:r>
              <a:rPr lang="en-US">
                <a:latin typeface="Calibri" panose="020F0502020204030204" pitchFamily="34" charset="0"/>
                <a:ea typeface="Calibri" panose="020F0502020204030204" pitchFamily="34" charset="0"/>
                <a:cs typeface="Calibri" panose="020F0502020204030204" pitchFamily="34" charset="0"/>
              </a:rPr>
              <a:t>SHA. </a:t>
            </a:r>
          </a:p>
          <a:p>
            <a:pPr eaLnBrk="1" hangingPunct="1">
              <a:defRPr/>
            </a:pPr>
            <a:endParaRPr lang="ru-RU" sz="2800">
              <a:solidFill>
                <a:schemeClr val="accent3">
                  <a:lumMod val="75000"/>
                </a:schemeClr>
              </a:solidFill>
              <a:latin typeface="Arial"/>
              <a:ea typeface="+mj-ea"/>
            </a:endParaRPr>
          </a:p>
        </p:txBody>
      </p:sp>
    </p:spTree>
    <p:extLst>
      <p:ext uri="{BB962C8B-B14F-4D97-AF65-F5344CB8AC3E}">
        <p14:creationId xmlns:p14="http://schemas.microsoft.com/office/powerpoint/2010/main" val="28852841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Отличия протокола TLS 1.2 от TLS 1.3</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49</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9524" y="667370"/>
            <a:ext cx="9134476" cy="200054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Сокращение шифронаборов</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Нулевое время возобновления приёма-передачи — 0-RTT</a:t>
            </a:r>
          </a:p>
          <a:p>
            <a:pPr marL="342900" indent="-342900" eaLnBrk="1" hangingPunct="1">
              <a:buFont typeface="Arial" pitchFamily="34" charset="0"/>
              <a:buChar char="•"/>
              <a:defRPr/>
            </a:pPr>
            <a:r>
              <a:rPr lang="ru-RU">
                <a:latin typeface="Calibri" panose="020F0502020204030204" pitchFamily="34" charset="0"/>
                <a:ea typeface="Calibri" panose="020F0502020204030204" pitchFamily="34" charset="0"/>
                <a:cs typeface="Calibri" panose="020F0502020204030204" pitchFamily="34" charset="0"/>
              </a:rPr>
              <a:t>Повышение безопасности за счет применения ЭЦП на ранних этапах соединения</a:t>
            </a:r>
          </a:p>
          <a:p>
            <a:pPr eaLnBrk="1" hangingPunct="1">
              <a:defRPr/>
            </a:pPr>
            <a:endParaRPr lang="ru-RU" sz="2800">
              <a:solidFill>
                <a:schemeClr val="accent3">
                  <a:lumMod val="75000"/>
                </a:schemeClr>
              </a:solidFill>
              <a:latin typeface="Arial"/>
              <a:ea typeface="+mj-ea"/>
              <a:cs typeface="Arial"/>
            </a:endParaRPr>
          </a:p>
        </p:txBody>
      </p:sp>
    </p:spTree>
    <p:extLst>
      <p:ext uri="{BB962C8B-B14F-4D97-AF65-F5344CB8AC3E}">
        <p14:creationId xmlns:p14="http://schemas.microsoft.com/office/powerpoint/2010/main" val="8362357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7516" y="18001"/>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Свойства безопасности протоколов</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a:t>
            </a:fld>
            <a:endParaRPr lang="ru-RU"/>
          </a:p>
        </p:txBody>
      </p:sp>
      <p:sp>
        <p:nvSpPr>
          <p:cNvPr id="8" name="TextBox 7">
            <a:extLst>
              <a:ext uri="{FF2B5EF4-FFF2-40B4-BE49-F238E27FC236}">
                <a16:creationId xmlns:a16="http://schemas.microsoft.com/office/drawing/2014/main" id="{69D3AF21-E71D-4D1A-8C77-03F0D120450B}"/>
              </a:ext>
            </a:extLst>
          </p:cNvPr>
          <p:cNvSpPr txBox="1"/>
          <p:nvPr/>
        </p:nvSpPr>
        <p:spPr>
          <a:xfrm>
            <a:off x="0" y="462310"/>
            <a:ext cx="9126960" cy="473199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Аутентификация.</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Аутентификация при рассылке по многим адресам или при подключении к службе подписки/уведомления.</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Авторизация.</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Свойства совместной генерации ключа.</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Конфиденциальность.</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Анонимность</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(Ограниченная) защищённость от атак типа «отказ в обслуживании».</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Инвариантность отправителя.</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Невозможность отказа от ранее совершённых действий.</a:t>
            </a:r>
          </a:p>
          <a:p>
            <a:pPr marL="342900" indent="-342900" algn="just">
              <a:lnSpc>
                <a:spcPct val="150000"/>
              </a:lnSpc>
              <a:buFont typeface="+mj-lt"/>
              <a:buAutoNum type="arabicPeriod"/>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Безопасное временное свойство.</a:t>
            </a:r>
          </a:p>
        </p:txBody>
      </p:sp>
    </p:spTree>
    <p:extLst>
      <p:ext uri="{BB962C8B-B14F-4D97-AF65-F5344CB8AC3E}">
        <p14:creationId xmlns:p14="http://schemas.microsoft.com/office/powerpoint/2010/main" val="398714053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20538"/>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Перспективы развития аутентификации</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50</a:t>
            </a:fld>
            <a:endParaRPr lang="ru-RU"/>
          </a:p>
        </p:txBody>
      </p:sp>
      <p:sp>
        <p:nvSpPr>
          <p:cNvPr id="7" name="Прямоугольник 6"/>
          <p:cNvSpPr/>
          <p:nvPr/>
        </p:nvSpPr>
        <p:spPr>
          <a:xfrm>
            <a:off x="9524" y="483518"/>
            <a:ext cx="9134476" cy="4524315"/>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t>Пароли постепенно уходят</a:t>
            </a:r>
          </a:p>
          <a:p>
            <a:pPr indent="533400"/>
            <a:r>
              <a:rPr lang="ru-RU" sz="1600"/>
              <a:t>Согласно результатам исследования IBM, в части средств обеспечения безопасности предпочтение отдается биометрии и многофакторной аутентификации. 75% респондентов применяют биометрические средства идентификации и аутентификации, а сложные пароли применят каждый третий опрошенный. Вероятно, высокая доля биометрии явилась результатом влияния непосредственно состава выборки респондентов, подкрепленная высоким распространением продукции Apple среди нее. Тем не менее, пароли уходят в прошлое — и это очевидный тренд.</a:t>
            </a:r>
          </a:p>
          <a:p>
            <a:endParaRPr lang="ru-RU" sz="1600"/>
          </a:p>
          <a:p>
            <a:r>
              <a:rPr lang="ru-RU" sz="1600" b="1"/>
              <a:t>Биометрия</a:t>
            </a:r>
          </a:p>
          <a:p>
            <a:pPr indent="533400"/>
            <a:r>
              <a:rPr lang="ru-RU" sz="1600"/>
              <a:t>Причина падения распространенности паролей кроется не только в том, что они уже давно не в силах обеспечить должный уровень безопасности на фоне трансформирующихся с каждым днем угроз, но также и по той причине, что количество аккаунтов, приходящихся в среднем на одного человека в мире неуклонно растет и, как ожидается, через несколько лет удвоится. Разумеется, для управления таким числом аккаунтов в качестве средства идентификации и аутентификации было бы оптимально иметь более защищенное и в то же время удобное решение нежели пароли. В сравнении с паролями биометрия, безусловно, более надежный и удобный способ идентификации и аутентификации. В то же время вопросы безопасности и конфиденциальности по-прежнему вызывают наибольшую озабоченность при ее внедрении.</a:t>
            </a:r>
          </a:p>
        </p:txBody>
      </p:sp>
    </p:spTree>
    <p:extLst>
      <p:ext uri="{BB962C8B-B14F-4D97-AF65-F5344CB8AC3E}">
        <p14:creationId xmlns:p14="http://schemas.microsoft.com/office/powerpoint/2010/main" val="2044911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51</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4. Системы разграничения доступа</a:t>
            </a:r>
          </a:p>
        </p:txBody>
      </p:sp>
      <p:sp>
        <p:nvSpPr>
          <p:cNvPr id="5" name="TextBox 4"/>
          <p:cNvSpPr txBox="1"/>
          <p:nvPr/>
        </p:nvSpPr>
        <p:spPr>
          <a:xfrm>
            <a:off x="179511" y="2832487"/>
            <a:ext cx="895496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eaLnBrk="1" hangingPunct="1">
              <a:spcBef>
                <a:spcPct val="0"/>
              </a:spcBef>
              <a:buFont typeface="+mj-lt"/>
              <a:buAutoNum type="arabicPeriod"/>
            </a:pPr>
            <a:r>
              <a:rPr lang="ru-RU" altLang="ru-RU" sz="2000">
                <a:latin typeface="Calibri" panose="020F0502020204030204" pitchFamily="34" charset="0"/>
                <a:cs typeface="Calibri" panose="020F0502020204030204" pitchFamily="34" charset="0"/>
              </a:rPr>
              <a:t>Парольная схема разграничения доступа. </a:t>
            </a:r>
          </a:p>
          <a:p>
            <a:pPr marL="457200" indent="-457200" algn="l">
              <a:buFont typeface="+mj-lt"/>
              <a:buAutoNum type="arabicPeriod"/>
              <a:tabLst>
                <a:tab pos="450215" algn="l"/>
                <a:tab pos="810260" algn="l"/>
              </a:tabLst>
            </a:pPr>
            <a:r>
              <a:rPr lang="ru-RU" sz="2000">
                <a:latin typeface="Calibri" panose="020F0502020204030204" pitchFamily="34" charset="0"/>
                <a:cs typeface="Calibri" panose="020F0502020204030204" pitchFamily="34" charset="0"/>
              </a:rPr>
              <a:t>Разграничение доступа с использованием механизма запроса-ответа и процедур “рукопожатия”.</a:t>
            </a:r>
          </a:p>
          <a:p>
            <a:pPr marL="457200" indent="-457200" algn="just">
              <a:buAutoNum type="arabicPeriod"/>
            </a:pPr>
            <a:r>
              <a:rPr lang="ru-RU" sz="2000">
                <a:latin typeface="Calibri" panose="020F0502020204030204" pitchFamily="34" charset="0"/>
                <a:cs typeface="Calibri" panose="020F0502020204030204" pitchFamily="34" charset="0"/>
              </a:rPr>
              <a:t>Аутентификация объекта.</a:t>
            </a: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Идентификация и аутентификация</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52</a:t>
            </a:fld>
            <a:endParaRPr lang="ru-RU"/>
          </a:p>
        </p:txBody>
      </p:sp>
      <p:sp>
        <p:nvSpPr>
          <p:cNvPr id="6" name="TextBox 5">
            <a:extLst>
              <a:ext uri="{FF2B5EF4-FFF2-40B4-BE49-F238E27FC236}">
                <a16:creationId xmlns:a16="http://schemas.microsoft.com/office/drawing/2014/main" id="{A5E75093-2E78-4B42-9E1A-964827E88B73}"/>
              </a:ext>
            </a:extLst>
          </p:cNvPr>
          <p:cNvSpPr txBox="1"/>
          <p:nvPr/>
        </p:nvSpPr>
        <p:spPr>
          <a:xfrm>
            <a:off x="210755" y="779520"/>
            <a:ext cx="8712968" cy="376103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37500" algn="just">
              <a:lnSpc>
                <a:spcPct val="120000"/>
              </a:lnSpc>
              <a:defRPr/>
            </a:pPr>
            <a:r>
              <a:rPr 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Идентификацией</a:t>
            </a:r>
            <a:r>
              <a:rPr 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 называется присвоение субъектам и объектам доступа личного идентификатора и сравнение его с заданным перечнем. Идентификация обеспечивает выполнение следующих функций:</a:t>
            </a:r>
          </a:p>
          <a:p>
            <a:pPr indent="337500" algn="just">
              <a:lnSpc>
                <a:spcPct val="120000"/>
              </a:lnSpc>
              <a:defRPr/>
            </a:pPr>
            <a:r>
              <a:rPr lang="en-US" sz="2000" b="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установление подлинности и определение полномочий субъекта при его допуске в систему;</a:t>
            </a:r>
          </a:p>
          <a:p>
            <a:pPr indent="337500" algn="just">
              <a:lnSpc>
                <a:spcPct val="120000"/>
              </a:lnSpc>
              <a:defRPr/>
            </a:pPr>
            <a:r>
              <a:rPr lang="en-US" sz="2000" b="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контролирование установленных полномочий в процессе сеанса работы;</a:t>
            </a:r>
          </a:p>
          <a:p>
            <a:pPr indent="337500" algn="just">
              <a:lnSpc>
                <a:spcPct val="120000"/>
              </a:lnSpc>
              <a:defRPr/>
            </a:pPr>
            <a:r>
              <a:rPr lang="en-US" sz="2000" b="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регистрация действий и др.</a:t>
            </a:r>
          </a:p>
          <a:p>
            <a:pPr indent="337500" algn="just">
              <a:lnSpc>
                <a:spcPct val="120000"/>
              </a:lnSpc>
              <a:defRPr/>
            </a:pPr>
            <a:r>
              <a:rPr 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Аутентификацией</a:t>
            </a:r>
            <a:r>
              <a:rPr 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 (установлением подлинности) называется проверка принадлежности субъекту доступа предъявленного им идентификатора и подтверждение его подлинности.</a:t>
            </a:r>
          </a:p>
        </p:txBody>
      </p:sp>
    </p:spTree>
    <p:extLst>
      <p:ext uri="{BB962C8B-B14F-4D97-AF65-F5344CB8AC3E}">
        <p14:creationId xmlns:p14="http://schemas.microsoft.com/office/powerpoint/2010/main" val="144593372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Наиболее показательные методы аутентификации </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53</a:t>
            </a:fld>
            <a:endParaRPr lang="ru-RU"/>
          </a:p>
        </p:txBody>
      </p:sp>
      <p:sp>
        <p:nvSpPr>
          <p:cNvPr id="8" name="TextBox 7">
            <a:extLst>
              <a:ext uri="{FF2B5EF4-FFF2-40B4-BE49-F238E27FC236}">
                <a16:creationId xmlns:a16="http://schemas.microsoft.com/office/drawing/2014/main" id="{69D3AF21-E71D-4D1A-8C77-03F0D120450B}"/>
              </a:ext>
            </a:extLst>
          </p:cNvPr>
          <p:cNvSpPr txBox="1"/>
          <p:nvPr/>
        </p:nvSpPr>
        <p:spPr>
          <a:xfrm>
            <a:off x="323528" y="843558"/>
            <a:ext cx="7416824" cy="224196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lnSpc>
                <a:spcPct val="150000"/>
              </a:lnSpc>
              <a:buFontTx/>
              <a:buChar char="•"/>
            </a:pPr>
            <a:r>
              <a:rPr lang="ru-RU" altLang="ru-RU" sz="2400">
                <a:solidFill>
                  <a:srgbClr val="000000"/>
                </a:solidFill>
                <a:latin typeface="Calibri" panose="020F0502020204030204" pitchFamily="34" charset="0"/>
                <a:ea typeface="Calibri" panose="020F0502020204030204" pitchFamily="34" charset="0"/>
                <a:cs typeface="Calibri" panose="020F0502020204030204" pitchFamily="34" charset="0"/>
              </a:rPr>
              <a:t> Аутентификация на основе многоразовых паролей; </a:t>
            </a:r>
          </a:p>
          <a:p>
            <a:pPr algn="just">
              <a:lnSpc>
                <a:spcPct val="150000"/>
              </a:lnSpc>
              <a:buFontTx/>
              <a:buChar char="•"/>
            </a:pPr>
            <a:r>
              <a:rPr lang="ru-RU" altLang="ru-RU" sz="2400">
                <a:solidFill>
                  <a:srgbClr val="000000"/>
                </a:solidFill>
                <a:latin typeface="Calibri" panose="020F0502020204030204" pitchFamily="34" charset="0"/>
                <a:ea typeface="Calibri" panose="020F0502020204030204" pitchFamily="34" charset="0"/>
                <a:cs typeface="Calibri" panose="020F0502020204030204" pitchFamily="34" charset="0"/>
              </a:rPr>
              <a:t> Аутентификация на основе одноразовых паролей;</a:t>
            </a:r>
          </a:p>
          <a:p>
            <a:pPr algn="just">
              <a:lnSpc>
                <a:spcPct val="150000"/>
              </a:lnSpc>
              <a:buFontTx/>
              <a:buChar char="•"/>
            </a:pPr>
            <a:r>
              <a:rPr lang="ru-RU" altLang="ru-RU" sz="2400">
                <a:solidFill>
                  <a:srgbClr val="000000"/>
                </a:solidFill>
                <a:latin typeface="Calibri" panose="020F0502020204030204" pitchFamily="34" charset="0"/>
                <a:ea typeface="Calibri" panose="020F0502020204030204" pitchFamily="34" charset="0"/>
                <a:cs typeface="Calibri" panose="020F0502020204030204" pitchFamily="34" charset="0"/>
              </a:rPr>
              <a:t> Биометрическая аутентификация;</a:t>
            </a:r>
          </a:p>
          <a:p>
            <a:pPr algn="just">
              <a:lnSpc>
                <a:spcPct val="150000"/>
              </a:lnSpc>
              <a:buFontTx/>
              <a:buChar char="•"/>
            </a:pPr>
            <a:r>
              <a:rPr lang="ru-RU" altLang="ru-RU" sz="2400">
                <a:solidFill>
                  <a:srgbClr val="000000"/>
                </a:solidFill>
                <a:latin typeface="Calibri" panose="020F0502020204030204" pitchFamily="34" charset="0"/>
                <a:ea typeface="Calibri" panose="020F0502020204030204" pitchFamily="34" charset="0"/>
                <a:cs typeface="Calibri" panose="020F0502020204030204" pitchFamily="34" charset="0"/>
              </a:rPr>
              <a:t> Аутентификация на основе графического пароля. </a:t>
            </a:r>
          </a:p>
        </p:txBody>
      </p:sp>
    </p:spTree>
    <p:extLst>
      <p:ext uri="{BB962C8B-B14F-4D97-AF65-F5344CB8AC3E}">
        <p14:creationId xmlns:p14="http://schemas.microsoft.com/office/powerpoint/2010/main" val="398714053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gn="ct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Графический пароль </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54</a:t>
            </a:fld>
            <a:endParaRPr lang="ru-RU"/>
          </a:p>
        </p:txBody>
      </p:sp>
      <p:sp>
        <p:nvSpPr>
          <p:cNvPr id="7" name="TextBox 6">
            <a:extLst>
              <a:ext uri="{FF2B5EF4-FFF2-40B4-BE49-F238E27FC236}">
                <a16:creationId xmlns:a16="http://schemas.microsoft.com/office/drawing/2014/main" id="{2828899D-5DF8-4B37-962B-296415A9FEEF}"/>
              </a:ext>
            </a:extLst>
          </p:cNvPr>
          <p:cNvSpPr txBox="1"/>
          <p:nvPr/>
        </p:nvSpPr>
        <p:spPr>
          <a:xfrm>
            <a:off x="196812" y="671951"/>
            <a:ext cx="8666932" cy="439133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lnSpc>
                <a:spcPct val="120000"/>
              </a:lnSpc>
            </a:pP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      Графический пароль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это совокупность некоторого рисунка, выбираемого пользователем, и неких жестов, которые на этот рисунок накладываются. При попытке войти при помощи графического пароля в операционную систему (ОС), происходит оценка нарисованных графических знаков и сравнение их с графическими знаками, которые были использованы при создании пароля. Затем происходит оценка разницы между каждым графическим знаком, и принимается решение об авторизации на основании количества ошибок в комплексе.</a:t>
            </a:r>
          </a:p>
          <a:p>
            <a:pPr algn="just">
              <a:lnSpc>
                <a:spcPct val="120000"/>
              </a:lnSpc>
            </a:pP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Сложность графического пароля</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можно определить количеством различных паролей с одной длиной (для графического пароля под длиной следует понимать количество использованных жестов). Это количество напрямую влияет на то, сколько времени нужно потратить злоумышленнику для взлома пароля для любого из используемых им методов (прямого перебора, перебора с использованием словаря и т. д.).</a:t>
            </a:r>
          </a:p>
        </p:txBody>
      </p:sp>
    </p:spTree>
    <p:extLst>
      <p:ext uri="{BB962C8B-B14F-4D97-AF65-F5344CB8AC3E}">
        <p14:creationId xmlns:p14="http://schemas.microsoft.com/office/powerpoint/2010/main" val="368674239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Аутентификация по отпечатку пальца</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55</a:t>
            </a:fld>
            <a:endParaRPr lang="ru-RU"/>
          </a:p>
        </p:txBody>
      </p:sp>
      <p:sp>
        <p:nvSpPr>
          <p:cNvPr id="7" name="TextBox 6">
            <a:extLst>
              <a:ext uri="{FF2B5EF4-FFF2-40B4-BE49-F238E27FC236}">
                <a16:creationId xmlns:a16="http://schemas.microsoft.com/office/drawing/2014/main" id="{215CD16D-C216-40E0-9E1D-069496C519DD}"/>
              </a:ext>
            </a:extLst>
          </p:cNvPr>
          <p:cNvSpPr txBox="1"/>
          <p:nvPr/>
        </p:nvSpPr>
        <p:spPr>
          <a:xfrm>
            <a:off x="197768" y="666642"/>
            <a:ext cx="8738941" cy="439133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337500" algn="just">
              <a:lnSpc>
                <a:spcPct val="120000"/>
              </a:lnSpc>
              <a:defRPr/>
            </a:pPr>
            <a:r>
              <a:rPr 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Аутентификация по отпечаткам пальцев </a:t>
            </a:r>
            <a:r>
              <a:rPr 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самая распространенная биометрическая технология аутентификации пользователей. Метод использует уникальность рисунка папиллярных узоров на пальцах людей. Отпечаток, полученный с помощью сканера, преобразовывается в цифровой код, а затем сравнивается с ранее введенными наборами эталонов. Преимущества использования аутентификации по отпечаткам пальцев — легкость в использовании, удобство и надежность. Универсальность этой технологии позволяет применять её в любых сферах и для решения любых и самых разнообразных задач, где необходима достоверная и достаточно точная идентификация пользователей.</a:t>
            </a:r>
          </a:p>
          <a:p>
            <a:pPr indent="337500" algn="just">
              <a:lnSpc>
                <a:spcPct val="120000"/>
              </a:lnSpc>
              <a:defRPr/>
            </a:pPr>
            <a:r>
              <a:rPr 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Для получения сведений об отпечатках пальцев применяются специальные сканеры.</a:t>
            </a:r>
          </a:p>
          <a:p>
            <a:pPr indent="337500" algn="just">
              <a:lnSpc>
                <a:spcPct val="120000"/>
              </a:lnSpc>
              <a:defRPr/>
            </a:pPr>
            <a:r>
              <a:rPr 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Обычно применяются три основных типа сканеров отпечатков пальцев: оптические, ёмкостные, ультразвуковые.</a:t>
            </a:r>
          </a:p>
        </p:txBody>
      </p:sp>
    </p:spTree>
    <p:extLst>
      <p:ext uri="{BB962C8B-B14F-4D97-AF65-F5344CB8AC3E}">
        <p14:creationId xmlns:p14="http://schemas.microsoft.com/office/powerpoint/2010/main" val="248012331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Основные типы сканеров</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56</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210755" y="773468"/>
            <a:ext cx="8712968" cy="1666354"/>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lnSpc>
                <a:spcPct val="115000"/>
              </a:lnSpc>
              <a:spcBef>
                <a:spcPts val="1075"/>
              </a:spcBef>
              <a:spcAft>
                <a:spcPts val="1075"/>
              </a:spcAft>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Оптические сканеры отпечатков пальцев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это самый старый способ считывания и сравнения отпечатков. Как понятно из названия, технология базируется на считывании оптической информации – по сути, фотографии. Затем используются алгоритмы для распознавания уникального рисунка на поверхности пальца при помощи анализа самых светлых и самых темных участков изображения.</a:t>
            </a:r>
          </a:p>
        </p:txBody>
      </p:sp>
      <p:pic>
        <p:nvPicPr>
          <p:cNvPr id="8" name="Picture 6">
            <a:extLst>
              <a:ext uri="{FF2B5EF4-FFF2-40B4-BE49-F238E27FC236}">
                <a16:creationId xmlns:a16="http://schemas.microsoft.com/office/drawing/2014/main" id="{25DB419D-2357-49F2-8CD4-1FAB97AF63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8469" y="2531508"/>
            <a:ext cx="3157537"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Прямоугольник 9">
            <a:extLst>
              <a:ext uri="{FF2B5EF4-FFF2-40B4-BE49-F238E27FC236}">
                <a16:creationId xmlns:a16="http://schemas.microsoft.com/office/drawing/2014/main" id="{226F64CC-3BC4-48FA-9415-4F7C74C3BA8B}"/>
              </a:ext>
            </a:extLst>
          </p:cNvPr>
          <p:cNvSpPr>
            <a:spLocks noChangeArrowheads="1"/>
          </p:cNvSpPr>
          <p:nvPr/>
        </p:nvSpPr>
        <p:spPr bwMode="auto">
          <a:xfrm>
            <a:off x="1995488" y="4401856"/>
            <a:ext cx="5143500" cy="39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fontAlgn="base" latinLnBrk="0" hangingPunct="1">
              <a:spcBef>
                <a:spcPct val="20000"/>
              </a:spcBef>
              <a:spcAft>
                <a:spcPct val="0"/>
              </a:spcAft>
              <a:defRPr sz="1500" kern="1200">
                <a:solidFill>
                  <a:schemeClr val="tx1"/>
                </a:solidFill>
                <a:latin typeface="Arial" pitchFamily="34" charset="0"/>
                <a:ea typeface="+mn-ea"/>
                <a:cs typeface="Arial"/>
              </a:defRPr>
            </a:lvl1pPr>
            <a:lvl2pPr marL="457200" indent="-214313" algn="l" defTabSz="914400" rtl="0" eaLnBrk="1" fontAlgn="base" latinLnBrk="0" hangingPunct="1">
              <a:spcBef>
                <a:spcPct val="20000"/>
              </a:spcBef>
              <a:spcAft>
                <a:spcPct val="0"/>
              </a:spcAft>
              <a:buChar char="–"/>
              <a:defRPr sz="2100" kern="1200">
                <a:solidFill>
                  <a:schemeClr val="tx1"/>
                </a:solidFill>
                <a:latin typeface="Times New Roman" pitchFamily="18" charset="0"/>
                <a:ea typeface="+mn-ea"/>
                <a:cs typeface="Arial"/>
              </a:defRPr>
            </a:lvl2pPr>
            <a:lvl3pPr marL="914400" indent="-171450" algn="l" defTabSz="914400" rtl="0" eaLnBrk="1" fontAlgn="base" latinLnBrk="0" hangingPunct="1">
              <a:spcBef>
                <a:spcPct val="20000"/>
              </a:spcBef>
              <a:spcAft>
                <a:spcPct val="0"/>
              </a:spcAft>
              <a:buChar char="•"/>
              <a:defRPr sz="2400" kern="1200">
                <a:solidFill>
                  <a:schemeClr val="tx1"/>
                </a:solidFill>
                <a:latin typeface="Times New Roman" pitchFamily="18" charset="0"/>
                <a:ea typeface="+mn-ea"/>
                <a:cs typeface="Arial"/>
              </a:defRPr>
            </a:lvl3pPr>
            <a:lvl4pPr marL="13716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4pPr>
            <a:lvl5pPr marL="18288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5pPr>
            <a:lvl6pPr marL="22860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6pPr>
            <a:lvl7pPr marL="27432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7pPr>
            <a:lvl8pPr marL="32004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8pPr>
            <a:lvl9pPr marL="3657600" indent="-171450" algn="l" defTabSz="914400" rtl="0" eaLnBrk="1" fontAlgn="base" latinLnBrk="0" hangingPunct="1">
              <a:spcBef>
                <a:spcPct val="20000"/>
              </a:spcBef>
              <a:spcAft>
                <a:spcPct val="0"/>
              </a:spcAft>
              <a:buChar char="»"/>
              <a:defRPr sz="1500" kern="1200">
                <a:solidFill>
                  <a:schemeClr val="tx1"/>
                </a:solidFill>
                <a:latin typeface="Times New Roman" pitchFamily="18" charset="0"/>
                <a:ea typeface="+mn-ea"/>
                <a:cs typeface="Arial"/>
              </a:defRPr>
            </a:lvl9pPr>
          </a:lstStyle>
          <a:p>
            <a:pPr algn="ctr">
              <a:lnSpc>
                <a:spcPct val="115000"/>
              </a:lnSpc>
              <a:spcBef>
                <a:spcPts val="1075"/>
              </a:spcBef>
              <a:spcAft>
                <a:spcPts val="1075"/>
              </a:spcAft>
            </a:pP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Рисунок 1 – Схема оптического сканера.</a:t>
            </a:r>
          </a:p>
        </p:txBody>
      </p:sp>
    </p:spTree>
    <p:extLst>
      <p:ext uri="{BB962C8B-B14F-4D97-AF65-F5344CB8AC3E}">
        <p14:creationId xmlns:p14="http://schemas.microsoft.com/office/powerpoint/2010/main" val="17748733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Достоинства строгой аутентификации</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57</a:t>
            </a:fld>
            <a:endParaRPr lang="ru-RU"/>
          </a:p>
        </p:txBody>
      </p:sp>
      <p:sp>
        <p:nvSpPr>
          <p:cNvPr id="6" name="TextBox 5">
            <a:extLst>
              <a:ext uri="{FF2B5EF4-FFF2-40B4-BE49-F238E27FC236}">
                <a16:creationId xmlns:a16="http://schemas.microsoft.com/office/drawing/2014/main" id="{65A0E3E9-88B5-4009-A0F9-EB92D28D2F41}"/>
              </a:ext>
            </a:extLst>
          </p:cNvPr>
          <p:cNvSpPr txBox="1"/>
          <p:nvPr/>
        </p:nvSpPr>
        <p:spPr>
          <a:xfrm>
            <a:off x="246759" y="771550"/>
            <a:ext cx="8640960" cy="193899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457200" indent="-457200" algn="just" eaLnBrk="1" hangingPunct="1">
              <a:buFont typeface="+mj-lt"/>
              <a:buAutoNum type="arabicPeriod"/>
              <a:defRPr/>
            </a:pPr>
            <a:r>
              <a:rPr lang="ru-RU" b="0">
                <a:latin typeface="Calibri" panose="020F0502020204030204" pitchFamily="34" charset="0"/>
                <a:ea typeface="Calibri" panose="020F0502020204030204" pitchFamily="34" charset="0"/>
                <a:cs typeface="Calibri" panose="020F0502020204030204" pitchFamily="34" charset="0"/>
              </a:rPr>
              <a:t>Перехватываемые данные в ходе процесса аутентификации не позволяют нарушителю вычислить секретный ключ</a:t>
            </a:r>
          </a:p>
          <a:p>
            <a:pPr marL="457200" indent="-457200" algn="just" eaLnBrk="1" hangingPunct="1">
              <a:buFont typeface="+mj-lt"/>
              <a:buAutoNum type="arabicPeriod"/>
              <a:defRPr/>
            </a:pPr>
            <a:r>
              <a:rPr lang="ru-RU" b="0">
                <a:latin typeface="Calibri" panose="020F0502020204030204" pitchFamily="34" charset="0"/>
                <a:ea typeface="Calibri" panose="020F0502020204030204" pitchFamily="34" charset="0"/>
                <a:cs typeface="Calibri" panose="020F0502020204030204" pitchFamily="34" charset="0"/>
              </a:rPr>
              <a:t>Возможность многократного выполнения процедуры аутентификации удаленного пользователя  без смены ключа аутентификации</a:t>
            </a:r>
            <a:endParaRPr lang="ru-RU">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43653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Протокол «свой—чужой»</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58</a:t>
            </a:fld>
            <a:endParaRPr lang="ru-RU"/>
          </a:p>
        </p:txBody>
      </p:sp>
      <p:sp>
        <p:nvSpPr>
          <p:cNvPr id="6" name="TextBox 5">
            <a:extLst>
              <a:ext uri="{FF2B5EF4-FFF2-40B4-BE49-F238E27FC236}">
                <a16:creationId xmlns:a16="http://schemas.microsoft.com/office/drawing/2014/main" id="{AD109B6D-BD11-4BEE-8B10-CA4A4B9BF87F}"/>
              </a:ext>
            </a:extLst>
          </p:cNvPr>
          <p:cNvSpPr txBox="1"/>
          <p:nvPr/>
        </p:nvSpPr>
        <p:spPr>
          <a:xfrm>
            <a:off x="321308" y="699542"/>
            <a:ext cx="8568952" cy="304698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defRPr/>
            </a:pPr>
            <a:r>
              <a:rPr lang="ru-RU" b="1">
                <a:latin typeface="Calibri" panose="020F0502020204030204" pitchFamily="34" charset="0"/>
                <a:ea typeface="Calibri" panose="020F0502020204030204" pitchFamily="34" charset="0"/>
                <a:cs typeface="Calibri" panose="020F0502020204030204" pitchFamily="34" charset="0"/>
              </a:rPr>
              <a:t>1-й шаг.  </a:t>
            </a:r>
            <a:r>
              <a:rPr lang="ru-RU" b="0">
                <a:latin typeface="Calibri" panose="020F0502020204030204" pitchFamily="34" charset="0"/>
                <a:ea typeface="Calibri" panose="020F0502020204030204" pitchFamily="34" charset="0"/>
                <a:cs typeface="Calibri" panose="020F0502020204030204" pitchFamily="34" charset="0"/>
              </a:rPr>
              <a:t>Проверяющий генерирует случайный запрос </a:t>
            </a:r>
            <a:r>
              <a:rPr lang="en-US" b="0">
                <a:latin typeface="Calibri" panose="020F0502020204030204" pitchFamily="34" charset="0"/>
                <a:ea typeface="Calibri" panose="020F0502020204030204" pitchFamily="34" charset="0"/>
                <a:cs typeface="Calibri" panose="020F0502020204030204" pitchFamily="34" charset="0"/>
              </a:rPr>
              <a:t>R</a:t>
            </a:r>
            <a:r>
              <a:rPr lang="ru-RU" b="0">
                <a:latin typeface="Calibri" panose="020F0502020204030204" pitchFamily="34" charset="0"/>
                <a:ea typeface="Calibri" panose="020F0502020204030204" pitchFamily="34" charset="0"/>
                <a:cs typeface="Calibri" panose="020F0502020204030204" pitchFamily="34" charset="0"/>
              </a:rPr>
              <a:t> и направляет его доказывающему.</a:t>
            </a:r>
          </a:p>
          <a:p>
            <a:pPr algn="just" eaLnBrk="1" hangingPunct="1">
              <a:defRPr/>
            </a:pPr>
            <a:endParaRPr lang="ru-RU" b="0">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r>
              <a:rPr lang="ru-RU" b="1">
                <a:latin typeface="Calibri" panose="020F0502020204030204" pitchFamily="34" charset="0"/>
                <a:ea typeface="Calibri" panose="020F0502020204030204" pitchFamily="34" charset="0"/>
                <a:cs typeface="Calibri" panose="020F0502020204030204" pitchFamily="34" charset="0"/>
              </a:rPr>
              <a:t>2-й шаг. </a:t>
            </a:r>
            <a:r>
              <a:rPr lang="ru-RU" b="0">
                <a:latin typeface="Calibri" panose="020F0502020204030204" pitchFamily="34" charset="0"/>
                <a:ea typeface="Calibri" panose="020F0502020204030204" pitchFamily="34" charset="0"/>
                <a:cs typeface="Calibri" panose="020F0502020204030204" pitchFamily="34" charset="0"/>
              </a:rPr>
              <a:t>Доказывающий вычисляет ответ, зависящий от значения </a:t>
            </a:r>
            <a:r>
              <a:rPr lang="en-US" b="0">
                <a:latin typeface="Calibri" panose="020F0502020204030204" pitchFamily="34" charset="0"/>
                <a:ea typeface="Calibri" panose="020F0502020204030204" pitchFamily="34" charset="0"/>
                <a:cs typeface="Calibri" panose="020F0502020204030204" pitchFamily="34" charset="0"/>
              </a:rPr>
              <a:t>R </a:t>
            </a:r>
            <a:r>
              <a:rPr lang="ru-RU" b="0">
                <a:latin typeface="Calibri" panose="020F0502020204030204" pitchFamily="34" charset="0"/>
                <a:ea typeface="Calibri" panose="020F0502020204030204" pitchFamily="34" charset="0"/>
                <a:cs typeface="Calibri" panose="020F0502020204030204" pitchFamily="34" charset="0"/>
              </a:rPr>
              <a:t>и ключа К и направляет его проверяющему. </a:t>
            </a:r>
          </a:p>
          <a:p>
            <a:pPr algn="just" eaLnBrk="1" hangingPunct="1">
              <a:defRPr/>
            </a:pPr>
            <a:endParaRPr lang="ru-RU" b="0">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r>
              <a:rPr lang="ru-RU">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Проверяющий самостоятельно вычисляет ответ по </a:t>
            </a:r>
            <a:r>
              <a:rPr lang="en-US" b="0">
                <a:latin typeface="Calibri" panose="020F0502020204030204" pitchFamily="34" charset="0"/>
                <a:ea typeface="Calibri" panose="020F0502020204030204" pitchFamily="34" charset="0"/>
                <a:cs typeface="Calibri" panose="020F0502020204030204" pitchFamily="34" charset="0"/>
              </a:rPr>
              <a:t>R </a:t>
            </a:r>
            <a:r>
              <a:rPr lang="ru-RU" b="0">
                <a:latin typeface="Calibri" panose="020F0502020204030204" pitchFamily="34" charset="0"/>
                <a:ea typeface="Calibri" panose="020F0502020204030204" pitchFamily="34" charset="0"/>
                <a:cs typeface="Calibri" panose="020F0502020204030204" pitchFamily="34" charset="0"/>
              </a:rPr>
              <a:t>и К и сравнивает с полученным значением ответа. </a:t>
            </a:r>
          </a:p>
        </p:txBody>
      </p:sp>
    </p:spTree>
    <p:extLst>
      <p:ext uri="{BB962C8B-B14F-4D97-AF65-F5344CB8AC3E}">
        <p14:creationId xmlns:p14="http://schemas.microsoft.com/office/powerpoint/2010/main" val="388474465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eaLnBrk="1" hangingPunct="1">
              <a:defRPr/>
            </a:pPr>
            <a:r>
              <a:rPr lang="ru-RU" altLang="ru-RU" sz="1600">
                <a:latin typeface="Arial" pitchFamily="34" charset="0"/>
                <a:cs typeface="Arial" pitchFamily="34" charset="0"/>
              </a:rPr>
              <a:t>Протокол </a:t>
            </a:r>
            <a:r>
              <a:rPr lang="ru-RU" altLang="ru-RU" sz="2000">
                <a:latin typeface="Calibri" panose="020F0502020204030204" pitchFamily="34" charset="0"/>
                <a:ea typeface="Calibri" panose="020F0502020204030204" pitchFamily="34" charset="0"/>
                <a:cs typeface="Calibri" panose="020F0502020204030204" pitchFamily="34" charset="0"/>
              </a:rPr>
              <a:t>рукопожатия-2</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59</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395536" y="667370"/>
            <a:ext cx="8568952" cy="298543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1-й шаг.  </a:t>
            </a:r>
            <a:r>
              <a:rPr lang="ru-RU" sz="2000" b="0">
                <a:latin typeface="Calibri" panose="020F0502020204030204" pitchFamily="34" charset="0"/>
                <a:ea typeface="Calibri" panose="020F0502020204030204" pitchFamily="34" charset="0"/>
                <a:cs typeface="Calibri" panose="020F0502020204030204" pitchFamily="34" charset="0"/>
              </a:rPr>
              <a:t>Пользователь </a:t>
            </a:r>
            <a:r>
              <a:rPr lang="ru-RU" sz="2000" b="1">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генерирует случайный запрос </a:t>
            </a:r>
            <a:r>
              <a:rPr lang="en-US" sz="2000" b="1">
                <a:latin typeface="Calibri" panose="020F0502020204030204" pitchFamily="34" charset="0"/>
                <a:ea typeface="Calibri" panose="020F0502020204030204" pitchFamily="34" charset="0"/>
                <a:cs typeface="Calibri" panose="020F0502020204030204" pitchFamily="34" charset="0"/>
              </a:rPr>
              <a:t>R</a:t>
            </a:r>
            <a:r>
              <a:rPr lang="ru-RU" sz="2000" b="1" baseline="-25000">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и направляет его пользователю </a:t>
            </a:r>
            <a:r>
              <a:rPr lang="ru-RU" sz="2000" b="1">
                <a:latin typeface="Calibri" panose="020F0502020204030204" pitchFamily="34" charset="0"/>
                <a:ea typeface="Calibri" panose="020F0502020204030204" pitchFamily="34" charset="0"/>
                <a:cs typeface="Calibri" panose="020F0502020204030204" pitchFamily="34" charset="0"/>
              </a:rPr>
              <a:t>В</a:t>
            </a:r>
            <a:r>
              <a:rPr lang="ru-RU" sz="2000" b="0">
                <a:latin typeface="Calibri" panose="020F0502020204030204" pitchFamily="34" charset="0"/>
                <a:ea typeface="Calibri" panose="020F0502020204030204" pitchFamily="34" charset="0"/>
                <a:cs typeface="Calibri" panose="020F0502020204030204" pitchFamily="34" charset="0"/>
              </a:rPr>
              <a:t>.</a:t>
            </a:r>
          </a:p>
          <a:p>
            <a:pPr eaLnBrk="1" hangingPunct="1">
              <a:defRPr/>
            </a:pPr>
            <a:endParaRPr lang="ru-RU" sz="2000" b="0">
              <a:latin typeface="Calibri" panose="020F0502020204030204" pitchFamily="34" charset="0"/>
              <a:ea typeface="Calibri" panose="020F0502020204030204" pitchFamily="34" charset="0"/>
              <a:cs typeface="Calibri" panose="020F0502020204030204" pitchFamily="34" charset="0"/>
            </a:endParaRPr>
          </a:p>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2-й шаг. </a:t>
            </a:r>
            <a:r>
              <a:rPr lang="ru-RU" sz="2000" b="0">
                <a:latin typeface="Calibri" panose="020F0502020204030204" pitchFamily="34" charset="0"/>
                <a:ea typeface="Calibri" panose="020F0502020204030204" pitchFamily="34" charset="0"/>
                <a:cs typeface="Calibri" panose="020F0502020204030204" pitchFamily="34" charset="0"/>
              </a:rPr>
              <a:t>Пользователь </a:t>
            </a:r>
            <a:r>
              <a:rPr lang="ru-RU" sz="2000" b="1">
                <a:latin typeface="Calibri" panose="020F0502020204030204" pitchFamily="34" charset="0"/>
                <a:ea typeface="Calibri" panose="020F0502020204030204" pitchFamily="34" charset="0"/>
                <a:cs typeface="Calibri" panose="020F0502020204030204" pitchFamily="34" charset="0"/>
              </a:rPr>
              <a:t>В</a:t>
            </a:r>
            <a:r>
              <a:rPr lang="ru-RU" sz="2000" b="0">
                <a:latin typeface="Calibri" panose="020F0502020204030204" pitchFamily="34" charset="0"/>
                <a:ea typeface="Calibri" panose="020F0502020204030204" pitchFamily="34" charset="0"/>
                <a:cs typeface="Calibri" panose="020F0502020204030204" pitchFamily="34" charset="0"/>
              </a:rPr>
              <a:t> вычисляет ответ </a:t>
            </a:r>
            <a:r>
              <a:rPr lang="en-US" sz="2000" b="1">
                <a:latin typeface="Calibri" panose="020F0502020204030204" pitchFamily="34" charset="0"/>
                <a:ea typeface="Calibri" panose="020F0502020204030204" pitchFamily="34" charset="0"/>
                <a:cs typeface="Calibri" panose="020F0502020204030204" pitchFamily="34" charset="0"/>
              </a:rPr>
              <a:t>W</a:t>
            </a:r>
            <a:r>
              <a:rPr lang="ru-RU" sz="2000" b="1" baseline="-25000">
                <a:latin typeface="Calibri" panose="020F0502020204030204" pitchFamily="34" charset="0"/>
                <a:ea typeface="Calibri" panose="020F0502020204030204" pitchFamily="34" charset="0"/>
                <a:cs typeface="Calibri" panose="020F0502020204030204" pitchFamily="34" charset="0"/>
              </a:rPr>
              <a:t>В</a:t>
            </a:r>
            <a:r>
              <a:rPr lang="en-US" sz="2000" b="1">
                <a:latin typeface="Calibri" panose="020F0502020204030204" pitchFamily="34" charset="0"/>
                <a:ea typeface="Calibri" panose="020F0502020204030204" pitchFamily="34" charset="0"/>
                <a:cs typeface="Calibri" panose="020F0502020204030204" pitchFamily="34" charset="0"/>
              </a:rPr>
              <a:t>=F(R</a:t>
            </a:r>
            <a:r>
              <a:rPr lang="ru-RU" sz="2000" b="1" baseline="-25000">
                <a:latin typeface="Calibri" panose="020F0502020204030204" pitchFamily="34" charset="0"/>
                <a:ea typeface="Calibri" panose="020F0502020204030204" pitchFamily="34" charset="0"/>
                <a:cs typeface="Calibri" panose="020F0502020204030204" pitchFamily="34" charset="0"/>
              </a:rPr>
              <a:t> А</a:t>
            </a:r>
            <a:r>
              <a:rPr lang="en-US" sz="2000" b="1">
                <a:latin typeface="Calibri" panose="020F0502020204030204" pitchFamily="34" charset="0"/>
                <a:ea typeface="Calibri" panose="020F0502020204030204" pitchFamily="34" charset="0"/>
                <a:cs typeface="Calibri" panose="020F0502020204030204" pitchFamily="34" charset="0"/>
              </a:rPr>
              <a:t>,K)</a:t>
            </a:r>
            <a:r>
              <a:rPr lang="ru-RU" sz="2000" b="0">
                <a:latin typeface="Calibri" panose="020F0502020204030204" pitchFamily="34" charset="0"/>
                <a:ea typeface="Calibri" panose="020F0502020204030204" pitchFamily="34" charset="0"/>
                <a:cs typeface="Calibri" panose="020F0502020204030204" pitchFamily="34" charset="0"/>
              </a:rPr>
              <a:t>,</a:t>
            </a:r>
            <a:r>
              <a:rPr lang="en-US" sz="2000" b="0">
                <a:latin typeface="Calibri" panose="020F0502020204030204" pitchFamily="34" charset="0"/>
                <a:ea typeface="Calibri" panose="020F0502020204030204" pitchFamily="34" charset="0"/>
                <a:cs typeface="Calibri" panose="020F0502020204030204" pitchFamily="34" charset="0"/>
              </a:rPr>
              <a:t> </a:t>
            </a:r>
            <a:r>
              <a:rPr lang="ru-RU" sz="2000" b="0">
                <a:latin typeface="Calibri" panose="020F0502020204030204" pitchFamily="34" charset="0"/>
                <a:ea typeface="Calibri" panose="020F0502020204030204" pitchFamily="34" charset="0"/>
                <a:cs typeface="Calibri" panose="020F0502020204030204" pitchFamily="34" charset="0"/>
              </a:rPr>
              <a:t>генерирует случайный запрос </a:t>
            </a:r>
            <a:r>
              <a:rPr lang="en-US" sz="2000" b="1">
                <a:latin typeface="Calibri" panose="020F0502020204030204" pitchFamily="34" charset="0"/>
                <a:ea typeface="Calibri" panose="020F0502020204030204" pitchFamily="34" charset="0"/>
                <a:cs typeface="Calibri" panose="020F0502020204030204" pitchFamily="34" charset="0"/>
              </a:rPr>
              <a:t>R</a:t>
            </a:r>
            <a:r>
              <a:rPr lang="ru-RU" sz="2000" b="1" baseline="-25000">
                <a:latin typeface="Calibri" panose="020F0502020204030204" pitchFamily="34" charset="0"/>
                <a:ea typeface="Calibri" panose="020F0502020204030204" pitchFamily="34" charset="0"/>
                <a:cs typeface="Calibri" panose="020F0502020204030204" pitchFamily="34" charset="0"/>
              </a:rPr>
              <a:t>В</a:t>
            </a:r>
            <a:r>
              <a:rPr lang="ru-RU" sz="2000" b="0">
                <a:latin typeface="Calibri" panose="020F0502020204030204" pitchFamily="34" charset="0"/>
                <a:ea typeface="Calibri" panose="020F0502020204030204" pitchFamily="34" charset="0"/>
                <a:cs typeface="Calibri" panose="020F0502020204030204" pitchFamily="34" charset="0"/>
              </a:rPr>
              <a:t> и направляет пару </a:t>
            </a:r>
            <a:r>
              <a:rPr lang="ru-RU" sz="2000" b="1">
                <a:latin typeface="Calibri" panose="020F0502020204030204" pitchFamily="34" charset="0"/>
                <a:ea typeface="Calibri" panose="020F0502020204030204" pitchFamily="34" charset="0"/>
                <a:cs typeface="Calibri" panose="020F0502020204030204" pitchFamily="34" charset="0"/>
              </a:rPr>
              <a:t>(</a:t>
            </a:r>
            <a:r>
              <a:rPr lang="en-US" sz="2000" b="1">
                <a:latin typeface="Calibri" panose="020F0502020204030204" pitchFamily="34" charset="0"/>
                <a:ea typeface="Calibri" panose="020F0502020204030204" pitchFamily="34" charset="0"/>
                <a:cs typeface="Calibri" panose="020F0502020204030204" pitchFamily="34" charset="0"/>
              </a:rPr>
              <a:t>W</a:t>
            </a:r>
            <a:r>
              <a:rPr lang="ru-RU" sz="2000" b="1" baseline="-25000">
                <a:latin typeface="Calibri" panose="020F0502020204030204" pitchFamily="34" charset="0"/>
                <a:ea typeface="Calibri" panose="020F0502020204030204" pitchFamily="34" charset="0"/>
                <a:cs typeface="Calibri" panose="020F0502020204030204" pitchFamily="34" charset="0"/>
              </a:rPr>
              <a:t>В </a:t>
            </a:r>
            <a:r>
              <a:rPr lang="ru-RU" sz="2000" b="1">
                <a:latin typeface="Calibri" panose="020F0502020204030204" pitchFamily="34" charset="0"/>
                <a:ea typeface="Calibri" panose="020F0502020204030204" pitchFamily="34" charset="0"/>
                <a:cs typeface="Calibri" panose="020F0502020204030204" pitchFamily="34" charset="0"/>
              </a:rPr>
              <a:t>,</a:t>
            </a:r>
            <a:r>
              <a:rPr lang="en-US" sz="2000" b="1">
                <a:latin typeface="Calibri" panose="020F0502020204030204" pitchFamily="34" charset="0"/>
                <a:ea typeface="Calibri" panose="020F0502020204030204" pitchFamily="34" charset="0"/>
                <a:cs typeface="Calibri" panose="020F0502020204030204" pitchFamily="34" charset="0"/>
              </a:rPr>
              <a:t>R</a:t>
            </a:r>
            <a:r>
              <a:rPr lang="ru-RU" sz="2000" b="1" baseline="-25000">
                <a:latin typeface="Calibri" panose="020F0502020204030204" pitchFamily="34" charset="0"/>
                <a:ea typeface="Calibri" panose="020F0502020204030204" pitchFamily="34" charset="0"/>
                <a:cs typeface="Calibri" panose="020F0502020204030204" pitchFamily="34" charset="0"/>
              </a:rPr>
              <a:t>В </a:t>
            </a:r>
            <a:r>
              <a:rPr lang="ru-RU" sz="2000" b="1">
                <a:latin typeface="Calibri" panose="020F0502020204030204" pitchFamily="34" charset="0"/>
                <a:ea typeface="Calibri" panose="020F0502020204030204" pitchFamily="34" charset="0"/>
                <a:cs typeface="Calibri" panose="020F0502020204030204" pitchFamily="34" charset="0"/>
              </a:rPr>
              <a:t>) </a:t>
            </a:r>
            <a:r>
              <a:rPr lang="ru-RU" sz="2000" b="0">
                <a:latin typeface="Calibri" panose="020F0502020204030204" pitchFamily="34" charset="0"/>
                <a:ea typeface="Calibri" panose="020F0502020204030204" pitchFamily="34" charset="0"/>
                <a:cs typeface="Calibri" panose="020F0502020204030204" pitchFamily="34" charset="0"/>
              </a:rPr>
              <a:t>пользователю </a:t>
            </a:r>
            <a:r>
              <a:rPr lang="ru-RU" sz="2000" b="1">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a:t>
            </a:r>
          </a:p>
          <a:p>
            <a:pPr eaLnBrk="1" hangingPunct="1">
              <a:defRPr/>
            </a:pPr>
            <a:endParaRPr lang="ru-RU" sz="2000" b="1">
              <a:latin typeface="Calibri" panose="020F0502020204030204" pitchFamily="34" charset="0"/>
              <a:ea typeface="Calibri" panose="020F0502020204030204" pitchFamily="34" charset="0"/>
              <a:cs typeface="Calibri" panose="020F0502020204030204" pitchFamily="34" charset="0"/>
            </a:endParaRPr>
          </a:p>
          <a:p>
            <a:pPr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3-й шаг. </a:t>
            </a:r>
            <a:r>
              <a:rPr lang="ru-RU" sz="2000" b="0">
                <a:latin typeface="Calibri" panose="020F0502020204030204" pitchFamily="34" charset="0"/>
                <a:ea typeface="Calibri" panose="020F0502020204030204" pitchFamily="34" charset="0"/>
                <a:cs typeface="Calibri" panose="020F0502020204030204" pitchFamily="34" charset="0"/>
              </a:rPr>
              <a:t>Пользователь </a:t>
            </a:r>
            <a:r>
              <a:rPr lang="ru-RU" sz="2000" b="1">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вычисляет ответ </a:t>
            </a:r>
            <a:r>
              <a:rPr lang="en-US" sz="2000" b="1">
                <a:latin typeface="Calibri" panose="020F0502020204030204" pitchFamily="34" charset="0"/>
                <a:ea typeface="Calibri" panose="020F0502020204030204" pitchFamily="34" charset="0"/>
                <a:cs typeface="Calibri" panose="020F0502020204030204" pitchFamily="34" charset="0"/>
              </a:rPr>
              <a:t>W</a:t>
            </a:r>
            <a:r>
              <a:rPr lang="ru-RU" sz="2000" b="1" baseline="-25000">
                <a:latin typeface="Calibri" panose="020F0502020204030204" pitchFamily="34" charset="0"/>
                <a:ea typeface="Calibri" panose="020F0502020204030204" pitchFamily="34" charset="0"/>
                <a:cs typeface="Calibri" panose="020F0502020204030204" pitchFamily="34" charset="0"/>
              </a:rPr>
              <a:t>А</a:t>
            </a:r>
            <a:r>
              <a:rPr lang="en-US" sz="2000" b="1">
                <a:latin typeface="Calibri" panose="020F0502020204030204" pitchFamily="34" charset="0"/>
                <a:ea typeface="Calibri" panose="020F0502020204030204" pitchFamily="34" charset="0"/>
                <a:cs typeface="Calibri" panose="020F0502020204030204" pitchFamily="34" charset="0"/>
              </a:rPr>
              <a:t>=F(R</a:t>
            </a:r>
            <a:r>
              <a:rPr lang="ru-RU" sz="2000" b="1" baseline="-25000">
                <a:latin typeface="Calibri" panose="020F0502020204030204" pitchFamily="34" charset="0"/>
                <a:ea typeface="Calibri" panose="020F0502020204030204" pitchFamily="34" charset="0"/>
                <a:cs typeface="Calibri" panose="020F0502020204030204" pitchFamily="34" charset="0"/>
              </a:rPr>
              <a:t> В</a:t>
            </a:r>
            <a:r>
              <a:rPr lang="en-US" sz="2000" b="1">
                <a:latin typeface="Calibri" panose="020F0502020204030204" pitchFamily="34" charset="0"/>
                <a:ea typeface="Calibri" panose="020F0502020204030204" pitchFamily="34" charset="0"/>
                <a:cs typeface="Calibri" panose="020F0502020204030204" pitchFamily="34" charset="0"/>
              </a:rPr>
              <a:t>,K)</a:t>
            </a:r>
            <a:r>
              <a:rPr lang="ru-RU" sz="2000" b="1">
                <a:latin typeface="Calibri" panose="020F0502020204030204" pitchFamily="34" charset="0"/>
                <a:ea typeface="Calibri" panose="020F0502020204030204" pitchFamily="34" charset="0"/>
                <a:cs typeface="Calibri" panose="020F0502020204030204" pitchFamily="34" charset="0"/>
              </a:rPr>
              <a:t> </a:t>
            </a:r>
            <a:r>
              <a:rPr lang="ru-RU" sz="2000" b="0">
                <a:latin typeface="Calibri" panose="020F0502020204030204" pitchFamily="34" charset="0"/>
                <a:ea typeface="Calibri" panose="020F0502020204030204" pitchFamily="34" charset="0"/>
                <a:cs typeface="Calibri" panose="020F0502020204030204" pitchFamily="34" charset="0"/>
              </a:rPr>
              <a:t>и направляет </a:t>
            </a:r>
            <a:r>
              <a:rPr lang="en-US" sz="2000" b="1">
                <a:latin typeface="Calibri" panose="020F0502020204030204" pitchFamily="34" charset="0"/>
                <a:ea typeface="Calibri" panose="020F0502020204030204" pitchFamily="34" charset="0"/>
                <a:cs typeface="Calibri" panose="020F0502020204030204" pitchFamily="34" charset="0"/>
              </a:rPr>
              <a:t>W</a:t>
            </a:r>
            <a:r>
              <a:rPr lang="ru-RU" sz="2000" b="1" baseline="-25000">
                <a:latin typeface="Calibri" panose="020F0502020204030204" pitchFamily="34" charset="0"/>
                <a:ea typeface="Calibri" panose="020F0502020204030204" pitchFamily="34" charset="0"/>
                <a:cs typeface="Calibri" panose="020F0502020204030204" pitchFamily="34" charset="0"/>
              </a:rPr>
              <a:t>В</a:t>
            </a:r>
            <a:r>
              <a:rPr lang="ru-RU" sz="2000" b="0">
                <a:latin typeface="Calibri" panose="020F0502020204030204" pitchFamily="34" charset="0"/>
                <a:ea typeface="Calibri" panose="020F0502020204030204" pitchFamily="34" charset="0"/>
                <a:cs typeface="Calibri" panose="020F0502020204030204" pitchFamily="34" charset="0"/>
              </a:rPr>
              <a:t> пользователю </a:t>
            </a:r>
            <a:r>
              <a:rPr lang="ru-RU" sz="2000" b="1">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a:t>
            </a:r>
          </a:p>
          <a:p>
            <a:pPr eaLnBrk="1" hangingPunct="1">
              <a:defRPr/>
            </a:pPr>
            <a:r>
              <a:rPr lang="ru-RU" sz="2800">
                <a:solidFill>
                  <a:schemeClr val="accent3">
                    <a:lumMod val="75000"/>
                  </a:schemeClr>
                </a:solidFill>
                <a:latin typeface="Arial"/>
                <a:ea typeface="+mj-ea"/>
                <a:cs typeface="Arial"/>
              </a:rPr>
              <a:t> </a:t>
            </a:r>
          </a:p>
        </p:txBody>
      </p:sp>
      <p:sp>
        <p:nvSpPr>
          <p:cNvPr id="7" name="Rectangle 2">
            <a:extLst>
              <a:ext uri="{FF2B5EF4-FFF2-40B4-BE49-F238E27FC236}">
                <a16:creationId xmlns:a16="http://schemas.microsoft.com/office/drawing/2014/main" id="{040F828F-8220-485E-8A72-7A94AAB472FD}"/>
              </a:ext>
            </a:extLst>
          </p:cNvPr>
          <p:cNvSpPr txBox="1">
            <a:spLocks noChangeArrowheads="1"/>
          </p:cNvSpPr>
          <p:nvPr/>
        </p:nvSpPr>
        <p:spPr bwMode="auto">
          <a:xfrm>
            <a:off x="-197644" y="3579862"/>
            <a:ext cx="9539288" cy="622300"/>
          </a:xfrm>
          <a:prstGeom prst="rect">
            <a:avLst/>
          </a:prstGeom>
          <a:noFill/>
          <a:ln w="9525">
            <a:noFill/>
            <a:miter lim="800000"/>
          </a:ln>
        </p:spPr>
        <p:txBody>
          <a:bodyPr anchor="ct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eaLnBrk="1" hangingPunct="1">
              <a:defRPr/>
            </a:pPr>
            <a:r>
              <a:rPr 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ru-RU" sz="2000" b="1">
                <a:latin typeface="Calibri" panose="020F0502020204030204" pitchFamily="34" charset="0"/>
                <a:ea typeface="Calibri" panose="020F0502020204030204" pitchFamily="34" charset="0"/>
                <a:cs typeface="Calibri" panose="020F0502020204030204" pitchFamily="34" charset="0"/>
              </a:rPr>
              <a:t> </a:t>
            </a:r>
            <a:r>
              <a:rPr lang="ru-RU" sz="2000" b="0">
                <a:latin typeface="Calibri" panose="020F0502020204030204" pitchFamily="34" charset="0"/>
                <a:ea typeface="Calibri" panose="020F0502020204030204" pitchFamily="34" charset="0"/>
                <a:cs typeface="Calibri" panose="020F0502020204030204" pitchFamily="34" charset="0"/>
              </a:rPr>
              <a:t>  Запросы </a:t>
            </a:r>
            <a:r>
              <a:rPr lang="en-US" sz="2000" b="1">
                <a:latin typeface="Calibri" panose="020F0502020204030204" pitchFamily="34" charset="0"/>
                <a:ea typeface="Calibri" panose="020F0502020204030204" pitchFamily="34" charset="0"/>
                <a:cs typeface="Calibri" panose="020F0502020204030204" pitchFamily="34" charset="0"/>
              </a:rPr>
              <a:t>R</a:t>
            </a:r>
            <a:r>
              <a:rPr lang="ru-RU" sz="2000" b="1" baseline="-25000">
                <a:latin typeface="Calibri" panose="020F0502020204030204" pitchFamily="34" charset="0"/>
                <a:ea typeface="Calibri" panose="020F0502020204030204" pitchFamily="34" charset="0"/>
                <a:cs typeface="Calibri" panose="020F0502020204030204" pitchFamily="34" charset="0"/>
              </a:rPr>
              <a:t>А</a:t>
            </a:r>
            <a:r>
              <a:rPr lang="ru-RU" sz="2000" b="0">
                <a:latin typeface="Calibri" panose="020F0502020204030204" pitchFamily="34" charset="0"/>
                <a:ea typeface="Calibri" panose="020F0502020204030204" pitchFamily="34" charset="0"/>
                <a:cs typeface="Calibri" panose="020F0502020204030204" pitchFamily="34" charset="0"/>
              </a:rPr>
              <a:t> и </a:t>
            </a:r>
            <a:r>
              <a:rPr lang="en-US" sz="2000" b="1">
                <a:latin typeface="Calibri" panose="020F0502020204030204" pitchFamily="34" charset="0"/>
                <a:ea typeface="Calibri" panose="020F0502020204030204" pitchFamily="34" charset="0"/>
                <a:cs typeface="Calibri" panose="020F0502020204030204" pitchFamily="34" charset="0"/>
              </a:rPr>
              <a:t>R</a:t>
            </a:r>
            <a:r>
              <a:rPr lang="ru-RU" sz="2000" b="1" baseline="-25000">
                <a:latin typeface="Calibri" panose="020F0502020204030204" pitchFamily="34" charset="0"/>
                <a:ea typeface="Calibri" panose="020F0502020204030204" pitchFamily="34" charset="0"/>
                <a:cs typeface="Calibri" panose="020F0502020204030204" pitchFamily="34" charset="0"/>
              </a:rPr>
              <a:t>В</a:t>
            </a:r>
            <a:r>
              <a:rPr lang="ru-RU" sz="2000" b="0">
                <a:latin typeface="Calibri" panose="020F0502020204030204" pitchFamily="34" charset="0"/>
                <a:ea typeface="Calibri" panose="020F0502020204030204" pitchFamily="34" charset="0"/>
                <a:cs typeface="Calibri" panose="020F0502020204030204" pitchFamily="34" charset="0"/>
              </a:rPr>
              <a:t> должны быть случайными равновероятными значениями   </a:t>
            </a:r>
            <a:r>
              <a:rPr 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752449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Функции криптографических протоколов</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6</a:t>
            </a:fld>
            <a:endParaRPr lang="ru-RU"/>
          </a:p>
        </p:txBody>
      </p:sp>
      <p:sp>
        <p:nvSpPr>
          <p:cNvPr id="7" name="TextBox 6">
            <a:extLst>
              <a:ext uri="{FF2B5EF4-FFF2-40B4-BE49-F238E27FC236}">
                <a16:creationId xmlns:a16="http://schemas.microsoft.com/office/drawing/2014/main" id="{2828899D-5DF8-4B37-962B-296415A9FEEF}"/>
              </a:ext>
            </a:extLst>
          </p:cNvPr>
          <p:cNvSpPr txBox="1"/>
          <p:nvPr/>
        </p:nvSpPr>
        <p:spPr>
          <a:xfrm>
            <a:off x="196812" y="671951"/>
            <a:ext cx="8666932" cy="4130361"/>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Формирование ключей.</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Обмен ключами.</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Аутентификация сторон.</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Доказательство целостности и происхождения данных (ЭЦП).</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Разделение ключей.</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Безопасные распределённые вычисления.</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Конфиденциальность данных.</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Невозможность отказа.</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Целостность данных.</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Целостность соединения.</a:t>
            </a:r>
          </a:p>
          <a:p>
            <a:pPr marL="342900" indent="-342900" algn="just">
              <a:lnSpc>
                <a:spcPct val="120000"/>
              </a:lnSpc>
              <a:buFont typeface="Wingdings" panose="05000000000000000000" pitchFamily="2" charset="2"/>
              <a:buChar char="Ø"/>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Разграничение доступа.</a:t>
            </a:r>
          </a:p>
        </p:txBody>
      </p:sp>
    </p:spTree>
    <p:extLst>
      <p:ext uri="{BB962C8B-B14F-4D97-AF65-F5344CB8AC3E}">
        <p14:creationId xmlns:p14="http://schemas.microsoft.com/office/powerpoint/2010/main" val="368674239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143611"/>
            <a:ext cx="9134476" cy="778949"/>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Основные типы протоколов рукопожатия</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60</a:t>
            </a:fld>
            <a:endParaRPr lang="ru-RU"/>
          </a:p>
        </p:txBody>
      </p:sp>
      <p:sp>
        <p:nvSpPr>
          <p:cNvPr id="6" name="TextBox 5">
            <a:extLst>
              <a:ext uri="{FF2B5EF4-FFF2-40B4-BE49-F238E27FC236}">
                <a16:creationId xmlns:a16="http://schemas.microsoft.com/office/drawing/2014/main" id="{12A7B78E-A5AF-4A67-BA32-FEF05CDF10DC}"/>
              </a:ext>
            </a:extLst>
          </p:cNvPr>
          <p:cNvSpPr txBox="1"/>
          <p:nvPr/>
        </p:nvSpPr>
        <p:spPr>
          <a:xfrm>
            <a:off x="323528" y="699542"/>
            <a:ext cx="8496944" cy="304698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b="1">
                <a:latin typeface="Calibri" panose="020F0502020204030204" pitchFamily="34" charset="0"/>
                <a:ea typeface="Calibri" panose="020F0502020204030204" pitchFamily="34" charset="0"/>
                <a:cs typeface="Calibri" panose="020F0502020204030204" pitchFamily="34" charset="0"/>
              </a:rPr>
              <a:t>1-й тип: </a:t>
            </a:r>
          </a:p>
          <a:p>
            <a:pPr eaLnBrk="1" hangingPunct="1">
              <a:defRPr/>
            </a:pPr>
            <a:r>
              <a:rPr lang="ru-RU" b="0">
                <a:latin typeface="Calibri" panose="020F0502020204030204" pitchFamily="34" charset="0"/>
                <a:ea typeface="Calibri" panose="020F0502020204030204" pitchFamily="34" charset="0"/>
                <a:cs typeface="Calibri" panose="020F0502020204030204" pitchFamily="34" charset="0"/>
              </a:rPr>
              <a:t>Используется  разделяемый секретный ключ </a:t>
            </a:r>
            <a:r>
              <a:rPr lang="en-US" b="0">
                <a:latin typeface="Calibri" panose="020F0502020204030204" pitchFamily="34" charset="0"/>
                <a:ea typeface="Calibri" panose="020F0502020204030204" pitchFamily="34" charset="0"/>
                <a:cs typeface="Calibri" panose="020F0502020204030204" pitchFamily="34" charset="0"/>
              </a:rPr>
              <a:t>K</a:t>
            </a:r>
            <a:endParaRPr lang="ru-RU" b="0">
              <a:latin typeface="Calibri" panose="020F0502020204030204" pitchFamily="34" charset="0"/>
              <a:ea typeface="Calibri" panose="020F0502020204030204" pitchFamily="34" charset="0"/>
              <a:cs typeface="Calibri" panose="020F0502020204030204" pitchFamily="34" charset="0"/>
            </a:endParaRPr>
          </a:p>
          <a:p>
            <a:pPr eaLnBrk="1" hangingPunct="1">
              <a:defRPr/>
            </a:pPr>
            <a:r>
              <a:rPr lang="ru-RU" b="0">
                <a:latin typeface="Calibri" panose="020F0502020204030204" pitchFamily="34" charset="0"/>
                <a:ea typeface="Calibri" panose="020F0502020204030204" pitchFamily="34" charset="0"/>
                <a:cs typeface="Calibri" panose="020F0502020204030204" pitchFamily="34" charset="0"/>
              </a:rPr>
              <a:t>В качестве функции </a:t>
            </a:r>
            <a:r>
              <a:rPr lang="en-US" b="1">
                <a:latin typeface="Calibri" panose="020F0502020204030204" pitchFamily="34" charset="0"/>
                <a:ea typeface="Calibri" panose="020F0502020204030204" pitchFamily="34" charset="0"/>
                <a:cs typeface="Calibri" panose="020F0502020204030204" pitchFamily="34" charset="0"/>
              </a:rPr>
              <a:t>F(R</a:t>
            </a:r>
            <a:r>
              <a:rPr lang="ru-RU" b="1" baseline="-25000">
                <a:latin typeface="Calibri" panose="020F0502020204030204" pitchFamily="34" charset="0"/>
                <a:ea typeface="Calibri" panose="020F0502020204030204" pitchFamily="34" charset="0"/>
                <a:cs typeface="Calibri" panose="020F0502020204030204" pitchFamily="34" charset="0"/>
              </a:rPr>
              <a:t> А</a:t>
            </a:r>
            <a:r>
              <a:rPr lang="en-US" b="1">
                <a:latin typeface="Calibri" panose="020F0502020204030204" pitchFamily="34" charset="0"/>
                <a:ea typeface="Calibri" panose="020F0502020204030204" pitchFamily="34" charset="0"/>
                <a:cs typeface="Calibri" panose="020F0502020204030204" pitchFamily="34" charset="0"/>
              </a:rPr>
              <a:t>,K)</a:t>
            </a:r>
            <a:r>
              <a:rPr lang="ru-RU" b="1">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применяется алгоритм шифрования </a:t>
            </a:r>
            <a:r>
              <a:rPr lang="en-US" b="1">
                <a:latin typeface="Calibri" panose="020F0502020204030204" pitchFamily="34" charset="0"/>
                <a:ea typeface="Calibri" panose="020F0502020204030204" pitchFamily="34" charset="0"/>
                <a:cs typeface="Calibri" panose="020F0502020204030204" pitchFamily="34" charset="0"/>
              </a:rPr>
              <a:t>R</a:t>
            </a:r>
            <a:r>
              <a:rPr lang="ru-RU" b="1" baseline="-25000">
                <a:latin typeface="Calibri" panose="020F0502020204030204" pitchFamily="34" charset="0"/>
                <a:ea typeface="Calibri" panose="020F0502020204030204" pitchFamily="34" charset="0"/>
                <a:cs typeface="Calibri" panose="020F0502020204030204" pitchFamily="34" charset="0"/>
              </a:rPr>
              <a:t> А</a:t>
            </a:r>
            <a:r>
              <a:rPr lang="en-US" b="1">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по ключу </a:t>
            </a:r>
            <a:r>
              <a:rPr lang="en-US" b="1">
                <a:latin typeface="Calibri" panose="020F0502020204030204" pitchFamily="34" charset="0"/>
                <a:ea typeface="Calibri" panose="020F0502020204030204" pitchFamily="34" charset="0"/>
                <a:cs typeface="Calibri" panose="020F0502020204030204" pitchFamily="34" charset="0"/>
              </a:rPr>
              <a:t>K</a:t>
            </a:r>
            <a:r>
              <a:rPr lang="ru-RU" b="0">
                <a:latin typeface="Calibri" panose="020F0502020204030204" pitchFamily="34" charset="0"/>
                <a:ea typeface="Calibri" panose="020F0502020204030204" pitchFamily="34" charset="0"/>
                <a:cs typeface="Calibri" panose="020F0502020204030204" pitchFamily="34" charset="0"/>
              </a:rPr>
              <a:t> или алгоритм вычисления защитной контрольной суммы (ключевая хэш-функция). </a:t>
            </a:r>
          </a:p>
          <a:p>
            <a:pPr eaLnBrk="1" hangingPunct="1">
              <a:defRPr/>
            </a:pPr>
            <a:endParaRPr lang="ru-RU" b="0">
              <a:latin typeface="Calibri" panose="020F0502020204030204" pitchFamily="34" charset="0"/>
              <a:ea typeface="Calibri" panose="020F0502020204030204" pitchFamily="34" charset="0"/>
              <a:cs typeface="Calibri" panose="020F0502020204030204" pitchFamily="34" charset="0"/>
            </a:endParaRPr>
          </a:p>
          <a:p>
            <a:pPr eaLnBrk="1" hangingPunct="1">
              <a:defRPr/>
            </a:pPr>
            <a:r>
              <a:rPr lang="ru-RU" b="1">
                <a:latin typeface="Calibri" panose="020F0502020204030204" pitchFamily="34" charset="0"/>
                <a:ea typeface="Calibri" panose="020F0502020204030204" pitchFamily="34" charset="0"/>
                <a:cs typeface="Calibri" panose="020F0502020204030204" pitchFamily="34" charset="0"/>
              </a:rPr>
              <a:t>2-й тип: </a:t>
            </a:r>
          </a:p>
          <a:p>
            <a:pPr eaLnBrk="1" hangingPunct="1">
              <a:defRPr/>
            </a:pPr>
            <a:r>
              <a:rPr lang="ru-RU" b="0">
                <a:latin typeface="Calibri" panose="020F0502020204030204" pitchFamily="34" charset="0"/>
                <a:ea typeface="Calibri" panose="020F0502020204030204" pitchFamily="34" charset="0"/>
                <a:cs typeface="Calibri" panose="020F0502020204030204" pitchFamily="34" charset="0"/>
              </a:rPr>
              <a:t>Используются открытые ключи обоих участников протокола.</a:t>
            </a:r>
          </a:p>
        </p:txBody>
      </p:sp>
    </p:spTree>
    <p:extLst>
      <p:ext uri="{BB962C8B-B14F-4D97-AF65-F5344CB8AC3E}">
        <p14:creationId xmlns:p14="http://schemas.microsoft.com/office/powerpoint/2010/main" val="23783606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21108" y="-3150"/>
            <a:ext cx="9134476" cy="778949"/>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Варианты реализации протокола рукопожатия с использованием </a:t>
            </a:r>
            <a:br>
              <a:rPr lang="ru-RU" altLang="ru-RU" sz="2000">
                <a:latin typeface="Calibri" panose="020F0502020204030204" pitchFamily="34" charset="0"/>
                <a:ea typeface="Calibri" panose="020F0502020204030204" pitchFamily="34" charset="0"/>
                <a:cs typeface="Calibri" panose="020F0502020204030204" pitchFamily="34" charset="0"/>
              </a:rPr>
            </a:br>
            <a:r>
              <a:rPr lang="ru-RU" altLang="ru-RU" sz="2000">
                <a:latin typeface="Calibri" panose="020F0502020204030204" pitchFamily="34" charset="0"/>
                <a:ea typeface="Calibri" panose="020F0502020204030204" pitchFamily="34" charset="0"/>
                <a:cs typeface="Calibri" panose="020F0502020204030204" pitchFamily="34" charset="0"/>
              </a:rPr>
              <a:t>двух ключевых криптосхем</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61</a:t>
            </a:fld>
            <a:endParaRPr lang="ru-RU"/>
          </a:p>
        </p:txBody>
      </p:sp>
      <p:sp>
        <p:nvSpPr>
          <p:cNvPr id="6" name="TextBox 5">
            <a:extLst>
              <a:ext uri="{FF2B5EF4-FFF2-40B4-BE49-F238E27FC236}">
                <a16:creationId xmlns:a16="http://schemas.microsoft.com/office/drawing/2014/main" id="{71313B4A-7B4A-4D06-8106-088A90B89178}"/>
              </a:ext>
            </a:extLst>
          </p:cNvPr>
          <p:cNvSpPr txBox="1"/>
          <p:nvPr/>
        </p:nvSpPr>
        <p:spPr>
          <a:xfrm>
            <a:off x="179512" y="987574"/>
            <a:ext cx="8568952" cy="120032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514350" indent="-514350" algn="just" eaLnBrk="1" hangingPunct="1">
              <a:buFontTx/>
              <a:buAutoNum type="arabicPeriod"/>
              <a:defRPr/>
            </a:pPr>
            <a:r>
              <a:rPr lang="ru-RU" b="0">
                <a:latin typeface="Calibri" panose="020F0502020204030204" pitchFamily="34" charset="0"/>
                <a:ea typeface="Calibri" panose="020F0502020204030204" pitchFamily="34" charset="0"/>
                <a:cs typeface="Calibri" panose="020F0502020204030204" pitchFamily="34" charset="0"/>
              </a:rPr>
              <a:t>Протоколы на основе алгоритмов открытого шифрования.</a:t>
            </a:r>
          </a:p>
          <a:p>
            <a:pPr marL="514350" indent="-514350" algn="just" eaLnBrk="1" hangingPunct="1">
              <a:buFontTx/>
              <a:buAutoNum type="arabicPeriod"/>
              <a:defRPr/>
            </a:pPr>
            <a:r>
              <a:rPr lang="ru-RU" b="0">
                <a:latin typeface="Calibri" panose="020F0502020204030204" pitchFamily="34" charset="0"/>
                <a:ea typeface="Calibri" panose="020F0502020204030204" pitchFamily="34" charset="0"/>
                <a:cs typeface="Calibri" panose="020F0502020204030204" pitchFamily="34" charset="0"/>
              </a:rPr>
              <a:t>Протоколы на основе алгоритмов ЭЦП.</a:t>
            </a:r>
          </a:p>
          <a:p>
            <a:pPr marL="514350" indent="-514350" algn="just" eaLnBrk="1" hangingPunct="1">
              <a:buFontTx/>
              <a:buAutoNum type="arabicPeriod"/>
              <a:defRPr/>
            </a:pPr>
            <a:r>
              <a:rPr lang="ru-RU" b="0">
                <a:latin typeface="Calibri" panose="020F0502020204030204" pitchFamily="34" charset="0"/>
                <a:ea typeface="Calibri" panose="020F0502020204030204" pitchFamily="34" charset="0"/>
                <a:cs typeface="Calibri" panose="020F0502020204030204" pitchFamily="34" charset="0"/>
              </a:rPr>
              <a:t>Протоколы на основе схемы открытого согласования ключа.</a:t>
            </a:r>
          </a:p>
        </p:txBody>
      </p:sp>
    </p:spTree>
    <p:extLst>
      <p:ext uri="{BB962C8B-B14F-4D97-AF65-F5344CB8AC3E}">
        <p14:creationId xmlns:p14="http://schemas.microsoft.com/office/powerpoint/2010/main" val="20449112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152531"/>
            <a:ext cx="9134476" cy="778949"/>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Протокол рукопожатия на основе алгоритма открытого шифрования</a:t>
            </a:r>
            <a:endParaRPr lang="ru-RU" sz="2000">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62</a:t>
            </a:fld>
            <a:endParaRPr lang="ru-RU"/>
          </a:p>
        </p:txBody>
      </p:sp>
      <p:sp>
        <p:nvSpPr>
          <p:cNvPr id="6" name="TextBox 5">
            <a:extLst>
              <a:ext uri="{FF2B5EF4-FFF2-40B4-BE49-F238E27FC236}">
                <a16:creationId xmlns:a16="http://schemas.microsoft.com/office/drawing/2014/main" id="{04ACC5A3-71D5-464D-9447-1A09FDAF36B1}"/>
              </a:ext>
            </a:extLst>
          </p:cNvPr>
          <p:cNvSpPr txBox="1"/>
          <p:nvPr/>
        </p:nvSpPr>
        <p:spPr>
          <a:xfrm>
            <a:off x="323528" y="771550"/>
            <a:ext cx="8640960" cy="298543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514350" indent="-514350" eaLnBrk="1" hangingPunct="1">
              <a:spcBef>
                <a:spcPct val="0"/>
              </a:spcBef>
              <a:spcAft>
                <a:spcPts val="1200"/>
              </a:spcAft>
              <a:buFontTx/>
              <a:buAutoNum type="arabicPeriod"/>
              <a:defRPr/>
            </a:pPr>
            <a:r>
              <a:rPr lang="ru-RU" sz="2400" b="1">
                <a:latin typeface="Calibri" panose="020F0502020204030204" pitchFamily="34" charset="0"/>
                <a:ea typeface="Calibri" panose="020F0502020204030204" pitchFamily="34" charset="0"/>
                <a:cs typeface="Calibri" panose="020F0502020204030204" pitchFamily="34" charset="0"/>
              </a:rPr>
              <a:t>А</a:t>
            </a:r>
            <a:r>
              <a:rPr lang="ru-RU" sz="2400" b="0">
                <a:latin typeface="Calibri" panose="020F0502020204030204" pitchFamily="34" charset="0"/>
                <a:ea typeface="Calibri" panose="020F0502020204030204" pitchFamily="34" charset="0"/>
                <a:cs typeface="Calibri" panose="020F0502020204030204" pitchFamily="34" charset="0"/>
              </a:rPr>
              <a:t> генерирует случайное число </a:t>
            </a:r>
            <a:r>
              <a:rPr lang="en-US" sz="2400" b="1">
                <a:latin typeface="Calibri" panose="020F0502020204030204" pitchFamily="34" charset="0"/>
                <a:ea typeface="Calibri" panose="020F0502020204030204" pitchFamily="34" charset="0"/>
                <a:cs typeface="Calibri" panose="020F0502020204030204" pitchFamily="34" charset="0"/>
              </a:rPr>
              <a:t>R</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en-US" sz="2400" b="0">
                <a:latin typeface="Calibri" panose="020F0502020204030204" pitchFamily="34" charset="0"/>
                <a:ea typeface="Calibri" panose="020F0502020204030204" pitchFamily="34" charset="0"/>
                <a:cs typeface="Calibri" panose="020F0502020204030204" pitchFamily="34" charset="0"/>
              </a:rPr>
              <a:t> </a:t>
            </a:r>
            <a:r>
              <a:rPr lang="ru-RU" sz="2400" b="0">
                <a:latin typeface="Calibri" panose="020F0502020204030204" pitchFamily="34" charset="0"/>
                <a:ea typeface="Calibri" panose="020F0502020204030204" pitchFamily="34" charset="0"/>
                <a:cs typeface="Calibri" panose="020F0502020204030204" pitchFamily="34" charset="0"/>
              </a:rPr>
              <a:t>и зашифровывает его по открытому ключу </a:t>
            </a:r>
            <a:r>
              <a:rPr lang="en-US" sz="2400" b="1">
                <a:latin typeface="Calibri" panose="020F0502020204030204" pitchFamily="34" charset="0"/>
                <a:ea typeface="Calibri" panose="020F0502020204030204" pitchFamily="34" charset="0"/>
                <a:cs typeface="Calibri" panose="020F0502020204030204" pitchFamily="34" charset="0"/>
              </a:rPr>
              <a:t>Y</a:t>
            </a:r>
            <a:r>
              <a:rPr lang="en-US" sz="2400" b="1" baseline="-25000">
                <a:latin typeface="Calibri" panose="020F0502020204030204" pitchFamily="34" charset="0"/>
                <a:ea typeface="Calibri" panose="020F0502020204030204" pitchFamily="34" charset="0"/>
                <a:cs typeface="Calibri" panose="020F0502020204030204" pitchFamily="34" charset="0"/>
              </a:rPr>
              <a:t>B</a:t>
            </a:r>
            <a:r>
              <a:rPr lang="ru-RU" sz="2400" b="0">
                <a:latin typeface="Calibri" panose="020F0502020204030204" pitchFamily="34" charset="0"/>
                <a:ea typeface="Calibri" panose="020F0502020204030204" pitchFamily="34" charset="0"/>
                <a:cs typeface="Calibri" panose="020F0502020204030204" pitchFamily="34" charset="0"/>
              </a:rPr>
              <a:t> пользователя </a:t>
            </a:r>
            <a:r>
              <a:rPr lang="ru-RU" sz="2400" b="1">
                <a:latin typeface="Calibri" panose="020F0502020204030204" pitchFamily="34" charset="0"/>
                <a:ea typeface="Calibri" panose="020F0502020204030204" pitchFamily="34" charset="0"/>
                <a:cs typeface="Calibri" panose="020F0502020204030204" pitchFamily="34" charset="0"/>
              </a:rPr>
              <a:t>В:</a:t>
            </a:r>
            <a:r>
              <a:rPr lang="ru-RU" sz="2400" b="0">
                <a:latin typeface="Calibri" panose="020F0502020204030204" pitchFamily="34" charset="0"/>
                <a:ea typeface="Calibri" panose="020F0502020204030204" pitchFamily="34" charset="0"/>
                <a:cs typeface="Calibri" panose="020F0502020204030204" pitchFamily="34" charset="0"/>
              </a:rPr>
              <a:t> </a:t>
            </a:r>
            <a:r>
              <a:rPr lang="ru-RU" sz="2400" b="1">
                <a:latin typeface="Calibri" panose="020F0502020204030204" pitchFamily="34" charset="0"/>
                <a:ea typeface="Calibri" panose="020F0502020204030204" pitchFamily="34" charset="0"/>
                <a:cs typeface="Calibri" panose="020F0502020204030204" pitchFamily="34" charset="0"/>
              </a:rPr>
              <a:t>С</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ru-RU" sz="2400" b="1">
                <a:latin typeface="Calibri" panose="020F0502020204030204" pitchFamily="34" charset="0"/>
                <a:ea typeface="Calibri" panose="020F0502020204030204" pitchFamily="34" charset="0"/>
                <a:cs typeface="Calibri" panose="020F0502020204030204" pitchFamily="34" charset="0"/>
              </a:rPr>
              <a:t>=Е(</a:t>
            </a:r>
            <a:r>
              <a:rPr lang="en-US" sz="2400" b="1">
                <a:latin typeface="Calibri" panose="020F0502020204030204" pitchFamily="34" charset="0"/>
                <a:ea typeface="Calibri" panose="020F0502020204030204" pitchFamily="34" charset="0"/>
                <a:cs typeface="Calibri" panose="020F0502020204030204" pitchFamily="34" charset="0"/>
              </a:rPr>
              <a:t>R</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en-US" sz="2400" b="1">
                <a:latin typeface="Calibri" panose="020F0502020204030204" pitchFamily="34" charset="0"/>
                <a:ea typeface="Calibri" panose="020F0502020204030204" pitchFamily="34" charset="0"/>
                <a:cs typeface="Calibri" panose="020F0502020204030204" pitchFamily="34" charset="0"/>
              </a:rPr>
              <a:t>,Y</a:t>
            </a:r>
            <a:r>
              <a:rPr lang="en-US" sz="2400" b="1" baseline="-25000">
                <a:latin typeface="Calibri" panose="020F0502020204030204" pitchFamily="34" charset="0"/>
                <a:ea typeface="Calibri" panose="020F0502020204030204" pitchFamily="34" charset="0"/>
                <a:cs typeface="Calibri" panose="020F0502020204030204" pitchFamily="34" charset="0"/>
              </a:rPr>
              <a:t>B</a:t>
            </a:r>
            <a:r>
              <a:rPr lang="ru-RU" sz="2400" b="1">
                <a:latin typeface="Calibri" panose="020F0502020204030204" pitchFamily="34" charset="0"/>
                <a:ea typeface="Calibri" panose="020F0502020204030204" pitchFamily="34" charset="0"/>
                <a:cs typeface="Calibri" panose="020F0502020204030204" pitchFamily="34" charset="0"/>
              </a:rPr>
              <a:t>)</a:t>
            </a:r>
            <a:r>
              <a:rPr lang="en-US" sz="2400" b="0">
                <a:latin typeface="Calibri" panose="020F0502020204030204" pitchFamily="34" charset="0"/>
                <a:ea typeface="Calibri" panose="020F0502020204030204" pitchFamily="34" charset="0"/>
                <a:cs typeface="Calibri" panose="020F0502020204030204" pitchFamily="34" charset="0"/>
              </a:rPr>
              <a:t>.</a:t>
            </a:r>
            <a:r>
              <a:rPr lang="ru-RU" sz="2400" b="0">
                <a:latin typeface="Calibri" panose="020F0502020204030204" pitchFamily="34" charset="0"/>
                <a:ea typeface="Calibri" panose="020F0502020204030204" pitchFamily="34" charset="0"/>
                <a:cs typeface="Calibri" panose="020F0502020204030204" pitchFamily="34" charset="0"/>
              </a:rPr>
              <a:t> Затем </a:t>
            </a:r>
            <a:r>
              <a:rPr lang="ru-RU">
                <a:latin typeface="Calibri" panose="020F0502020204030204" pitchFamily="34" charset="0"/>
                <a:ea typeface="Calibri" panose="020F0502020204030204" pitchFamily="34" charset="0"/>
                <a:cs typeface="Calibri" panose="020F0502020204030204" pitchFamily="34" charset="0"/>
              </a:rPr>
              <a:t>       </a:t>
            </a:r>
            <a:r>
              <a:rPr lang="ru-RU" sz="2400" b="1">
                <a:latin typeface="Calibri" panose="020F0502020204030204" pitchFamily="34" charset="0"/>
                <a:ea typeface="Calibri" panose="020F0502020204030204" pitchFamily="34" charset="0"/>
                <a:cs typeface="Calibri" panose="020F0502020204030204" pitchFamily="34" charset="0"/>
              </a:rPr>
              <a:t>С</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ru-RU" sz="2400" b="1">
                <a:latin typeface="Calibri" panose="020F0502020204030204" pitchFamily="34" charset="0"/>
                <a:ea typeface="Calibri" panose="020F0502020204030204" pitchFamily="34" charset="0"/>
                <a:cs typeface="Calibri" panose="020F0502020204030204" pitchFamily="34" charset="0"/>
              </a:rPr>
              <a:t> </a:t>
            </a:r>
            <a:r>
              <a:rPr lang="ru-RU"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a:t>
            </a:r>
            <a:r>
              <a:rPr lang="en-US" sz="2400"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p>
          <a:p>
            <a:pPr marL="514350" indent="-514350" eaLnBrk="1" hangingPunct="1">
              <a:spcAft>
                <a:spcPts val="1200"/>
              </a:spcAft>
              <a:buFontTx/>
              <a:buAutoNum type="arabicPeriod"/>
              <a:defRPr/>
            </a:pPr>
            <a:r>
              <a:rPr lang="en-US" sz="2400" b="1">
                <a:latin typeface="Calibri" panose="020F0502020204030204" pitchFamily="34" charset="0"/>
                <a:ea typeface="Calibri" panose="020F0502020204030204" pitchFamily="34" charset="0"/>
                <a:cs typeface="Calibri" panose="020F0502020204030204" pitchFamily="34" charset="0"/>
              </a:rPr>
              <a:t>B</a:t>
            </a:r>
            <a:r>
              <a:rPr lang="ru-RU" sz="2400" b="0">
                <a:latin typeface="Calibri" panose="020F0502020204030204" pitchFamily="34" charset="0"/>
                <a:ea typeface="Calibri" panose="020F0502020204030204" pitchFamily="34" charset="0"/>
                <a:cs typeface="Calibri" panose="020F0502020204030204" pitchFamily="34" charset="0"/>
              </a:rPr>
              <a:t> вычисляет </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А</a:t>
            </a:r>
            <a:r>
              <a:rPr lang="ru-RU" sz="2400" b="0">
                <a:latin typeface="Calibri" panose="020F0502020204030204" pitchFamily="34" charset="0"/>
                <a:ea typeface="Calibri" panose="020F0502020204030204" pitchFamily="34" charset="0"/>
                <a:cs typeface="Calibri" panose="020F0502020204030204" pitchFamily="34" charset="0"/>
              </a:rPr>
              <a:t>, генерирует случайное </a:t>
            </a:r>
            <a:r>
              <a:rPr lang="en-US" sz="2400" b="1">
                <a:latin typeface="Calibri" panose="020F0502020204030204" pitchFamily="34" charset="0"/>
                <a:ea typeface="Calibri" panose="020F0502020204030204" pitchFamily="34" charset="0"/>
                <a:cs typeface="Calibri" panose="020F0502020204030204" pitchFamily="34" charset="0"/>
              </a:rPr>
              <a:t>R</a:t>
            </a:r>
            <a:r>
              <a:rPr lang="en-US" sz="2400" b="1" baseline="-25000">
                <a:latin typeface="Calibri" panose="020F0502020204030204" pitchFamily="34" charset="0"/>
                <a:ea typeface="Calibri" panose="020F0502020204030204" pitchFamily="34" charset="0"/>
                <a:cs typeface="Calibri" panose="020F0502020204030204" pitchFamily="34" charset="0"/>
              </a:rPr>
              <a:t>B</a:t>
            </a:r>
            <a:r>
              <a:rPr lang="en-US" sz="2400" b="0">
                <a:latin typeface="Calibri" panose="020F0502020204030204" pitchFamily="34" charset="0"/>
                <a:ea typeface="Calibri" panose="020F0502020204030204" pitchFamily="34" charset="0"/>
                <a:cs typeface="Calibri" panose="020F0502020204030204" pitchFamily="34" charset="0"/>
              </a:rPr>
              <a:t> </a:t>
            </a:r>
            <a:r>
              <a:rPr lang="ru-RU" sz="2400" b="0">
                <a:latin typeface="Calibri" panose="020F0502020204030204" pitchFamily="34" charset="0"/>
                <a:ea typeface="Calibri" panose="020F0502020204030204" pitchFamily="34" charset="0"/>
                <a:cs typeface="Calibri" panose="020F0502020204030204" pitchFamily="34" charset="0"/>
              </a:rPr>
              <a:t>и зашифровывает его по </a:t>
            </a:r>
            <a:r>
              <a:rPr lang="en-US" sz="2400" b="1">
                <a:latin typeface="Calibri" panose="020F0502020204030204" pitchFamily="34" charset="0"/>
                <a:ea typeface="Calibri" panose="020F0502020204030204" pitchFamily="34" charset="0"/>
                <a:cs typeface="Calibri" panose="020F0502020204030204" pitchFamily="34" charset="0"/>
              </a:rPr>
              <a:t>Y</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ru-RU" sz="2400" b="0">
                <a:latin typeface="Calibri" panose="020F0502020204030204" pitchFamily="34" charset="0"/>
                <a:ea typeface="Calibri" panose="020F0502020204030204" pitchFamily="34" charset="0"/>
                <a:cs typeface="Calibri" panose="020F0502020204030204" pitchFamily="34" charset="0"/>
              </a:rPr>
              <a:t> </a:t>
            </a:r>
            <a:r>
              <a:rPr lang="ru-RU" sz="2400" b="1">
                <a:latin typeface="Calibri" panose="020F0502020204030204" pitchFamily="34" charset="0"/>
                <a:ea typeface="Calibri" panose="020F0502020204030204" pitchFamily="34" charset="0"/>
                <a:cs typeface="Calibri" panose="020F0502020204030204" pitchFamily="34" charset="0"/>
              </a:rPr>
              <a:t>: С</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ru-RU" sz="2400" b="1">
                <a:latin typeface="Calibri" panose="020F0502020204030204" pitchFamily="34" charset="0"/>
                <a:ea typeface="Calibri" panose="020F0502020204030204" pitchFamily="34" charset="0"/>
                <a:cs typeface="Calibri" panose="020F0502020204030204" pitchFamily="34" charset="0"/>
              </a:rPr>
              <a:t>=Е(</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en-US" sz="2400" b="1">
                <a:latin typeface="Calibri" panose="020F0502020204030204" pitchFamily="34" charset="0"/>
                <a:ea typeface="Calibri" panose="020F0502020204030204" pitchFamily="34" charset="0"/>
                <a:cs typeface="Calibri" panose="020F0502020204030204" pitchFamily="34" charset="0"/>
              </a:rPr>
              <a:t>,Y</a:t>
            </a:r>
            <a:r>
              <a:rPr lang="ru-RU" sz="2400" b="1" baseline="-25000">
                <a:latin typeface="Calibri" panose="020F0502020204030204" pitchFamily="34" charset="0"/>
                <a:ea typeface="Calibri" panose="020F0502020204030204" pitchFamily="34" charset="0"/>
                <a:cs typeface="Calibri" panose="020F0502020204030204" pitchFamily="34" charset="0"/>
              </a:rPr>
              <a:t>А</a:t>
            </a:r>
            <a:r>
              <a:rPr lang="ru-RU" sz="2400" b="1">
                <a:latin typeface="Calibri" panose="020F0502020204030204" pitchFamily="34" charset="0"/>
                <a:ea typeface="Calibri" panose="020F0502020204030204" pitchFamily="34" charset="0"/>
                <a:cs typeface="Calibri" panose="020F0502020204030204" pitchFamily="34" charset="0"/>
              </a:rPr>
              <a:t>)</a:t>
            </a:r>
            <a:r>
              <a:rPr lang="en-US" sz="2400" b="0">
                <a:latin typeface="Calibri" panose="020F0502020204030204" pitchFamily="34" charset="0"/>
                <a:ea typeface="Calibri" panose="020F0502020204030204" pitchFamily="34" charset="0"/>
                <a:cs typeface="Calibri" panose="020F0502020204030204" pitchFamily="34" charset="0"/>
              </a:rPr>
              <a:t>.</a:t>
            </a:r>
            <a:r>
              <a:rPr lang="ru-RU" sz="2400" b="0">
                <a:latin typeface="Calibri" panose="020F0502020204030204" pitchFamily="34" charset="0"/>
                <a:ea typeface="Calibri" panose="020F0502020204030204" pitchFamily="34" charset="0"/>
                <a:cs typeface="Calibri" panose="020F0502020204030204" pitchFamily="34" charset="0"/>
              </a:rPr>
              <a:t> Затем </a:t>
            </a:r>
            <a:r>
              <a:rPr lang="ru-RU" sz="2400" b="1">
                <a:latin typeface="Calibri" panose="020F0502020204030204" pitchFamily="34" charset="0"/>
                <a:ea typeface="Calibri" panose="020F0502020204030204" pitchFamily="34" charset="0"/>
                <a:cs typeface="Calibri" panose="020F0502020204030204" pitchFamily="34" charset="0"/>
              </a:rPr>
              <a:t>(</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А</a:t>
            </a:r>
            <a:r>
              <a:rPr lang="ru-RU" sz="2400" b="1">
                <a:latin typeface="Calibri" panose="020F0502020204030204" pitchFamily="34" charset="0"/>
                <a:ea typeface="Calibri" panose="020F0502020204030204" pitchFamily="34" charset="0"/>
                <a:cs typeface="Calibri" panose="020F0502020204030204" pitchFamily="34" charset="0"/>
              </a:rPr>
              <a:t>,С</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ru-RU" sz="2400" b="1">
                <a:latin typeface="Calibri" panose="020F0502020204030204" pitchFamily="34" charset="0"/>
                <a:ea typeface="Calibri" panose="020F0502020204030204" pitchFamily="34" charset="0"/>
                <a:cs typeface="Calibri" panose="020F0502020204030204" pitchFamily="34" charset="0"/>
              </a:rPr>
              <a:t> ) </a:t>
            </a:r>
            <a:r>
              <a:rPr lang="ru-RU"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ru-RU"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А</a:t>
            </a:r>
            <a:r>
              <a:rPr lang="en-US" sz="2400"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p>
          <a:p>
            <a:pPr marL="514350" indent="-514350" eaLnBrk="1" hangingPunct="1">
              <a:buFontTx/>
              <a:buAutoNum type="arabicPeriod"/>
              <a:defRPr/>
            </a:pPr>
            <a:r>
              <a:rPr lang="ru-RU" sz="2400" b="1">
                <a:latin typeface="Calibri" panose="020F0502020204030204" pitchFamily="34" charset="0"/>
                <a:ea typeface="Calibri" panose="020F0502020204030204" pitchFamily="34" charset="0"/>
                <a:cs typeface="Calibri" panose="020F0502020204030204" pitchFamily="34" charset="0"/>
              </a:rPr>
              <a:t>А </a:t>
            </a:r>
            <a:r>
              <a:rPr lang="ru-RU" sz="2400" b="0">
                <a:latin typeface="Calibri" panose="020F0502020204030204" pitchFamily="34" charset="0"/>
                <a:ea typeface="Calibri" panose="020F0502020204030204" pitchFamily="34" charset="0"/>
                <a:cs typeface="Calibri" panose="020F0502020204030204" pitchFamily="34" charset="0"/>
              </a:rPr>
              <a:t>вычисляет </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en-US" sz="2400" b="0">
                <a:latin typeface="Calibri" panose="020F0502020204030204" pitchFamily="34" charset="0"/>
                <a:ea typeface="Calibri" panose="020F0502020204030204" pitchFamily="34" charset="0"/>
                <a:cs typeface="Calibri" panose="020F0502020204030204" pitchFamily="34" charset="0"/>
              </a:rPr>
              <a:t> </a:t>
            </a:r>
            <a:r>
              <a:rPr lang="ru-RU" sz="2400" b="0">
                <a:latin typeface="Calibri" panose="020F0502020204030204" pitchFamily="34" charset="0"/>
                <a:ea typeface="Calibri" panose="020F0502020204030204" pitchFamily="34" charset="0"/>
                <a:cs typeface="Calibri" panose="020F0502020204030204" pitchFamily="34" charset="0"/>
              </a:rPr>
              <a:t>по своему личному секретному ключу           </a:t>
            </a:r>
            <a:r>
              <a:rPr lang="ru-RU" sz="2400" b="1">
                <a:latin typeface="Calibri" panose="020F0502020204030204" pitchFamily="34" charset="0"/>
                <a:ea typeface="Calibri" panose="020F0502020204030204" pitchFamily="34" charset="0"/>
                <a:cs typeface="Calibri" panose="020F0502020204030204" pitchFamily="34" charset="0"/>
              </a:rPr>
              <a:t>х</a:t>
            </a:r>
            <a:r>
              <a:rPr lang="en-US" sz="2400" b="1" baseline="-25000">
                <a:latin typeface="Calibri" panose="020F0502020204030204" pitchFamily="34" charset="0"/>
                <a:ea typeface="Calibri" panose="020F0502020204030204" pitchFamily="34" charset="0"/>
                <a:cs typeface="Calibri" panose="020F0502020204030204" pitchFamily="34" charset="0"/>
              </a:rPr>
              <a:t>A</a:t>
            </a:r>
            <a:r>
              <a:rPr lang="ru-RU" sz="2400" b="1">
                <a:latin typeface="Calibri" panose="020F0502020204030204" pitchFamily="34" charset="0"/>
                <a:ea typeface="Calibri" panose="020F0502020204030204" pitchFamily="34" charset="0"/>
                <a:cs typeface="Calibri" panose="020F0502020204030204" pitchFamily="34" charset="0"/>
              </a:rPr>
              <a:t> : </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В </a:t>
            </a:r>
            <a:r>
              <a:rPr lang="ru-RU" sz="2400" b="1">
                <a:latin typeface="Calibri" panose="020F0502020204030204" pitchFamily="34" charset="0"/>
                <a:ea typeface="Calibri" panose="020F0502020204030204" pitchFamily="34" charset="0"/>
                <a:cs typeface="Calibri" panose="020F0502020204030204" pitchFamily="34" charset="0"/>
              </a:rPr>
              <a:t>=Е(С</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en-US" sz="2400" b="1">
                <a:latin typeface="Calibri" panose="020F0502020204030204" pitchFamily="34" charset="0"/>
                <a:ea typeface="Calibri" panose="020F0502020204030204" pitchFamily="34" charset="0"/>
                <a:cs typeface="Calibri" panose="020F0502020204030204" pitchFamily="34" charset="0"/>
              </a:rPr>
              <a:t>,</a:t>
            </a:r>
            <a:r>
              <a:rPr lang="ru-RU" sz="2400" b="1" err="1">
                <a:latin typeface="Calibri" panose="020F0502020204030204" pitchFamily="34" charset="0"/>
                <a:ea typeface="Calibri" panose="020F0502020204030204" pitchFamily="34" charset="0"/>
                <a:cs typeface="Calibri" panose="020F0502020204030204" pitchFamily="34" charset="0"/>
              </a:rPr>
              <a:t>х</a:t>
            </a:r>
            <a:r>
              <a:rPr lang="ru-RU" sz="2400" b="1" baseline="-25000" err="1">
                <a:latin typeface="Calibri" panose="020F0502020204030204" pitchFamily="34" charset="0"/>
                <a:ea typeface="Calibri" panose="020F0502020204030204" pitchFamily="34" charset="0"/>
                <a:cs typeface="Calibri" panose="020F0502020204030204" pitchFamily="34" charset="0"/>
              </a:rPr>
              <a:t>А</a:t>
            </a:r>
            <a:r>
              <a:rPr lang="ru-RU" sz="2400" b="1">
                <a:latin typeface="Calibri" panose="020F0502020204030204" pitchFamily="34" charset="0"/>
                <a:ea typeface="Calibri" panose="020F0502020204030204" pitchFamily="34" charset="0"/>
                <a:cs typeface="Calibri" panose="020F0502020204030204" pitchFamily="34" charset="0"/>
              </a:rPr>
              <a:t>)</a:t>
            </a:r>
            <a:r>
              <a:rPr lang="en-US" sz="2400" b="0">
                <a:latin typeface="Calibri" panose="020F0502020204030204" pitchFamily="34" charset="0"/>
                <a:ea typeface="Calibri" panose="020F0502020204030204" pitchFamily="34" charset="0"/>
                <a:cs typeface="Calibri" panose="020F0502020204030204" pitchFamily="34" charset="0"/>
              </a:rPr>
              <a:t>.</a:t>
            </a:r>
            <a:r>
              <a:rPr lang="ru-RU" sz="2400" b="0">
                <a:latin typeface="Calibri" panose="020F0502020204030204" pitchFamily="34" charset="0"/>
                <a:ea typeface="Calibri" panose="020F0502020204030204" pitchFamily="34" charset="0"/>
                <a:cs typeface="Calibri" panose="020F0502020204030204" pitchFamily="34" charset="0"/>
              </a:rPr>
              <a:t> Затем </a:t>
            </a:r>
            <a:r>
              <a:rPr lang="en-US" sz="2400" b="1">
                <a:latin typeface="Calibri" panose="020F0502020204030204" pitchFamily="34" charset="0"/>
                <a:ea typeface="Calibri" panose="020F0502020204030204" pitchFamily="34" charset="0"/>
                <a:cs typeface="Calibri" panose="020F0502020204030204" pitchFamily="34" charset="0"/>
              </a:rPr>
              <a:t>R</a:t>
            </a:r>
            <a:r>
              <a:rPr lang="ru-RU" sz="2400" b="1" baseline="-25000">
                <a:latin typeface="Calibri" panose="020F0502020204030204" pitchFamily="34" charset="0"/>
                <a:ea typeface="Calibri" panose="020F0502020204030204" pitchFamily="34" charset="0"/>
                <a:cs typeface="Calibri" panose="020F0502020204030204" pitchFamily="34" charset="0"/>
              </a:rPr>
              <a:t>В</a:t>
            </a:r>
            <a:r>
              <a:rPr lang="ru-RU" sz="2400" b="1">
                <a:latin typeface="Calibri" panose="020F0502020204030204" pitchFamily="34" charset="0"/>
                <a:ea typeface="Calibri" panose="020F0502020204030204" pitchFamily="34" charset="0"/>
                <a:cs typeface="Calibri" panose="020F0502020204030204" pitchFamily="34" charset="0"/>
              </a:rPr>
              <a:t> </a:t>
            </a:r>
            <a:r>
              <a:rPr lang="ru-RU"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2400"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a:t>
            </a:r>
            <a:r>
              <a:rPr lang="en-US" sz="2400"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p>
        </p:txBody>
      </p:sp>
    </p:spTree>
    <p:extLst>
      <p:ext uri="{BB962C8B-B14F-4D97-AF65-F5344CB8AC3E}">
        <p14:creationId xmlns:p14="http://schemas.microsoft.com/office/powerpoint/2010/main" val="289809444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eaLnBrk="1" hangingPunct="1">
              <a:defRPr/>
            </a:pPr>
            <a:r>
              <a:rPr lang="ru-RU" altLang="ru-RU" sz="2000">
                <a:latin typeface="Calibri" panose="020F0502020204030204" pitchFamily="34" charset="0"/>
                <a:ea typeface="Calibri" panose="020F0502020204030204" pitchFamily="34" charset="0"/>
                <a:cs typeface="Calibri" panose="020F0502020204030204" pitchFamily="34" charset="0"/>
              </a:rPr>
              <a:t>Протокол рукопожатия на основе механизма ЭЦП</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63</a:t>
            </a:fld>
            <a:endParaRPr lang="ru-RU"/>
          </a:p>
        </p:txBody>
      </p:sp>
      <p:sp>
        <p:nvSpPr>
          <p:cNvPr id="6" name="TextBox 5">
            <a:extLst>
              <a:ext uri="{FF2B5EF4-FFF2-40B4-BE49-F238E27FC236}">
                <a16:creationId xmlns:a16="http://schemas.microsoft.com/office/drawing/2014/main" id="{9A9C9084-FFDF-4CC3-937F-D32AC68A7CE7}"/>
              </a:ext>
            </a:extLst>
          </p:cNvPr>
          <p:cNvSpPr txBox="1"/>
          <p:nvPr/>
        </p:nvSpPr>
        <p:spPr>
          <a:xfrm>
            <a:off x="287524" y="699542"/>
            <a:ext cx="8568952" cy="335476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514350" indent="-514350" eaLnBrk="1" hangingPunct="1">
              <a:spcBef>
                <a:spcPct val="0"/>
              </a:spcBef>
              <a:spcAft>
                <a:spcPts val="1200"/>
              </a:spcAft>
              <a:buFontTx/>
              <a:buAutoNum type="arabicPeriod"/>
              <a:defRPr/>
            </a:pPr>
            <a:r>
              <a:rPr lang="ru-RU" b="1">
                <a:latin typeface="Calibri" panose="020F0502020204030204" pitchFamily="34" charset="0"/>
                <a:ea typeface="Calibri" panose="020F0502020204030204" pitchFamily="34" charset="0"/>
                <a:cs typeface="Calibri" panose="020F0502020204030204" pitchFamily="34" charset="0"/>
              </a:rPr>
              <a:t>А</a:t>
            </a:r>
            <a:r>
              <a:rPr lang="ru-RU" b="0">
                <a:latin typeface="Calibri" panose="020F0502020204030204" pitchFamily="34" charset="0"/>
                <a:ea typeface="Calibri" panose="020F0502020204030204" pitchFamily="34" charset="0"/>
                <a:cs typeface="Calibri" panose="020F0502020204030204" pitchFamily="34" charset="0"/>
              </a:rPr>
              <a:t> генерирует случайное число</a:t>
            </a:r>
            <a:r>
              <a:rPr lang="ru-RU" b="1">
                <a:latin typeface="Calibri" panose="020F0502020204030204" pitchFamily="34" charset="0"/>
                <a:ea typeface="Calibri" panose="020F0502020204030204" pitchFamily="34" charset="0"/>
                <a:cs typeface="Calibri" panose="020F0502020204030204" pitchFamily="34" charset="0"/>
              </a:rPr>
              <a:t> </a:t>
            </a:r>
            <a:r>
              <a:rPr lang="en-US" b="1">
                <a:latin typeface="Calibri" panose="020F0502020204030204" pitchFamily="34" charset="0"/>
                <a:ea typeface="Calibri" panose="020F0502020204030204" pitchFamily="34" charset="0"/>
                <a:cs typeface="Calibri" panose="020F0502020204030204" pitchFamily="34" charset="0"/>
              </a:rPr>
              <a:t>R</a:t>
            </a:r>
            <a:r>
              <a:rPr lang="en-US" b="1" baseline="-25000">
                <a:latin typeface="Calibri" panose="020F0502020204030204" pitchFamily="34" charset="0"/>
                <a:ea typeface="Calibri" panose="020F0502020204030204" pitchFamily="34" charset="0"/>
                <a:cs typeface="Calibri" panose="020F0502020204030204" pitchFamily="34" charset="0"/>
              </a:rPr>
              <a:t>A</a:t>
            </a:r>
            <a:r>
              <a:rPr lang="en-US" b="1">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и направляет его</a:t>
            </a:r>
            <a:r>
              <a:rPr lang="en-US"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B</a:t>
            </a:r>
            <a:r>
              <a:rPr lang="en-US"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p>
          <a:p>
            <a:pPr marL="514350" indent="-514350" eaLnBrk="1" hangingPunct="1">
              <a:spcAft>
                <a:spcPts val="1200"/>
              </a:spcAft>
              <a:buFontTx/>
              <a:buAutoNum type="arabicPeriod"/>
              <a:defRPr/>
            </a:pPr>
            <a:r>
              <a:rPr lang="en-US" b="1">
                <a:latin typeface="Calibri" panose="020F0502020204030204" pitchFamily="34" charset="0"/>
                <a:ea typeface="Calibri" panose="020F0502020204030204" pitchFamily="34" charset="0"/>
                <a:cs typeface="Calibri" panose="020F0502020204030204" pitchFamily="34" charset="0"/>
              </a:rPr>
              <a:t>B</a:t>
            </a:r>
            <a:r>
              <a:rPr lang="ru-RU" b="0">
                <a:latin typeface="Calibri" panose="020F0502020204030204" pitchFamily="34" charset="0"/>
                <a:ea typeface="Calibri" panose="020F0502020204030204" pitchFamily="34" charset="0"/>
                <a:cs typeface="Calibri" panose="020F0502020204030204" pitchFamily="34" charset="0"/>
              </a:rPr>
              <a:t> вычисляет ЭЦП </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В</a:t>
            </a:r>
            <a:r>
              <a:rPr lang="ru-RU" b="0">
                <a:latin typeface="Calibri" panose="020F0502020204030204" pitchFamily="34" charset="0"/>
                <a:ea typeface="Calibri" panose="020F0502020204030204" pitchFamily="34" charset="0"/>
                <a:cs typeface="Calibri" panose="020F0502020204030204" pitchFamily="34" charset="0"/>
              </a:rPr>
              <a:t> к </a:t>
            </a:r>
            <a:r>
              <a:rPr lang="en-US" b="1">
                <a:latin typeface="Calibri" panose="020F0502020204030204" pitchFamily="34" charset="0"/>
                <a:ea typeface="Calibri" panose="020F0502020204030204" pitchFamily="34" charset="0"/>
                <a:cs typeface="Calibri" panose="020F0502020204030204" pitchFamily="34" charset="0"/>
              </a:rPr>
              <a:t>R</a:t>
            </a:r>
            <a:r>
              <a:rPr lang="ru-RU" b="1" baseline="-25000">
                <a:latin typeface="Calibri" panose="020F0502020204030204" pitchFamily="34" charset="0"/>
                <a:ea typeface="Calibri" panose="020F0502020204030204" pitchFamily="34" charset="0"/>
                <a:cs typeface="Calibri" panose="020F0502020204030204" pitchFamily="34" charset="0"/>
              </a:rPr>
              <a:t>А</a:t>
            </a:r>
            <a:r>
              <a:rPr lang="ru-RU" b="0">
                <a:latin typeface="Calibri" panose="020F0502020204030204" pitchFamily="34" charset="0"/>
                <a:ea typeface="Calibri" panose="020F0502020204030204" pitchFamily="34" charset="0"/>
                <a:cs typeface="Calibri" panose="020F0502020204030204" pitchFamily="34" charset="0"/>
              </a:rPr>
              <a:t>, генерирует случайное </a:t>
            </a:r>
            <a:r>
              <a:rPr lang="en-US" b="1">
                <a:latin typeface="Calibri" panose="020F0502020204030204" pitchFamily="34" charset="0"/>
                <a:ea typeface="Calibri" panose="020F0502020204030204" pitchFamily="34" charset="0"/>
                <a:cs typeface="Calibri" panose="020F0502020204030204" pitchFamily="34" charset="0"/>
              </a:rPr>
              <a:t>R</a:t>
            </a:r>
            <a:r>
              <a:rPr lang="en-US" b="1" baseline="-25000">
                <a:latin typeface="Calibri" panose="020F0502020204030204" pitchFamily="34" charset="0"/>
                <a:ea typeface="Calibri" panose="020F0502020204030204" pitchFamily="34" charset="0"/>
                <a:cs typeface="Calibri" panose="020F0502020204030204" pitchFamily="34" charset="0"/>
              </a:rPr>
              <a:t>B</a:t>
            </a:r>
            <a:r>
              <a:rPr lang="en-US" b="0">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и направляет </a:t>
            </a:r>
            <a:r>
              <a:rPr lang="ru-RU" b="1">
                <a:latin typeface="Calibri" panose="020F0502020204030204" pitchFamily="34" charset="0"/>
                <a:ea typeface="Calibri" panose="020F0502020204030204" pitchFamily="34" charset="0"/>
                <a:cs typeface="Calibri" panose="020F0502020204030204" pitchFamily="34" charset="0"/>
              </a:rPr>
              <a:t>(</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в</a:t>
            </a:r>
            <a:r>
              <a:rPr lang="ru-RU" b="1">
                <a:latin typeface="Calibri" panose="020F0502020204030204" pitchFamily="34" charset="0"/>
                <a:ea typeface="Calibri" panose="020F0502020204030204" pitchFamily="34" charset="0"/>
                <a:cs typeface="Calibri" panose="020F0502020204030204" pitchFamily="34" charset="0"/>
              </a:rPr>
              <a:t>,</a:t>
            </a:r>
            <a:r>
              <a:rPr lang="en-US" b="1">
                <a:latin typeface="Calibri" panose="020F0502020204030204" pitchFamily="34" charset="0"/>
                <a:ea typeface="Calibri" panose="020F0502020204030204" pitchFamily="34" charset="0"/>
                <a:cs typeface="Calibri" panose="020F0502020204030204" pitchFamily="34" charset="0"/>
              </a:rPr>
              <a:t> R</a:t>
            </a:r>
            <a:r>
              <a:rPr lang="ru-RU" b="1" baseline="-25000">
                <a:latin typeface="Calibri" panose="020F0502020204030204" pitchFamily="34" charset="0"/>
                <a:ea typeface="Calibri" panose="020F0502020204030204" pitchFamily="34" charset="0"/>
                <a:cs typeface="Calibri" panose="020F0502020204030204" pitchFamily="34" charset="0"/>
              </a:rPr>
              <a:t>В</a:t>
            </a:r>
            <a:r>
              <a:rPr lang="ru-RU" b="1">
                <a:latin typeface="Calibri" panose="020F0502020204030204" pitchFamily="34" charset="0"/>
                <a:ea typeface="Calibri" panose="020F0502020204030204" pitchFamily="34" charset="0"/>
                <a:cs typeface="Calibri" panose="020F0502020204030204" pitchFamily="34" charset="0"/>
              </a:rPr>
              <a:t> ) </a:t>
            </a:r>
            <a:r>
              <a:rPr lang="ru-RU"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ru-RU"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А</a:t>
            </a:r>
            <a:r>
              <a:rPr lang="en-US"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p>
          <a:p>
            <a:pPr marL="514350" indent="-514350" eaLnBrk="1" hangingPunct="1">
              <a:buFontTx/>
              <a:buAutoNum type="arabicPeriod"/>
              <a:defRPr/>
            </a:pPr>
            <a:r>
              <a:rPr lang="ru-RU" b="1">
                <a:latin typeface="Calibri" panose="020F0502020204030204" pitchFamily="34" charset="0"/>
                <a:ea typeface="Calibri" panose="020F0502020204030204" pitchFamily="34" charset="0"/>
                <a:cs typeface="Calibri" panose="020F0502020204030204" pitchFamily="34" charset="0"/>
              </a:rPr>
              <a:t>А</a:t>
            </a:r>
            <a:r>
              <a:rPr lang="ru-RU" b="0">
                <a:latin typeface="Calibri" panose="020F0502020204030204" pitchFamily="34" charset="0"/>
                <a:ea typeface="Calibri" panose="020F0502020204030204" pitchFamily="34" charset="0"/>
                <a:cs typeface="Calibri" panose="020F0502020204030204" pitchFamily="34" charset="0"/>
              </a:rPr>
              <a:t> вычисляет ЭЦП </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А</a:t>
            </a:r>
            <a:r>
              <a:rPr lang="en-US" b="0">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к </a:t>
            </a:r>
            <a:r>
              <a:rPr lang="en-US" b="1">
                <a:latin typeface="Calibri" panose="020F0502020204030204" pitchFamily="34" charset="0"/>
                <a:ea typeface="Calibri" panose="020F0502020204030204" pitchFamily="34" charset="0"/>
                <a:cs typeface="Calibri" panose="020F0502020204030204" pitchFamily="34" charset="0"/>
              </a:rPr>
              <a:t>R</a:t>
            </a:r>
            <a:r>
              <a:rPr lang="ru-RU" b="1" baseline="-25000">
                <a:latin typeface="Calibri" panose="020F0502020204030204" pitchFamily="34" charset="0"/>
                <a:ea typeface="Calibri" panose="020F0502020204030204" pitchFamily="34" charset="0"/>
                <a:cs typeface="Calibri" panose="020F0502020204030204" pitchFamily="34" charset="0"/>
              </a:rPr>
              <a:t>В</a:t>
            </a:r>
            <a:r>
              <a:rPr lang="en-US" b="0">
                <a:latin typeface="Calibri" panose="020F0502020204030204" pitchFamily="34" charset="0"/>
                <a:ea typeface="Calibri" panose="020F0502020204030204" pitchFamily="34" charset="0"/>
                <a:cs typeface="Calibri" panose="020F0502020204030204" pitchFamily="34" charset="0"/>
              </a:rPr>
              <a:t>.</a:t>
            </a:r>
            <a:r>
              <a:rPr lang="ru-RU" b="0">
                <a:latin typeface="Calibri" panose="020F0502020204030204" pitchFamily="34" charset="0"/>
                <a:ea typeface="Calibri" panose="020F0502020204030204" pitchFamily="34" charset="0"/>
                <a:cs typeface="Calibri" panose="020F0502020204030204" pitchFamily="34" charset="0"/>
              </a:rPr>
              <a:t> Затем и направляет </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А</a:t>
            </a:r>
            <a:r>
              <a:rPr lang="ru-RU" b="1">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a:t>
            </a:r>
            <a:r>
              <a:rPr lang="en-US"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ru-RU"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514350" indent="-514350" eaLnBrk="1" hangingPunct="1">
              <a:defRPr/>
            </a:pPr>
            <a:endParaRPr lang="ru-RU"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514350" indent="-514350" eaLnBrk="1" hangingPunct="1">
              <a:defRPr/>
            </a:pPr>
            <a:r>
              <a:rPr lang="ru-RU" b="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В соответствии с процедурой проверки подлинности ЭЦП пользователь </a:t>
            </a:r>
            <a:r>
              <a:rPr lang="ru-RU" b="1">
                <a:latin typeface="Calibri" panose="020F0502020204030204" pitchFamily="34" charset="0"/>
                <a:ea typeface="Calibri" panose="020F0502020204030204" pitchFamily="34" charset="0"/>
                <a:cs typeface="Calibri" panose="020F0502020204030204" pitchFamily="34" charset="0"/>
              </a:rPr>
              <a:t>А</a:t>
            </a:r>
            <a:r>
              <a:rPr lang="ru-RU" b="0">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rPr>
              <a:t>(</a:t>
            </a:r>
            <a:r>
              <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B</a:t>
            </a:r>
            <a:r>
              <a:rPr lang="ru-RU" b="1">
                <a:latin typeface="Calibri" panose="020F0502020204030204" pitchFamily="34" charset="0"/>
                <a:ea typeface="Calibri" panose="020F0502020204030204" pitchFamily="34" charset="0"/>
                <a:cs typeface="Calibri" panose="020F0502020204030204" pitchFamily="34" charset="0"/>
              </a:rPr>
              <a:t>)</a:t>
            </a:r>
            <a:r>
              <a:rPr lang="ru-RU" b="0">
                <a:latin typeface="Calibri" panose="020F0502020204030204" pitchFamily="34" charset="0"/>
                <a:ea typeface="Calibri" panose="020F0502020204030204" pitchFamily="34" charset="0"/>
                <a:cs typeface="Calibri" panose="020F0502020204030204" pitchFamily="34" charset="0"/>
              </a:rPr>
              <a:t> проверяет подлинность ЭЦП </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В</a:t>
            </a:r>
            <a:r>
              <a:rPr lang="ru-RU" b="1">
                <a:latin typeface="Calibri" panose="020F0502020204030204" pitchFamily="34" charset="0"/>
                <a:ea typeface="Calibri" panose="020F0502020204030204" pitchFamily="34" charset="0"/>
                <a:cs typeface="Calibri" panose="020F0502020204030204" pitchFamily="34" charset="0"/>
              </a:rPr>
              <a:t> (</a:t>
            </a:r>
            <a:r>
              <a:rPr lang="en-US" b="1">
                <a:latin typeface="Calibri" panose="020F0502020204030204" pitchFamily="34" charset="0"/>
                <a:ea typeface="Calibri" panose="020F0502020204030204" pitchFamily="34" charset="0"/>
                <a:cs typeface="Calibri" panose="020F0502020204030204" pitchFamily="34" charset="0"/>
              </a:rPr>
              <a:t>S</a:t>
            </a:r>
            <a:r>
              <a:rPr lang="ru-RU" b="1" baseline="-25000">
                <a:latin typeface="Calibri" panose="020F0502020204030204" pitchFamily="34" charset="0"/>
                <a:ea typeface="Calibri" panose="020F0502020204030204" pitchFamily="34" charset="0"/>
                <a:cs typeface="Calibri" panose="020F0502020204030204" pitchFamily="34" charset="0"/>
              </a:rPr>
              <a:t>А</a:t>
            </a:r>
            <a:r>
              <a:rPr lang="ru-RU" b="1">
                <a:latin typeface="Calibri" panose="020F0502020204030204" pitchFamily="34" charset="0"/>
                <a:ea typeface="Calibri" panose="020F0502020204030204" pitchFamily="34" charset="0"/>
                <a:cs typeface="Calibri" panose="020F0502020204030204" pitchFamily="34" charset="0"/>
              </a:rPr>
              <a:t>) </a:t>
            </a:r>
            <a:r>
              <a:rPr lang="ru-RU" b="0">
                <a:latin typeface="Calibri" panose="020F0502020204030204" pitchFamily="34" charset="0"/>
                <a:ea typeface="Calibri" panose="020F0502020204030204" pitchFamily="34" charset="0"/>
                <a:cs typeface="Calibri" panose="020F0502020204030204" pitchFamily="34" charset="0"/>
              </a:rPr>
              <a:t>и убеждается в подлинности </a:t>
            </a:r>
            <a:r>
              <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B</a:t>
            </a:r>
            <a:r>
              <a:rPr lang="ru-RU" b="1">
                <a:latin typeface="Calibri" panose="020F0502020204030204" pitchFamily="34" charset="0"/>
                <a:ea typeface="Calibri" panose="020F0502020204030204" pitchFamily="34" charset="0"/>
                <a:cs typeface="Calibri" panose="020F0502020204030204" pitchFamily="34" charset="0"/>
              </a:rPr>
              <a:t> (</a:t>
            </a:r>
            <a:r>
              <a:rPr lang="ru-RU"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А</a:t>
            </a:r>
            <a:r>
              <a:rPr lang="ru-RU" b="1">
                <a:latin typeface="Calibri" panose="020F0502020204030204" pitchFamily="34" charset="0"/>
                <a:ea typeface="Calibri" panose="020F0502020204030204" pitchFamily="34" charset="0"/>
                <a:cs typeface="Calibri" panose="020F0502020204030204" pitchFamily="34" charset="0"/>
              </a:rPr>
              <a:t>)</a:t>
            </a:r>
            <a:endParaRPr lang="en-US" b="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65456571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Процедура «рукопожатия»</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64</a:t>
            </a:fld>
            <a:endParaRPr lang="ru-RU"/>
          </a:p>
        </p:txBody>
      </p:sp>
      <p:sp>
        <p:nvSpPr>
          <p:cNvPr id="7" name="TextBox 6">
            <a:extLst>
              <a:ext uri="{FF2B5EF4-FFF2-40B4-BE49-F238E27FC236}">
                <a16:creationId xmlns:a16="http://schemas.microsoft.com/office/drawing/2014/main" id="{713DF9EC-E5A0-4A19-86F6-D282E0EE5FD4}"/>
              </a:ext>
            </a:extLst>
          </p:cNvPr>
          <p:cNvSpPr txBox="1"/>
          <p:nvPr/>
        </p:nvSpPr>
        <p:spPr>
          <a:xfrm>
            <a:off x="390775" y="699542"/>
            <a:ext cx="8352928" cy="163121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Для установления подлинности пользователей широко используется </a:t>
            </a: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процедура рукопожатий </a:t>
            </a: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(Handshaking – согласованный обмен, квитирование), построенная по принципу "вопрос-ответ". Она предполагает, что правильные ответы на вопросы дают только те пользователи, для которых эти вопросы предназначены.</a:t>
            </a:r>
          </a:p>
        </p:txBody>
      </p:sp>
      <p:sp>
        <p:nvSpPr>
          <p:cNvPr id="8" name="TextBox 7">
            <a:extLst>
              <a:ext uri="{FF2B5EF4-FFF2-40B4-BE49-F238E27FC236}">
                <a16:creationId xmlns:a16="http://schemas.microsoft.com/office/drawing/2014/main" id="{CE4A9210-B81F-412E-8EDC-0FE5721ECD2D}"/>
              </a:ext>
            </a:extLst>
          </p:cNvPr>
          <p:cNvSpPr txBox="1"/>
          <p:nvPr/>
        </p:nvSpPr>
        <p:spPr>
          <a:xfrm>
            <a:off x="390776" y="2555910"/>
            <a:ext cx="8285680" cy="163121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В процедуре рукопожатия может быть использовано одностороннее функциональное преобразование в виде случайной, предназначенной для конкретного пользователя функции F(X). Пользователь также должен вычислить заданную для него функцию F*(X) и ввести полученное значение в систему.</a:t>
            </a:r>
          </a:p>
        </p:txBody>
      </p:sp>
    </p:spTree>
    <p:extLst>
      <p:ext uri="{BB962C8B-B14F-4D97-AF65-F5344CB8AC3E}">
        <p14:creationId xmlns:p14="http://schemas.microsoft.com/office/powerpoint/2010/main" val="298706854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Схема с конечными узлами</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65</a:t>
            </a:fld>
            <a:endParaRPr lang="ru-RU"/>
          </a:p>
        </p:txBody>
      </p:sp>
      <p:sp>
        <p:nvSpPr>
          <p:cNvPr id="7" name="TextBox 6">
            <a:extLst>
              <a:ext uri="{FF2B5EF4-FFF2-40B4-BE49-F238E27FC236}">
                <a16:creationId xmlns:a16="http://schemas.microsoft.com/office/drawing/2014/main" id="{A155D05D-8C36-4CC4-89FA-44ACBE07FF6F}"/>
              </a:ext>
            </a:extLst>
          </p:cNvPr>
          <p:cNvSpPr txBox="1"/>
          <p:nvPr/>
        </p:nvSpPr>
        <p:spPr>
          <a:xfrm>
            <a:off x="179512" y="699542"/>
            <a:ext cx="8856984" cy="132343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spcAft>
                <a:spcPts val="600"/>
              </a:spcAft>
              <a:buClr>
                <a:srgbClr val="000000"/>
              </a:buClr>
              <a:buSzPct val="80000"/>
              <a:buFont typeface="Wingdings 3" panose="05040102010807070707" pitchFamily="18" charset="2"/>
              <a:buNone/>
            </a:pP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      Схема с конечными узлами (рис. 1). В этой схеме защищенный канал образуется программными средствами, установленными на двух удаленных компьютерах. Компьютеры принадлежат двум разным локальным сетям одной организации и связаны между собой через публичную сеть. </a:t>
            </a:r>
          </a:p>
        </p:txBody>
      </p:sp>
      <p:sp>
        <p:nvSpPr>
          <p:cNvPr id="8" name="TextBox 7">
            <a:extLst>
              <a:ext uri="{FF2B5EF4-FFF2-40B4-BE49-F238E27FC236}">
                <a16:creationId xmlns:a16="http://schemas.microsoft.com/office/drawing/2014/main" id="{3E4F4E79-56E8-4523-B38F-B2D3D6136CCB}"/>
              </a:ext>
            </a:extLst>
          </p:cNvPr>
          <p:cNvSpPr txBox="1"/>
          <p:nvPr/>
        </p:nvSpPr>
        <p:spPr>
          <a:xfrm>
            <a:off x="174751" y="2022981"/>
            <a:ext cx="8784976" cy="132343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Достоинство этой схемы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полная защищенность канала вдоль всего пути следования и возможность использования любых протоколов создания защищенных каналов, лишь бы на конечных точках канала поддерживался один и тот же протокол. </a:t>
            </a:r>
          </a:p>
        </p:txBody>
      </p:sp>
      <p:sp>
        <p:nvSpPr>
          <p:cNvPr id="10" name="TextBox 9">
            <a:extLst>
              <a:ext uri="{FF2B5EF4-FFF2-40B4-BE49-F238E27FC236}">
                <a16:creationId xmlns:a16="http://schemas.microsoft.com/office/drawing/2014/main" id="{BF02064D-0C76-485B-AFAE-174A3E3F60F5}"/>
              </a:ext>
            </a:extLst>
          </p:cNvPr>
          <p:cNvSpPr txBox="1"/>
          <p:nvPr/>
        </p:nvSpPr>
        <p:spPr>
          <a:xfrm>
            <a:off x="174751" y="3312264"/>
            <a:ext cx="8775453" cy="163121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Недостатки заключаются в следующем</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Уязвимыми для злоумышленников обычно являются сети с коммутацией пакетов, а не каналы телефонной сети или выделенные каналы, через которые локальные сети подключены к территориальной сети. Поэтому защиту каналов доступа к публичной сети можно считать избыточной.</a:t>
            </a:r>
          </a:p>
        </p:txBody>
      </p:sp>
    </p:spTree>
    <p:extLst>
      <p:ext uri="{BB962C8B-B14F-4D97-AF65-F5344CB8AC3E}">
        <p14:creationId xmlns:p14="http://schemas.microsoft.com/office/powerpoint/2010/main" val="25205138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0" y="-143611"/>
            <a:ext cx="9134476" cy="778949"/>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Схема с оборудованием поставщика услуг публичной сети</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66</a:t>
            </a:fld>
            <a:endParaRPr lang="ru-RU"/>
          </a:p>
        </p:txBody>
      </p:sp>
      <p:pic>
        <p:nvPicPr>
          <p:cNvPr id="5" name="Рисунок 1">
            <a:extLst>
              <a:ext uri="{FF2B5EF4-FFF2-40B4-BE49-F238E27FC236}">
                <a16:creationId xmlns:a16="http://schemas.microsoft.com/office/drawing/2014/main" id="{20FCA1BB-3A55-48B7-B412-7CB4546CD7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560" y="699542"/>
            <a:ext cx="3347864" cy="395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ACB7EE2-E10F-4FE5-8C75-B9CD0221FDAF}"/>
              </a:ext>
            </a:extLst>
          </p:cNvPr>
          <p:cNvSpPr txBox="1"/>
          <p:nvPr/>
        </p:nvSpPr>
        <p:spPr>
          <a:xfrm>
            <a:off x="4233676" y="747559"/>
            <a:ext cx="4622800" cy="386259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spcAft>
                <a:spcPts val="600"/>
              </a:spcAft>
              <a:buClr>
                <a:srgbClr val="000000"/>
              </a:buClr>
              <a:buSzPct val="80000"/>
              <a:buFont typeface="Wingdings 3" panose="05040102010807070707" pitchFamily="18" charset="2"/>
              <a:buNone/>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В этой схеме защищенный канал прокладывается только внутри публичной сети с коммутацией пакетов, т.е. клиенты и серверы не участвуют в создании защищенного канала. </a:t>
            </a:r>
          </a:p>
          <a:p>
            <a:pPr algn="just" eaLnBrk="1" hangingPunct="1">
              <a:spcAft>
                <a:spcPts val="600"/>
              </a:spcAft>
              <a:buClr>
                <a:srgbClr val="000000"/>
              </a:buClr>
              <a:buSzPct val="80000"/>
              <a:buFont typeface="Wingdings 3" panose="05040102010807070707" pitchFamily="18" charset="2"/>
              <a:buNone/>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Такой подход позволяет легко образовывать новые каналы защищенного взаимодействия между компьютерами независимо от их места расположения, так как программное обеспечение конечных узлов остается без изменений. </a:t>
            </a:r>
          </a:p>
        </p:txBody>
      </p:sp>
    </p:spTree>
    <p:extLst>
      <p:ext uri="{BB962C8B-B14F-4D97-AF65-F5344CB8AC3E}">
        <p14:creationId xmlns:p14="http://schemas.microsoft.com/office/powerpoint/2010/main" val="123574167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Преимущества модели «рукопожатия»</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67</a:t>
            </a:fld>
            <a:endParaRPr lang="ru-RU"/>
          </a:p>
        </p:txBody>
      </p:sp>
      <p:sp>
        <p:nvSpPr>
          <p:cNvPr id="7" name="TextBox 6">
            <a:extLst>
              <a:ext uri="{FF2B5EF4-FFF2-40B4-BE49-F238E27FC236}">
                <a16:creationId xmlns:a16="http://schemas.microsoft.com/office/drawing/2014/main" id="{784303B8-77FB-44A6-9FE6-60058C2DF687}"/>
              </a:ext>
            </a:extLst>
          </p:cNvPr>
          <p:cNvSpPr txBox="1"/>
          <p:nvPr/>
        </p:nvSpPr>
        <p:spPr>
          <a:xfrm>
            <a:off x="395536" y="756567"/>
            <a:ext cx="8280920" cy="224676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Преимущества аутентификации на основе модели «рукопожатия» перед парольной аутентификацией:</a:t>
            </a:r>
          </a:p>
          <a:p>
            <a:pPr algn="just"/>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между пользователем и системой не передается никакой конфиденциальной информации, которую нужно сохранять в тайне;</a:t>
            </a:r>
          </a:p>
          <a:p>
            <a:pPr algn="just"/>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•каждый следующий сеанс входа пользователя в систему отличен от предыдущего, поэтому даже длительное наблюдение за этими сеансами ничего не даст нарушителю</a:t>
            </a:r>
          </a:p>
        </p:txBody>
      </p:sp>
    </p:spTree>
    <p:extLst>
      <p:ext uri="{BB962C8B-B14F-4D97-AF65-F5344CB8AC3E}">
        <p14:creationId xmlns:p14="http://schemas.microsoft.com/office/powerpoint/2010/main" val="280288020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Протокол Диффи-Хеллмана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68</a:t>
            </a:fld>
            <a:endParaRPr lang="ru-RU"/>
          </a:p>
        </p:txBody>
      </p:sp>
      <p:sp>
        <p:nvSpPr>
          <p:cNvPr id="7" name="TextBox 6">
            <a:extLst>
              <a:ext uri="{FF2B5EF4-FFF2-40B4-BE49-F238E27FC236}">
                <a16:creationId xmlns:a16="http://schemas.microsoft.com/office/drawing/2014/main" id="{20A6F602-AEE7-4FE4-9D2D-FF191E951A39}"/>
              </a:ext>
            </a:extLst>
          </p:cNvPr>
          <p:cNvSpPr txBox="1"/>
          <p:nvPr/>
        </p:nvSpPr>
        <p:spPr>
          <a:xfrm>
            <a:off x="0" y="499129"/>
            <a:ext cx="9134476" cy="4770537"/>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600" b="0">
                <a:solidFill>
                  <a:srgbClr val="000000"/>
                </a:solidFill>
                <a:latin typeface="Calibri" panose="020F0502020204030204" pitchFamily="34" charset="0"/>
                <a:ea typeface="Calibri" panose="020F0502020204030204" pitchFamily="34" charset="0"/>
                <a:cs typeface="Calibri" panose="020F0502020204030204" pitchFamily="34" charset="0"/>
              </a:rPr>
              <a:t>	Необходимость в хранении и передаче ключевой информации, зашифрованной с помощью других ключей, привел к развитию </a:t>
            </a:r>
            <a:r>
              <a:rPr lang="ru-RU" altLang="ru-RU" sz="1600" b="0">
                <a:solidFill>
                  <a:srgbClr val="FF0000"/>
                </a:solidFill>
                <a:latin typeface="Calibri" panose="020F0502020204030204" pitchFamily="34" charset="0"/>
                <a:ea typeface="Calibri" panose="020F0502020204030204" pitchFamily="34" charset="0"/>
                <a:cs typeface="Calibri" panose="020F0502020204030204" pitchFamily="34" charset="0"/>
              </a:rPr>
              <a:t>концепции иерархии ключей.</a:t>
            </a:r>
          </a:p>
          <a:p>
            <a:pPr algn="just"/>
            <a:r>
              <a:rPr lang="ru-RU" altLang="ru-RU" sz="1600" b="0">
                <a:solidFill>
                  <a:srgbClr val="000000"/>
                </a:solidFill>
                <a:latin typeface="Calibri" panose="020F0502020204030204" pitchFamily="34" charset="0"/>
                <a:ea typeface="Calibri" panose="020F0502020204030204" pitchFamily="34" charset="0"/>
                <a:cs typeface="Calibri" panose="020F0502020204030204" pitchFamily="34" charset="0"/>
              </a:rPr>
              <a:t>	Иерархия ключевой информации может включать множество уровней, однако, наиболее часто выделяют главные ключи (мастер-ключи), ключи шифрования ключей и рабочие ключи.</a:t>
            </a:r>
          </a:p>
          <a:p>
            <a:pPr algn="just"/>
            <a:r>
              <a:rPr lang="ru-RU" altLang="ru-RU" sz="1600" b="0">
                <a:solidFill>
                  <a:srgbClr val="000000"/>
                </a:solidFill>
                <a:latin typeface="Calibri" panose="020F0502020204030204" pitchFamily="34" charset="0"/>
                <a:ea typeface="Calibri" panose="020F0502020204030204" pitchFamily="34" charset="0"/>
                <a:cs typeface="Calibri" panose="020F0502020204030204" pitchFamily="34" charset="0"/>
              </a:rPr>
              <a:t>	Сеансовые ключи находятся на самом нижнем уровне и используются для шифрования данных. Когда эти ключи необходимо безопасным образом передать между узлами сети или безопасно хранить, их шифруют с помощью ключей следующего уровня – ключей шифрования ключей.</a:t>
            </a:r>
          </a:p>
          <a:p>
            <a:pPr algn="just"/>
            <a:r>
              <a:rPr lang="ru-RU" altLang="ru-RU" sz="1600" b="0">
                <a:solidFill>
                  <a:srgbClr val="000000"/>
                </a:solidFill>
                <a:latin typeface="Calibri" panose="020F0502020204030204" pitchFamily="34" charset="0"/>
                <a:ea typeface="Calibri" panose="020F0502020204030204" pitchFamily="34" charset="0"/>
                <a:cs typeface="Calibri" panose="020F0502020204030204" pitchFamily="34" charset="0"/>
              </a:rPr>
              <a:t>	На верхнем уровне иерархии ключей располагается мастер-ключ. Этот ключ применяют для шифрования ключей шифрования, когда требуется безопасно хранить их на диске. Обычно в каждом компьютере используется только один мастер ключ, который отчуждается на внешнем носителе, как правило, защищенном от несанкционированного доступа, чтобы раскрыть значение этого ключа было невозможно (смарт-карта, e-Token и т.п.)</a:t>
            </a:r>
          </a:p>
          <a:p>
            <a:pPr algn="just"/>
            <a:r>
              <a:rPr lang="ru-RU" altLang="ru-RU" sz="1600" b="0">
                <a:solidFill>
                  <a:srgbClr val="000000"/>
                </a:solidFill>
                <a:latin typeface="Calibri" panose="020F0502020204030204" pitchFamily="34" charset="0"/>
                <a:ea typeface="Calibri" panose="020F0502020204030204" pitchFamily="34" charset="0"/>
                <a:cs typeface="Calibri" panose="020F0502020204030204" pitchFamily="34" charset="0"/>
              </a:rPr>
              <a:t>	Для возможности использования при защищенном информационном обмене между противоположными сторонами криптосистемы с секретным ключом, взаимодействующим сторонам необходима выработка общего секрета, на базе которого они смогут безопасно шифровать информацию или безопасным образом вырабатывать и обмениваться сеансовыми ключами. В одном случае общий секрет представляет собой сеансовый ключ, в другом случае – мастер-ключ. В любом случае, злоумышленник не должен быть способен, прослушивая канал связи, получить данный секрет.</a:t>
            </a:r>
          </a:p>
        </p:txBody>
      </p:sp>
    </p:spTree>
    <p:extLst>
      <p:ext uri="{BB962C8B-B14F-4D97-AF65-F5344CB8AC3E}">
        <p14:creationId xmlns:p14="http://schemas.microsoft.com/office/powerpoint/2010/main" val="34192742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0"/>
            <a:ext cx="9134476" cy="850958"/>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Реализация способа с использованием  протокола Диффи-Хеллмана</a:t>
            </a:r>
            <a:r>
              <a:rPr lang="ru-RU" altLang="ru-RU" sz="3200">
                <a:solidFill>
                  <a:srgbClr val="000000"/>
                </a:solidFill>
              </a:rPr>
              <a:t>. </a:t>
            </a:r>
            <a:br>
              <a:rPr lang="ru-RU" altLang="ru-RU" sz="3200">
                <a:solidFill>
                  <a:srgbClr val="000000"/>
                </a:solidFill>
              </a:rPr>
            </a:b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69</a:t>
            </a:fld>
            <a:endParaRPr lang="ru-RU"/>
          </a:p>
        </p:txBody>
      </p:sp>
      <p:sp>
        <p:nvSpPr>
          <p:cNvPr id="6" name="TextBox 5">
            <a:extLst>
              <a:ext uri="{FF2B5EF4-FFF2-40B4-BE49-F238E27FC236}">
                <a16:creationId xmlns:a16="http://schemas.microsoft.com/office/drawing/2014/main" id="{6811CF4E-5207-4C62-B31A-CFF7A62C3CDD}"/>
              </a:ext>
            </a:extLst>
          </p:cNvPr>
          <p:cNvSpPr txBox="1"/>
          <p:nvPr/>
        </p:nvSpPr>
        <p:spPr>
          <a:xfrm>
            <a:off x="467544" y="627534"/>
            <a:ext cx="8208912" cy="1477328"/>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Протокол Диффи-Хеллмана был первым алгоритмов работы с открытыми ключами (1976 г.). Безопасность данного протокола основана на трудности вычисления дискретных логарифмов в конечном поле.</a:t>
            </a:r>
          </a:p>
          <a:p>
            <a:pPr algn="just"/>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Пусть пользователи A и B хотят выработать </a:t>
            </a:r>
            <a:r>
              <a:rPr lang="ru-RU" altLang="ru-RU" sz="1800" b="0">
                <a:solidFill>
                  <a:srgbClr val="FF0000"/>
                </a:solidFill>
                <a:latin typeface="Calibri" panose="020F0502020204030204" pitchFamily="34" charset="0"/>
                <a:ea typeface="Calibri" panose="020F0502020204030204" pitchFamily="34" charset="0"/>
                <a:cs typeface="Calibri" panose="020F0502020204030204" pitchFamily="34" charset="0"/>
              </a:rPr>
              <a:t>общий секрет.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Для этого они выполняют </a:t>
            </a:r>
            <a:r>
              <a:rPr lang="ru-RU" altLang="ru-RU" sz="1800" b="0">
                <a:solidFill>
                  <a:srgbClr val="FF0000"/>
                </a:solidFill>
                <a:latin typeface="Calibri" panose="020F0502020204030204" pitchFamily="34" charset="0"/>
                <a:ea typeface="Calibri" panose="020F0502020204030204" pitchFamily="34" charset="0"/>
                <a:cs typeface="Calibri" panose="020F0502020204030204" pitchFamily="34" charset="0"/>
              </a:rPr>
              <a:t>следующие шаги</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60804400-AF01-469B-9291-C076B676ABEB}"/>
              </a:ext>
            </a:extLst>
          </p:cNvPr>
          <p:cNvSpPr txBox="1"/>
          <p:nvPr/>
        </p:nvSpPr>
        <p:spPr>
          <a:xfrm>
            <a:off x="467544" y="1995686"/>
            <a:ext cx="8208912" cy="258532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1. Стороны A и B договариваются об используемом модуле N, а также о примитивном элементе g, 1≤g≤N, степени которого образуют числа от 1 до N-1, то есть во множестве {g,g^2,…,g^(N-1)=1}, присутствуют все числа от 1 до N-1. Числа N и g являются открытыми элементами протокола.</a:t>
            </a: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2. Пользователи A и B независимо друг от друга выбирают собственные секретные ключи СКА и CKВ (случайные большие целые числа, меньшие N, хранящиеся в секрете).</a:t>
            </a: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3. Пользователи A и B вычисляют открытые ключи ОКА и OKВ на основании соответствующих секретных ключей по следующим формулам:</a:t>
            </a:r>
          </a:p>
        </p:txBody>
      </p:sp>
      <p:pic>
        <p:nvPicPr>
          <p:cNvPr id="10" name="Рисунок 9">
            <a:extLst>
              <a:ext uri="{FF2B5EF4-FFF2-40B4-BE49-F238E27FC236}">
                <a16:creationId xmlns:a16="http://schemas.microsoft.com/office/drawing/2014/main" id="{60C4FB83-7129-4D38-842F-09ADAE84B013}"/>
              </a:ext>
            </a:extLst>
          </p:cNvPr>
          <p:cNvPicPr>
            <a:picLocks noChangeAspect="1"/>
          </p:cNvPicPr>
          <p:nvPr/>
        </p:nvPicPr>
        <p:blipFill>
          <a:blip r:embed="rId2"/>
          <a:stretch>
            <a:fillRect/>
          </a:stretch>
        </p:blipFill>
        <p:spPr>
          <a:xfrm>
            <a:off x="2136437" y="4561835"/>
            <a:ext cx="4871126" cy="402371"/>
          </a:xfrm>
          <a:prstGeom prst="rect">
            <a:avLst/>
          </a:prstGeom>
        </p:spPr>
      </p:pic>
    </p:spTree>
    <p:extLst>
      <p:ext uri="{BB962C8B-B14F-4D97-AF65-F5344CB8AC3E}">
        <p14:creationId xmlns:p14="http://schemas.microsoft.com/office/powerpoint/2010/main" val="215969454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Протокол</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7</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210755" y="773468"/>
            <a:ext cx="8712968" cy="3933384"/>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indent="0">
              <a:buNone/>
            </a:pPr>
            <a:r>
              <a:rPr lang="ru-RU">
                <a:latin typeface="Calibri" panose="020F0502020204030204" pitchFamily="34" charset="0"/>
                <a:cs typeface="Calibri" panose="020F0502020204030204" pitchFamily="34" charset="0"/>
              </a:rPr>
              <a:t>Протоколом называют последовательность действий, исполняемых двумя или более сторонами, спроектированную для решения какой-либо задачи. </a:t>
            </a:r>
          </a:p>
          <a:p>
            <a:pPr marL="0" indent="0">
              <a:buNone/>
            </a:pPr>
            <a:endParaRPr lang="ru-RU">
              <a:latin typeface="Calibri" panose="020F0502020204030204" pitchFamily="34" charset="0"/>
              <a:cs typeface="Calibri" panose="020F0502020204030204" pitchFamily="34" charset="0"/>
            </a:endParaRPr>
          </a:p>
          <a:p>
            <a:pPr algn="ctr">
              <a:lnSpc>
                <a:spcPct val="90000"/>
              </a:lnSpc>
            </a:pPr>
            <a:r>
              <a:rPr lang="ru-RU" altLang="ru-RU">
                <a:latin typeface="Calibri" panose="020F0502020204030204" pitchFamily="34" charset="0"/>
                <a:cs typeface="Calibri" panose="020F0502020204030204" pitchFamily="34" charset="0"/>
              </a:rPr>
              <a:t>Характеристики протокола:</a:t>
            </a:r>
          </a:p>
          <a:p>
            <a:pPr marL="342900" indent="-342900">
              <a:lnSpc>
                <a:spcPct val="90000"/>
              </a:lnSpc>
              <a:buFont typeface="Arial" pitchFamily="34" charset="0"/>
              <a:buChar char="•"/>
            </a:pPr>
            <a:r>
              <a:rPr lang="en-GB" altLang="ru-RU" err="1">
                <a:latin typeface="Calibri" panose="020F0502020204030204" pitchFamily="34" charset="0"/>
                <a:cs typeface="Calibri" panose="020F0502020204030204" pitchFamily="34" charset="0"/>
              </a:rPr>
              <a:t>каждый участник должен согласится следовать</a:t>
            </a:r>
            <a:r>
              <a:rPr lang="ru-RU" altLang="ru-RU">
                <a:latin typeface="Calibri" panose="020F0502020204030204" pitchFamily="34" charset="0"/>
                <a:cs typeface="Calibri" panose="020F0502020204030204" pitchFamily="34" charset="0"/>
              </a:rPr>
              <a:t> </a:t>
            </a:r>
            <a:r>
              <a:rPr lang="en-GB" altLang="ru-RU" err="1">
                <a:latin typeface="Calibri" panose="020F0502020204030204" pitchFamily="34" charset="0"/>
                <a:cs typeface="Calibri" panose="020F0502020204030204" pitchFamily="34" charset="0"/>
              </a:rPr>
              <a:t>протоколу</a:t>
            </a:r>
            <a:endParaRPr lang="en-GB" altLang="ru-RU">
              <a:latin typeface="Calibri" panose="020F0502020204030204" pitchFamily="34" charset="0"/>
              <a:cs typeface="Calibri" panose="020F0502020204030204" pitchFamily="34" charset="0"/>
            </a:endParaRPr>
          </a:p>
          <a:p>
            <a:pPr marL="342900" indent="-342900">
              <a:lnSpc>
                <a:spcPct val="90000"/>
              </a:lnSpc>
              <a:buFont typeface="Arial" pitchFamily="34" charset="0"/>
              <a:buChar char="•"/>
            </a:pPr>
            <a:r>
              <a:rPr lang="en-GB" altLang="ru-RU" err="1">
                <a:latin typeface="Calibri" panose="020F0502020204030204" pitchFamily="34" charset="0"/>
                <a:cs typeface="Calibri" panose="020F0502020204030204" pitchFamily="34" charset="0"/>
              </a:rPr>
              <a:t>протокол должен быть недвусмысленным</a:t>
            </a:r>
            <a:endParaRPr lang="en-GB" altLang="ru-RU">
              <a:latin typeface="Calibri" panose="020F0502020204030204" pitchFamily="34" charset="0"/>
              <a:cs typeface="Calibri" panose="020F0502020204030204" pitchFamily="34" charset="0"/>
            </a:endParaRPr>
          </a:p>
          <a:p>
            <a:pPr marL="342900" indent="-342900">
              <a:lnSpc>
                <a:spcPct val="90000"/>
              </a:lnSpc>
              <a:buFont typeface="Arial" pitchFamily="34" charset="0"/>
              <a:buChar char="•"/>
            </a:pPr>
            <a:r>
              <a:rPr lang="en-GB" altLang="ru-RU" err="1">
                <a:latin typeface="Calibri" panose="020F0502020204030204" pitchFamily="34" charset="0"/>
                <a:cs typeface="Calibri" panose="020F0502020204030204" pitchFamily="34" charset="0"/>
              </a:rPr>
              <a:t>протокол должен быть полным </a:t>
            </a:r>
            <a:endParaRPr lang="ru-RU" altLang="ru-RU">
              <a:latin typeface="Calibri" panose="020F0502020204030204" pitchFamily="34" charset="0"/>
              <a:cs typeface="Calibri" panose="020F0502020204030204" pitchFamily="34" charset="0"/>
            </a:endParaRPr>
          </a:p>
          <a:p>
            <a:pPr marL="342900" indent="-342900">
              <a:lnSpc>
                <a:spcPct val="90000"/>
              </a:lnSpc>
              <a:buFont typeface="Arial" pitchFamily="34" charset="0"/>
              <a:buChar char="•"/>
            </a:pPr>
            <a:r>
              <a:rPr lang="en-GB" altLang="ru-RU">
                <a:latin typeface="Calibri" panose="020F0502020204030204" pitchFamily="34" charset="0"/>
                <a:cs typeface="Calibri" panose="020F0502020204030204" pitchFamily="34" charset="0"/>
              </a:rPr>
              <a:t>в нем должны быть указаны точные действия в любой возможной ситуации</a:t>
            </a:r>
          </a:p>
          <a:p>
            <a:pPr marL="0" indent="0">
              <a:buNone/>
            </a:pPr>
            <a:endParaRPr lang="ru-RU">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487335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0"/>
            <a:ext cx="9134476" cy="850958"/>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Реализация способа с использованием  протокола Диффи-Хеллмана</a:t>
            </a:r>
            <a:r>
              <a:rPr lang="ru-RU" altLang="ru-RU" sz="3200">
                <a:solidFill>
                  <a:srgbClr val="000000"/>
                </a:solidFill>
              </a:rPr>
              <a:t>. </a:t>
            </a:r>
            <a:br>
              <a:rPr lang="ru-RU" altLang="ru-RU" sz="3200">
                <a:solidFill>
                  <a:srgbClr val="000000"/>
                </a:solidFill>
              </a:rPr>
            </a:b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70</a:t>
            </a:fld>
            <a:endParaRPr lang="ru-RU"/>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804400-AF01-469B-9291-C076B676ABEB}"/>
                  </a:ext>
                </a:extLst>
              </p:cNvPr>
              <p:cNvSpPr txBox="1"/>
              <p:nvPr/>
            </p:nvSpPr>
            <p:spPr>
              <a:xfrm>
                <a:off x="500733" y="627534"/>
                <a:ext cx="8208912" cy="341811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4. Стороны A и B обмениваются между собой значениями открытых ключей по незащищенному каналу.</a:t>
                </a: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5. Пользователи A и B формируют общий секрет К по формулам</a:t>
                </a:r>
                <a:r>
                  <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Пользователь А</a:t>
                </a:r>
                <a:r>
                  <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altLang="ru-RU" sz="1800" i="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i="1">
                    <a:solidFill>
                      <a:srgbClr val="000000"/>
                    </a:solidFill>
                    <a:latin typeface="Calibri" panose="020F0502020204030204" pitchFamily="34" charset="0"/>
                    <a:ea typeface="Calibri" panose="020F0502020204030204" pitchFamily="34" charset="0"/>
                    <a:cs typeface="Calibri" panose="020F0502020204030204" pitchFamily="34" charset="0"/>
                  </a:rPr>
                  <a:t>К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p>
                      <m:sSup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ru-RU"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sSub>
                          <m:sSub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𝑂</m:t>
                            </m:r>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𝐾</m:t>
                            </m:r>
                          </m:e>
                          <m:sub>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r>
                          <a:rPr lang="en-US"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e>
                      <m:sup>
                        <m:sSub>
                          <m:sSub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sup>
                    </m:sSup>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m:t>
                    </m:r>
                    <m:sSup>
                      <m:sSup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sSup>
                          <m:sSup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𝑔</m:t>
                            </m:r>
                          </m:e>
                          <m:sup>
                            <m:sSub>
                              <m:sSub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sup>
                        </m:sSup>
                        <m:r>
                          <a:rPr lang="en-US"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e>
                      <m:sup>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sup>
                    </m:sSup>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m:t>
                    </m:r>
                    <m:sSup>
                      <m:sSup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𝑔</m:t>
                        </m:r>
                      </m:e>
                      <m:sup>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sup>
                    </m:sSup>
                  </m:oMath>
                </a14:m>
                <a:r>
                  <a:rPr lang="en-US" altLang="ru-RU" sz="1800" i="1">
                    <a:solidFill>
                      <a:srgbClr val="000000"/>
                    </a:solidFill>
                    <a:latin typeface="Calibri" panose="020F0502020204030204" pitchFamily="34" charset="0"/>
                    <a:ea typeface="Calibri" panose="020F0502020204030204" pitchFamily="34" charset="0"/>
                    <a:cs typeface="Calibri" panose="020F0502020204030204" pitchFamily="34" charset="0"/>
                  </a:rPr>
                  <a:t>(modN)</a:t>
                </a:r>
              </a:p>
              <a:p>
                <a:pPr algn="just"/>
                <a:endPar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Пользователь </a:t>
                </a:r>
                <a:r>
                  <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B:</a:t>
                </a:r>
              </a:p>
              <a:p>
                <a:pPr algn="just"/>
                <a:r>
                  <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i="1">
                    <a:solidFill>
                      <a:srgbClr val="000000"/>
                    </a:solidFill>
                    <a:latin typeface="Calibri" panose="020F0502020204030204" pitchFamily="34" charset="0"/>
                    <a:ea typeface="Calibri" panose="020F0502020204030204" pitchFamily="34" charset="0"/>
                    <a:cs typeface="Calibri" panose="020F0502020204030204" pitchFamily="34" charset="0"/>
                  </a:rPr>
                  <a:t>К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p>
                      <m:sSup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ru-RU"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sSub>
                          <m:sSub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𝑂</m:t>
                            </m:r>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r>
                          <a:rPr lang="en-US"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e>
                      <m:sup>
                        <m:sSub>
                          <m:sSub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sup>
                    </m:sSup>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m:t>
                    </m:r>
                    <m:sSup>
                      <m:sSupPr>
                        <m:ctrlPr>
                          <a:rPr lang="en-US" altLang="ru-RU" sz="180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sSup>
                          <m:sSup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𝑔</m:t>
                            </m:r>
                          </m:e>
                          <m:sup>
                            <m:sSub>
                              <m:sSubPr>
                                <m:ctrlP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sup>
                        </m:sSup>
                        <m:r>
                          <a:rPr lang="en-US" altLang="ru-RU" sz="1800">
                            <a:solidFill>
                              <a:srgbClr val="000000"/>
                            </a:solidFill>
                            <a:latin typeface="Cambria Math" panose="02040503050406030204" pitchFamily="18" charset="0"/>
                            <a:ea typeface="Calibri" panose="020F0502020204030204" pitchFamily="34" charset="0"/>
                            <a:cs typeface="Calibri" panose="020F0502020204030204" pitchFamily="34" charset="0"/>
                          </a:rPr>
                          <m:t>)</m:t>
                        </m:r>
                      </m:e>
                      <m:sup>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i="1">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sup>
                    </m:sSup>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m:t>
                    </m:r>
                    <m:sSup>
                      <m:sSup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𝑔</m:t>
                        </m:r>
                      </m:e>
                      <m:sup>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𝐴</m:t>
                            </m:r>
                          </m:sub>
                        </m:sSub>
                        <m:sSub>
                          <m:sSubPr>
                            <m:ctrlP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𝐶𝐾</m:t>
                            </m:r>
                          </m:e>
                          <m:sub>
                            <m:r>
                              <a:rPr lang="en-US" altLang="ru-RU" sz="18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𝐵</m:t>
                            </m:r>
                          </m:sub>
                        </m:sSub>
                      </m:sup>
                    </m:sSup>
                  </m:oMath>
                </a14:m>
                <a:r>
                  <a:rPr lang="en-US" altLang="ru-RU" sz="1800" i="1">
                    <a:solidFill>
                      <a:srgbClr val="000000"/>
                    </a:solidFill>
                    <a:latin typeface="Calibri" panose="020F0502020204030204" pitchFamily="34" charset="0"/>
                    <a:ea typeface="Calibri" panose="020F0502020204030204" pitchFamily="34" charset="0"/>
                    <a:cs typeface="Calibri" panose="020F0502020204030204" pitchFamily="34" charset="0"/>
                  </a:rPr>
                  <a:t>(modN)</a:t>
                </a:r>
              </a:p>
              <a:p>
                <a:pPr algn="just"/>
                <a:endParaRPr lang="en-US" altLang="ru-RU" sz="1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endParaRPr lang="ru-RU" altLang="ru-RU" sz="1800" i="1">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8" name="TextBox 7">
                <a:extLst>
                  <a:ext uri="{FF2B5EF4-FFF2-40B4-BE49-F238E27FC236}">
                    <a16:creationId xmlns:a16="http://schemas.microsoft.com/office/drawing/2014/main" id="{60804400-AF01-469B-9291-C076B676ABEB}"/>
                  </a:ext>
                </a:extLst>
              </p:cNvPr>
              <p:cNvSpPr txBox="1">
                <a:spLocks noRot="1" noChangeAspect="1" noMove="1" noResize="1" noEditPoints="1" noAdjustHandles="1" noChangeArrowheads="1" noChangeShapeType="1" noTextEdit="1"/>
              </p:cNvSpPr>
              <p:nvPr/>
            </p:nvSpPr>
            <p:spPr>
              <a:xfrm>
                <a:off x="500733" y="627534"/>
                <a:ext cx="8208912" cy="3418115"/>
              </a:xfrm>
              <a:prstGeom prst="rect">
                <a:avLst/>
              </a:prstGeom>
              <a:blipFill>
                <a:blip r:embed="rId2"/>
                <a:stretch>
                  <a:fillRect l="-594" t="-1070" r="-594"/>
                </a:stretch>
              </a:blipFill>
            </p:spPr>
            <p:txBody>
              <a:bodyPr/>
              <a:lstStyle/>
              <a:p>
                <a:r>
                  <a:rPr lang="ru-RU">
                    <a:noFill/>
                  </a:rPr>
                  <a:t> </a:t>
                </a:r>
              </a:p>
            </p:txBody>
          </p:sp>
        </mc:Fallback>
      </mc:AlternateContent>
      <p:sp>
        <p:nvSpPr>
          <p:cNvPr id="7" name="TextBox 4">
            <a:extLst>
              <a:ext uri="{FF2B5EF4-FFF2-40B4-BE49-F238E27FC236}">
                <a16:creationId xmlns:a16="http://schemas.microsoft.com/office/drawing/2014/main" id="{F4C22546-DCAA-42DA-8747-C1B52B2A3986}"/>
              </a:ext>
            </a:extLst>
          </p:cNvPr>
          <p:cNvSpPr txBox="1">
            <a:spLocks noChangeArrowheads="1"/>
          </p:cNvSpPr>
          <p:nvPr/>
        </p:nvSpPr>
        <p:spPr bwMode="auto">
          <a:xfrm>
            <a:off x="626120" y="3722483"/>
            <a:ext cx="79581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ctr"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ctr"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ctr"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ctr"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ctr"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algn="l"/>
            <a:r>
              <a:rPr lang="en-US"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b="0">
                <a:solidFill>
                  <a:srgbClr val="000000"/>
                </a:solidFill>
                <a:latin typeface="Calibri" panose="020F0502020204030204" pitchFamily="34" charset="0"/>
                <a:ea typeface="Calibri" panose="020F0502020204030204" pitchFamily="34" charset="0"/>
                <a:cs typeface="Calibri" panose="020F0502020204030204" pitchFamily="34" charset="0"/>
              </a:rPr>
              <a:t>Ключ K может использоваться в качестве общего секретного ключа (мастер-ключа) в симметричной криптосистеме.</a:t>
            </a:r>
          </a:p>
        </p:txBody>
      </p:sp>
    </p:spTree>
    <p:extLst>
      <p:ext uri="{BB962C8B-B14F-4D97-AF65-F5344CB8AC3E}">
        <p14:creationId xmlns:p14="http://schemas.microsoft.com/office/powerpoint/2010/main" val="78612625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Корректность</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71</a:t>
            </a:fld>
            <a:endParaRPr lang="ru-RU"/>
          </a:p>
        </p:txBody>
      </p:sp>
      <p:sp>
        <p:nvSpPr>
          <p:cNvPr id="6" name="TextBox 5">
            <a:extLst>
              <a:ext uri="{FF2B5EF4-FFF2-40B4-BE49-F238E27FC236}">
                <a16:creationId xmlns:a16="http://schemas.microsoft.com/office/drawing/2014/main" id="{04E63098-D49B-43FD-9AC0-94679CC3ECFC}"/>
              </a:ext>
            </a:extLst>
          </p:cNvPr>
          <p:cNvSpPr txBox="1"/>
          <p:nvPr/>
        </p:nvSpPr>
        <p:spPr>
          <a:xfrm>
            <a:off x="277493" y="699542"/>
            <a:ext cx="8856984" cy="163121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spcBef>
                <a:spcPct val="0"/>
              </a:spcBef>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Этапы эксперемента</a:t>
            </a:r>
            <a:r>
              <a:rPr lang="en-US"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a:t>
            </a:r>
          </a:p>
          <a:p>
            <a:pPr>
              <a:spcBef>
                <a:spcPct val="0"/>
              </a:spcBef>
            </a:pPr>
            <a:endParaRPr lang="en-US" altLang="ru-RU"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ct val="0"/>
              </a:spcBef>
            </a:pPr>
            <a:r>
              <a:rPr lang="en-US"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1. </a:t>
            </a: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настроить считыватель;</a:t>
            </a:r>
          </a:p>
          <a:p>
            <a:pPr>
              <a:spcBef>
                <a:spcPct val="0"/>
              </a:spcBef>
            </a:pP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2. создать несколько меток, включая субъект с идентификатором ID;</a:t>
            </a:r>
          </a:p>
          <a:p>
            <a:pPr>
              <a:spcBef>
                <a:spcPct val="0"/>
              </a:spcBef>
            </a:pPr>
            <a:r>
              <a:rPr lang="ru-RU" altLang="ru-RU" sz="2000" b="0">
                <a:solidFill>
                  <a:srgbClr val="000000"/>
                </a:solidFill>
                <a:latin typeface="Calibri" panose="020F0502020204030204" pitchFamily="34" charset="0"/>
                <a:ea typeface="Calibri" panose="020F0502020204030204" pitchFamily="34" charset="0"/>
                <a:cs typeface="Calibri" panose="020F0502020204030204" pitchFamily="34" charset="0"/>
              </a:rPr>
              <a:t>3. выполнить протокол между считывателем и меткой с идентификатором ID.</a:t>
            </a:r>
          </a:p>
        </p:txBody>
      </p:sp>
      <p:sp>
        <p:nvSpPr>
          <p:cNvPr id="8" name="TextBox 7">
            <a:extLst>
              <a:ext uri="{FF2B5EF4-FFF2-40B4-BE49-F238E27FC236}">
                <a16:creationId xmlns:a16="http://schemas.microsoft.com/office/drawing/2014/main" id="{84179B82-FE5D-458B-A4E2-02951C36C788}"/>
              </a:ext>
            </a:extLst>
          </p:cNvPr>
          <p:cNvSpPr txBox="1"/>
          <p:nvPr/>
        </p:nvSpPr>
        <p:spPr>
          <a:xfrm>
            <a:off x="260626" y="2618790"/>
            <a:ext cx="8686995" cy="193899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spcBef>
                <a:spcPct val="0"/>
              </a:spcBef>
            </a:pPr>
            <a:r>
              <a:rPr lang="ru-RU" altLang="ru-RU" sz="2000" b="1">
                <a:latin typeface="Calibri" panose="020F0502020204030204" pitchFamily="34" charset="0"/>
                <a:ea typeface="Calibri" panose="020F0502020204030204" pitchFamily="34" charset="0"/>
                <a:cs typeface="Calibri" panose="020F0502020204030204" pitchFamily="34" charset="0"/>
              </a:rPr>
              <a:t>Выходные данные считаются корректными в случае выполнения условий:</a:t>
            </a:r>
          </a:p>
          <a:p>
            <a:pPr>
              <a:spcBef>
                <a:spcPct val="0"/>
              </a:spcBef>
            </a:pPr>
            <a:endParaRPr lang="ru-RU" altLang="ru-RU" sz="2000" b="1">
              <a:latin typeface="Calibri" panose="020F0502020204030204" pitchFamily="34" charset="0"/>
              <a:ea typeface="Calibri" panose="020F0502020204030204" pitchFamily="34" charset="0"/>
              <a:cs typeface="Calibri" panose="020F0502020204030204" pitchFamily="34" charset="0"/>
            </a:endParaRPr>
          </a:p>
          <a:p>
            <a:pPr>
              <a:spcBef>
                <a:spcPct val="0"/>
              </a:spcBef>
            </a:pPr>
            <a:r>
              <a:rPr lang="ru-RU" altLang="ru-RU" sz="2000" b="0" err="1">
                <a:solidFill>
                  <a:srgbClr val="000000"/>
                </a:solidFill>
                <a:latin typeface="Calibri" panose="020F0502020204030204" pitchFamily="34" charset="0"/>
                <a:ea typeface="Calibri" panose="020F0502020204030204" pitchFamily="34" charset="0"/>
                <a:cs typeface="Calibri" panose="020F0502020204030204" pitchFamily="34" charset="0"/>
              </a:rPr>
              <a:t>OutputR != OK и метка с идентификатором ID не легитимна;</a:t>
            </a:r>
          </a:p>
          <a:p>
            <a:pPr>
              <a:spcBef>
                <a:spcPct val="0"/>
              </a:spcBef>
            </a:pPr>
            <a:r>
              <a:rPr lang="ru-RU" altLang="ru-RU" sz="2000" b="0" err="1">
                <a:solidFill>
                  <a:srgbClr val="000000"/>
                </a:solidFill>
                <a:latin typeface="Calibri" panose="020F0502020204030204" pitchFamily="34" charset="0"/>
                <a:ea typeface="Calibri" panose="020F0502020204030204" pitchFamily="34" charset="0"/>
                <a:cs typeface="Calibri" panose="020F0502020204030204" pitchFamily="34" charset="0"/>
              </a:rPr>
              <a:t>OutputR = OK и метка с идентификатором ID легитимна;</a:t>
            </a:r>
          </a:p>
          <a:p>
            <a:pPr>
              <a:spcBef>
                <a:spcPct val="0"/>
              </a:spcBef>
            </a:pPr>
            <a:r>
              <a:rPr lang="ru-RU" altLang="ru-RU" sz="2000" b="0" err="1">
                <a:solidFill>
                  <a:srgbClr val="000000"/>
                </a:solidFill>
                <a:latin typeface="Calibri" panose="020F0502020204030204" pitchFamily="34" charset="0"/>
                <a:ea typeface="Calibri" panose="020F0502020204030204" pitchFamily="34" charset="0"/>
                <a:cs typeface="Calibri" panose="020F0502020204030204" pitchFamily="34" charset="0"/>
              </a:rPr>
              <a:t>OutputT != OK и считыватель не легитимен;</a:t>
            </a:r>
          </a:p>
          <a:p>
            <a:pPr>
              <a:spcBef>
                <a:spcPct val="0"/>
              </a:spcBef>
            </a:pPr>
            <a:r>
              <a:rPr lang="ru-RU" altLang="ru-RU" sz="2000" b="0" err="1">
                <a:solidFill>
                  <a:srgbClr val="000000"/>
                </a:solidFill>
                <a:latin typeface="Calibri" panose="020F0502020204030204" pitchFamily="34" charset="0"/>
                <a:ea typeface="Calibri" panose="020F0502020204030204" pitchFamily="34" charset="0"/>
                <a:cs typeface="Calibri" panose="020F0502020204030204" pitchFamily="34" charset="0"/>
              </a:rPr>
              <a:t>OutputT = OK и считыватель легитимен.</a:t>
            </a:r>
          </a:p>
        </p:txBody>
      </p:sp>
    </p:spTree>
    <p:extLst>
      <p:ext uri="{BB962C8B-B14F-4D97-AF65-F5344CB8AC3E}">
        <p14:creationId xmlns:p14="http://schemas.microsoft.com/office/powerpoint/2010/main" val="427541944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Согласование сеанса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72</a:t>
            </a:fld>
            <a:endParaRPr lang="ru-RU"/>
          </a:p>
        </p:txBody>
      </p:sp>
      <p:sp>
        <p:nvSpPr>
          <p:cNvPr id="8" name="TextBox 7">
            <a:extLst>
              <a:ext uri="{FF2B5EF4-FFF2-40B4-BE49-F238E27FC236}">
                <a16:creationId xmlns:a16="http://schemas.microsoft.com/office/drawing/2014/main" id="{399A85F5-612A-4C2A-B6A0-35EEA70A87D4}"/>
              </a:ext>
            </a:extLst>
          </p:cNvPr>
          <p:cNvSpPr txBox="1"/>
          <p:nvPr/>
        </p:nvSpPr>
        <p:spPr>
          <a:xfrm>
            <a:off x="655790" y="843558"/>
            <a:ext cx="7822898" cy="235295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450215" algn="just">
              <a:lnSpc>
                <a:spcPct val="150000"/>
              </a:lnSpc>
            </a:pPr>
            <a:r>
              <a:rPr lang="ru-RU" sz="2000">
                <a:effectLst/>
                <a:latin typeface="Calibri" panose="020F0502020204030204" pitchFamily="34" charset="0"/>
                <a:ea typeface="Calibri" panose="020F0502020204030204" pitchFamily="34" charset="0"/>
                <a:cs typeface="Calibri" panose="020F0502020204030204" pitchFamily="34" charset="0"/>
              </a:rPr>
              <a:t>Пусть (π,</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aseline="30000">
                <a:effectLst/>
                <a:latin typeface="Calibri" panose="020F0502020204030204" pitchFamily="34" charset="0"/>
                <a:ea typeface="Calibri" panose="020F0502020204030204" pitchFamily="34" charset="0"/>
                <a:cs typeface="Calibri" panose="020F0502020204030204" pitchFamily="34" charset="0"/>
              </a:rPr>
              <a:t>0</a:t>
            </a:r>
            <a:r>
              <a:rPr lang="ru-RU" sz="2000">
                <a:effectLst/>
                <a:latin typeface="Calibri" panose="020F0502020204030204" pitchFamily="34" charset="0"/>
                <a:ea typeface="Calibri" panose="020F0502020204030204" pitchFamily="34" charset="0"/>
                <a:cs typeface="Calibri" panose="020F0502020204030204" pitchFamily="34" charset="0"/>
              </a:rPr>
              <a:t> →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aseline="30000">
                <a:effectLst/>
                <a:latin typeface="Calibri" panose="020F0502020204030204" pitchFamily="34" charset="0"/>
                <a:ea typeface="Calibri" panose="020F0502020204030204" pitchFamily="34" charset="0"/>
                <a:cs typeface="Calibri" panose="020F0502020204030204" pitchFamily="34" charset="0"/>
              </a:rPr>
              <a:t>0</a:t>
            </a:r>
            <a:r>
              <a:rPr lang="ru-RU" sz="2000">
                <a:effectLst/>
                <a:latin typeface="Calibri" panose="020F0502020204030204" pitchFamily="34" charset="0"/>
                <a:ea typeface="Calibri" panose="020F0502020204030204" pitchFamily="34" charset="0"/>
                <a:cs typeface="Calibri" panose="020F0502020204030204" pitchFamily="34" charset="0"/>
              </a:rPr>
              <a:t> →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err="1">
                <a:effectLst/>
                <a:latin typeface="Calibri" panose="020F0502020204030204" pitchFamily="34" charset="0"/>
                <a:ea typeface="Calibri" panose="020F0502020204030204" pitchFamily="34" charset="0"/>
                <a:cs typeface="Calibri" panose="020F0502020204030204" pitchFamily="34" charset="0"/>
              </a:rPr>
              <a:t>m</a:t>
            </a:r>
            <a:r>
              <a:rPr lang="en-US" sz="2000" baseline="30000" err="1">
                <a:effectLst/>
                <a:latin typeface="Calibri" panose="020F0502020204030204" pitchFamily="34" charset="0"/>
                <a:ea typeface="Calibri" panose="020F0502020204030204" pitchFamily="34" charset="0"/>
                <a:cs typeface="Calibri" panose="020F0502020204030204" pitchFamily="34" charset="0"/>
              </a:rPr>
              <a:t>n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err="1">
                <a:effectLst/>
                <a:latin typeface="Calibri" panose="020F0502020204030204" pitchFamily="34" charset="0"/>
                <a:ea typeface="Calibri" panose="020F0502020204030204" pitchFamily="34" charset="0"/>
                <a:cs typeface="Calibri" panose="020F0502020204030204" pitchFamily="34" charset="0"/>
              </a:rPr>
              <a:t>m</a:t>
            </a:r>
            <a:r>
              <a:rPr lang="en-US" sz="2000" baseline="30000" err="1">
                <a:effectLst/>
                <a:latin typeface="Calibri" panose="020F0502020204030204" pitchFamily="34" charset="0"/>
                <a:ea typeface="Calibri" panose="020F0502020204030204" pitchFamily="34" charset="0"/>
                <a:cs typeface="Calibri" panose="020F0502020204030204" pitchFamily="34" charset="0"/>
              </a:rPr>
              <a:t>n</a:t>
            </a:r>
            <a:r>
              <a:rPr lang="en-US" sz="2000">
                <a:effectLst/>
                <a:latin typeface="Calibri" panose="020F0502020204030204" pitchFamily="34" charset="0"/>
                <a:ea typeface="Calibri" panose="020F0502020204030204" pitchFamily="34" charset="0"/>
                <a:cs typeface="Calibri" panose="020F0502020204030204" pitchFamily="34" charset="0"/>
              </a:rPr>
              <a:t>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 описание сеанса π протокола </a:t>
            </a:r>
            <a:r>
              <a:rPr lang="en-US" sz="2000" err="1">
                <a:effectLst/>
                <a:latin typeface="Calibri" panose="020F0502020204030204" pitchFamily="34" charset="0"/>
                <a:ea typeface="Calibri" panose="020F0502020204030204" pitchFamily="34" charset="0"/>
                <a:cs typeface="Calibri" panose="020F0502020204030204" pitchFamily="34" charset="0"/>
              </a:rPr>
              <a:t>Prot</a:t>
            </a:r>
            <a:r>
              <a:rPr lang="ru-RU" sz="2000">
                <a:effectLst/>
                <a:latin typeface="Calibri" panose="020F0502020204030204" pitchFamily="34" charset="0"/>
                <a:ea typeface="Calibri" panose="020F0502020204030204" pitchFamily="34" charset="0"/>
                <a:cs typeface="Calibri" panose="020F0502020204030204" pitchFamily="34" charset="0"/>
              </a:rPr>
              <a:t> между считывателем </a:t>
            </a:r>
            <a:r>
              <a:rPr lang="en-US" sz="2000">
                <a:effectLst/>
                <a:latin typeface="Calibri" panose="020F0502020204030204" pitchFamily="34" charset="0"/>
                <a:ea typeface="Calibri" panose="020F0502020204030204" pitchFamily="34" charset="0"/>
                <a:cs typeface="Calibri" panose="020F0502020204030204" pitchFamily="34" charset="0"/>
              </a:rPr>
              <a:t>R </a:t>
            </a:r>
            <a:r>
              <a:rPr lang="ru-RU" sz="2000">
                <a:effectLst/>
                <a:latin typeface="Calibri" panose="020F0502020204030204" pitchFamily="34" charset="0"/>
                <a:ea typeface="Calibri" panose="020F0502020204030204" pitchFamily="34" charset="0"/>
                <a:cs typeface="Calibri" panose="020F0502020204030204" pitchFamily="34" charset="0"/>
              </a:rPr>
              <a:t>и меткой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инициированный меткой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где </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en-US" sz="2000" baseline="30000">
                <a:effectLst/>
                <a:latin typeface="Calibri" panose="020F0502020204030204" pitchFamily="34" charset="0"/>
                <a:ea typeface="Calibri" panose="020F0502020204030204" pitchFamily="34" charset="0"/>
                <a:cs typeface="Calibri" panose="020F0502020204030204" pitchFamily="34" charset="0"/>
              </a:rPr>
              <a:t>i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определяет, что </a:t>
            </a:r>
            <a:r>
              <a:rPr lang="en-US" sz="2000" err="1">
                <a:effectLst/>
                <a:latin typeface="Calibri" panose="020F0502020204030204" pitchFamily="34" charset="0"/>
                <a:ea typeface="Calibri" panose="020F0502020204030204" pitchFamily="34" charset="0"/>
                <a:cs typeface="Calibri" panose="020F0502020204030204" pitchFamily="34" charset="0"/>
              </a:rPr>
              <a:t>i</a:t>
            </a:r>
            <a:r>
              <a:rPr lang="ru-RU" sz="2000">
                <a:effectLst/>
                <a:latin typeface="Calibri" panose="020F0502020204030204" pitchFamily="34" charset="0"/>
                <a:ea typeface="Calibri" panose="020F0502020204030204" pitchFamily="34" charset="0"/>
                <a:cs typeface="Calibri" panose="020F0502020204030204" pitchFamily="34" charset="0"/>
              </a:rPr>
              <a:t>-ое сообщение отправлено от считывателя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метки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Считается, что сеанс согласован со считывателем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если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завершит сеанс с аналогичным описанием.</a:t>
            </a:r>
          </a:p>
        </p:txBody>
      </p:sp>
    </p:spTree>
    <p:extLst>
      <p:ext uri="{BB962C8B-B14F-4D97-AF65-F5344CB8AC3E}">
        <p14:creationId xmlns:p14="http://schemas.microsoft.com/office/powerpoint/2010/main" val="59468800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Согласование сеанса</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73</a:t>
            </a:fld>
            <a:endParaRPr lang="ru-RU"/>
          </a:p>
        </p:txBody>
      </p:sp>
      <p:sp>
        <p:nvSpPr>
          <p:cNvPr id="5" name="TextBox 4">
            <a:extLst>
              <a:ext uri="{FF2B5EF4-FFF2-40B4-BE49-F238E27FC236}">
                <a16:creationId xmlns:a16="http://schemas.microsoft.com/office/drawing/2014/main" id="{371800B8-5BB6-4A48-B65E-67227AF4D9B6}"/>
              </a:ext>
            </a:extLst>
          </p:cNvPr>
          <p:cNvSpPr txBox="1"/>
          <p:nvPr/>
        </p:nvSpPr>
        <p:spPr>
          <a:xfrm>
            <a:off x="408707" y="739849"/>
            <a:ext cx="8280920" cy="373794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450215" algn="just">
              <a:lnSpc>
                <a:spcPct val="150000"/>
              </a:lnSpc>
            </a:pPr>
            <a:r>
              <a:rPr lang="ru-RU" sz="2000">
                <a:effectLst/>
                <a:latin typeface="Calibri" panose="020F0502020204030204" pitchFamily="34" charset="0"/>
                <a:ea typeface="Calibri" panose="020F0502020204030204" pitchFamily="34" charset="0"/>
                <a:cs typeface="Calibri" panose="020F0502020204030204" pitchFamily="34" charset="0"/>
              </a:rPr>
              <a:t>Пусть (π</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en-US" sz="2000" baseline="30000">
                <a:effectLst/>
                <a:latin typeface="Calibri" panose="020F0502020204030204" pitchFamily="34" charset="0"/>
                <a:ea typeface="Calibri" panose="020F0502020204030204" pitchFamily="34" charset="0"/>
                <a:cs typeface="Calibri" panose="020F0502020204030204" pitchFamily="34" charset="0"/>
              </a:rPr>
              <a:t>n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en-US" sz="2000" baseline="30000">
                <a:effectLst/>
                <a:latin typeface="Calibri" panose="020F0502020204030204" pitchFamily="34" charset="0"/>
                <a:ea typeface="Calibri" panose="020F0502020204030204" pitchFamily="34" charset="0"/>
                <a:cs typeface="Calibri" panose="020F0502020204030204" pitchFamily="34" charset="0"/>
              </a:rPr>
              <a:t>n</a:t>
            </a:r>
            <a:r>
              <a:rPr lang="en-US" sz="2000">
                <a:effectLst/>
                <a:latin typeface="Calibri" panose="020F0502020204030204" pitchFamily="34" charset="0"/>
                <a:ea typeface="Calibri" panose="020F0502020204030204" pitchFamily="34" charset="0"/>
                <a:cs typeface="Calibri" panose="020F0502020204030204" pitchFamily="34" charset="0"/>
              </a:rPr>
              <a:t>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 описание сеанса π</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 протокола </a:t>
            </a:r>
            <a:r>
              <a:rPr lang="en-US" sz="2000" err="1">
                <a:effectLst/>
                <a:latin typeface="Calibri" panose="020F0502020204030204" pitchFamily="34" charset="0"/>
                <a:ea typeface="Calibri" panose="020F0502020204030204" pitchFamily="34" charset="0"/>
                <a:cs typeface="Calibri" panose="020F0502020204030204" pitchFamily="34" charset="0"/>
              </a:rPr>
              <a:t>Prot</a:t>
            </a:r>
            <a:r>
              <a:rPr lang="ru-RU" sz="2000">
                <a:effectLst/>
                <a:latin typeface="Calibri" panose="020F0502020204030204" pitchFamily="34" charset="0"/>
                <a:ea typeface="Calibri" panose="020F0502020204030204" pitchFamily="34" charset="0"/>
                <a:cs typeface="Calibri" panose="020F0502020204030204" pitchFamily="34" charset="0"/>
              </a:rPr>
              <a:t> между считывателем </a:t>
            </a:r>
            <a:r>
              <a:rPr lang="en-US" sz="2000">
                <a:effectLst/>
                <a:latin typeface="Calibri" panose="020F0502020204030204" pitchFamily="34" charset="0"/>
                <a:ea typeface="Calibri" panose="020F0502020204030204" pitchFamily="34" charset="0"/>
                <a:cs typeface="Calibri" panose="020F0502020204030204" pitchFamily="34" charset="0"/>
              </a:rPr>
              <a:t>R </a:t>
            </a:r>
            <a:r>
              <a:rPr lang="ru-RU" sz="2000">
                <a:effectLst/>
                <a:latin typeface="Calibri" panose="020F0502020204030204" pitchFamily="34" charset="0"/>
                <a:ea typeface="Calibri" panose="020F0502020204030204" pitchFamily="34" charset="0"/>
                <a:cs typeface="Calibri" panose="020F0502020204030204" pitchFamily="34" charset="0"/>
              </a:rPr>
              <a:t>и меткой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инициированный считывателем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Сеанс считается согласованным с меткой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 если выполнены условия:</a:t>
            </a:r>
          </a:p>
          <a:p>
            <a:pPr marL="342900" lvl="0" indent="-342900" algn="just">
              <a:lnSpc>
                <a:spcPct val="150000"/>
              </a:lnSpc>
              <a:buFont typeface="Symbol" panose="05050102010706020507" pitchFamily="18" charset="2"/>
              <a:buChar char=""/>
            </a:pPr>
            <a:r>
              <a:rPr lang="ru-RU" sz="2000">
                <a:effectLst/>
                <a:latin typeface="Calibri" panose="020F0502020204030204" pitchFamily="34" charset="0"/>
                <a:ea typeface="Calibri" panose="020F0502020204030204" pitchFamily="34" charset="0"/>
                <a:cs typeface="Calibri" panose="020F0502020204030204" pitchFamily="34" charset="0"/>
              </a:rPr>
              <a:t>При любом завершении сеанса его описание на стороне </a:t>
            </a:r>
            <a:r>
              <a:rPr lang="en-US" sz="2000">
                <a:effectLst/>
                <a:latin typeface="Calibri" panose="020F0502020204030204" pitchFamily="34" charset="0"/>
                <a:ea typeface="Calibri" panose="020F0502020204030204" pitchFamily="34" charset="0"/>
                <a:cs typeface="Calibri" panose="020F0502020204030204" pitchFamily="34" charset="0"/>
              </a:rPr>
              <a:t>T </a:t>
            </a:r>
            <a:r>
              <a:rPr lang="ru-RU" sz="2000">
                <a:effectLst/>
                <a:latin typeface="Calibri" panose="020F0502020204030204" pitchFamily="34" charset="0"/>
                <a:ea typeface="Calibri" panose="020F0502020204030204" pitchFamily="34" charset="0"/>
                <a:cs typeface="Calibri" panose="020F0502020204030204" pitchFamily="34" charset="0"/>
              </a:rPr>
              <a:t>является подмножеством множества (π</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en-US" sz="2000" baseline="30000">
                <a:effectLst/>
                <a:latin typeface="Calibri" panose="020F0502020204030204" pitchFamily="34" charset="0"/>
                <a:ea typeface="Calibri" panose="020F0502020204030204" pitchFamily="34" charset="0"/>
                <a:cs typeface="Calibri" panose="020F0502020204030204" pitchFamily="34" charset="0"/>
              </a:rPr>
              <a:t>n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p>
          <a:p>
            <a:pPr marL="342900" lvl="0" indent="-342900" algn="just">
              <a:lnSpc>
                <a:spcPct val="150000"/>
              </a:lnSpc>
              <a:buFont typeface="Symbol" panose="05050102010706020507" pitchFamily="18" charset="2"/>
              <a:buChar char=""/>
            </a:pPr>
            <a:r>
              <a:rPr lang="ru-RU" sz="2000">
                <a:effectLst/>
                <a:latin typeface="Calibri" panose="020F0502020204030204" pitchFamily="34" charset="0"/>
                <a:ea typeface="Calibri" panose="020F0502020204030204" pitchFamily="34" charset="0"/>
                <a:cs typeface="Calibri" panose="020F0502020204030204" pitchFamily="34" charset="0"/>
              </a:rPr>
              <a:t>Либо если сеанс связи с описанием (π</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0 → </a:t>
            </a:r>
            <a:r>
              <a:rPr lang="en-US" sz="2000">
                <a:effectLst/>
                <a:latin typeface="Calibri" panose="020F0502020204030204" pitchFamily="34" charset="0"/>
                <a:ea typeface="Calibri" panose="020F0502020204030204" pitchFamily="34" charset="0"/>
                <a:cs typeface="Calibri" panose="020F0502020204030204" pitchFamily="34" charset="0"/>
              </a:rPr>
              <a:t>T</a:t>
            </a:r>
            <a:r>
              <a:rPr lang="ru-RU" sz="2000">
                <a:effectLst/>
                <a:latin typeface="Calibri" panose="020F0502020204030204" pitchFamily="34" charset="0"/>
                <a:ea typeface="Calibri" panose="020F0502020204030204" pitchFamily="34" charset="0"/>
                <a:cs typeface="Calibri" panose="020F0502020204030204" pitchFamily="34" charset="0"/>
              </a:rPr>
              <a:t>,…</a:t>
            </a:r>
            <a:r>
              <a:rPr lang="en-US" sz="2000">
                <a:effectLst/>
                <a:latin typeface="Calibri" panose="020F0502020204030204" pitchFamily="34" charset="0"/>
                <a:ea typeface="Calibri" panose="020F0502020204030204" pitchFamily="34" charset="0"/>
                <a:cs typeface="Calibri" panose="020F0502020204030204" pitchFamily="34" charset="0"/>
              </a:rPr>
              <a:t>m</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en-US" sz="2000" baseline="30000">
                <a:effectLst/>
                <a:latin typeface="Calibri" panose="020F0502020204030204" pitchFamily="34" charset="0"/>
                <a:ea typeface="Calibri" panose="020F0502020204030204" pitchFamily="34" charset="0"/>
                <a:cs typeface="Calibri" panose="020F0502020204030204" pitchFamily="34" charset="0"/>
              </a:rPr>
              <a:t>n </a:t>
            </a:r>
            <a:r>
              <a:rPr lang="ru-RU" sz="2000">
                <a:effectLst/>
                <a:latin typeface="Calibri" panose="020F0502020204030204" pitchFamily="34" charset="0"/>
                <a:ea typeface="Calibri" panose="020F0502020204030204" pitchFamily="34" charset="0"/>
                <a:cs typeface="Calibri" panose="020F050202020403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R</a:t>
            </a:r>
            <a:r>
              <a:rPr lang="ru-RU" sz="2000">
                <a:effectLst/>
                <a:latin typeface="Calibri" panose="020F0502020204030204" pitchFamily="34" charset="0"/>
                <a:ea typeface="Calibri" panose="020F0502020204030204" pitchFamily="34" charset="0"/>
                <a:cs typeface="Calibri" panose="020F0502020204030204" pitchFamily="34" charset="0"/>
              </a:rPr>
              <a:t>) запущен и ожидается последнее сообщение сеанса π</a:t>
            </a:r>
            <a:r>
              <a:rPr lang="ru-RU" sz="2000" b="1" baseline="30000">
                <a:effectLst/>
                <a:latin typeface="Calibri" panose="020F0502020204030204" pitchFamily="34" charset="0"/>
                <a:ea typeface="Calibri" panose="020F0502020204030204" pitchFamily="34" charset="0"/>
                <a:cs typeface="Calibri" panose="020F0502020204030204" pitchFamily="34" charset="0"/>
              </a:rPr>
              <a:t>'</a:t>
            </a:r>
            <a:r>
              <a:rPr lang="ru-RU" sz="2000">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2343787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74</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5. Управление ключами - общие сведения</a:t>
            </a:r>
          </a:p>
        </p:txBody>
      </p:sp>
      <p:sp>
        <p:nvSpPr>
          <p:cNvPr id="5" name="TextBox 4"/>
          <p:cNvSpPr txBox="1"/>
          <p:nvPr/>
        </p:nvSpPr>
        <p:spPr>
          <a:xfrm>
            <a:off x="179511" y="2832487"/>
            <a:ext cx="8954965" cy="1631216"/>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r>
              <a:rPr lang="ru-RU" altLang="ru-RU" sz="2000">
                <a:latin typeface="Calibri" panose="020F0502020204030204" pitchFamily="34" charset="0"/>
                <a:cs typeface="Calibri" panose="020F0502020204030204" pitchFamily="34" charset="0"/>
              </a:rPr>
              <a:t>1. Типы и назначение ключей. Основные, временные и сеансовые ключи.</a:t>
            </a:r>
            <a:br>
              <a:rPr lang="ru-RU" altLang="ru-RU" sz="2000">
                <a:latin typeface="Calibri" panose="020F0502020204030204" pitchFamily="34" charset="0"/>
                <a:cs typeface="Calibri" panose="020F0502020204030204" pitchFamily="34" charset="0"/>
              </a:rPr>
            </a:br>
            <a:r>
              <a:rPr lang="ru-RU" altLang="ru-RU" sz="2000">
                <a:latin typeface="Calibri" panose="020F0502020204030204" pitchFamily="34" charset="0"/>
                <a:cs typeface="Calibri" panose="020F0502020204030204" pitchFamily="34" charset="0"/>
              </a:rPr>
              <a:t>2. Генерация криптографических ключей.</a:t>
            </a:r>
            <a:br>
              <a:rPr lang="ru-RU" altLang="ru-RU" sz="2000">
                <a:latin typeface="Calibri" panose="020F0502020204030204" pitchFamily="34" charset="0"/>
                <a:cs typeface="Calibri" panose="020F0502020204030204" pitchFamily="34" charset="0"/>
              </a:rPr>
            </a:br>
            <a:r>
              <a:rPr lang="ru-RU" altLang="ru-RU" sz="2000">
                <a:latin typeface="Calibri" panose="020F0502020204030204" pitchFamily="34" charset="0"/>
                <a:cs typeface="Calibri" panose="020F0502020204030204" pitchFamily="34" charset="0"/>
              </a:rPr>
              <a:t>3. Неоднородное ключевое пространство. </a:t>
            </a:r>
            <a:br>
              <a:rPr lang="ru-RU" altLang="ru-RU" sz="2000">
                <a:latin typeface="Calibri" panose="020F0502020204030204" pitchFamily="34" charset="0"/>
                <a:cs typeface="Calibri" panose="020F0502020204030204" pitchFamily="34" charset="0"/>
              </a:rPr>
            </a:br>
            <a:r>
              <a:rPr lang="ru-RU" altLang="ru-RU" sz="2000">
                <a:latin typeface="Calibri" panose="020F0502020204030204" pitchFamily="34" charset="0"/>
                <a:cs typeface="Calibri" panose="020F0502020204030204" pitchFamily="34" charset="0"/>
              </a:rPr>
              <a:t>4. Хранение ключей.</a:t>
            </a:r>
            <a:endParaRPr lang="ru-RU" sz="2000">
              <a:latin typeface="Calibri" panose="020F0502020204030204" pitchFamily="34" charset="0"/>
              <a:cs typeface="Calibri" panose="020F0502020204030204" pitchFamily="34" charset="0"/>
            </a:endParaRP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1" y="-7400"/>
            <a:ext cx="9134476" cy="778950"/>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Основные определения</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75</a:t>
            </a:fld>
            <a:endParaRPr lang="ru-RU"/>
          </a:p>
        </p:txBody>
      </p:sp>
      <p:sp>
        <p:nvSpPr>
          <p:cNvPr id="4" name="Прямоугольник 3"/>
          <p:cNvSpPr/>
          <p:nvPr/>
        </p:nvSpPr>
        <p:spPr>
          <a:xfrm>
            <a:off x="0" y="501163"/>
            <a:ext cx="9134475" cy="4154984"/>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sz="2000" b="1">
                <a:solidFill>
                  <a:srgbClr val="FF0000"/>
                </a:solidFill>
                <a:latin typeface="Calibri" panose="020F0502020204030204" pitchFamily="34" charset="0"/>
                <a:cs typeface="Calibri" panose="020F0502020204030204" pitchFamily="34" charset="0"/>
              </a:rPr>
              <a:t>Ключ</a:t>
            </a:r>
            <a:r>
              <a:rPr lang="ru-RU" sz="2000">
                <a:latin typeface="Calibri" panose="020F0502020204030204" pitchFamily="34" charset="0"/>
                <a:cs typeface="Calibri" panose="020F0502020204030204" pitchFamily="34" charset="0"/>
              </a:rPr>
              <a:t> — секретная информация, используемая криптографическим алгоритмом при зашифровании/расшифровании сообщений, постановке и проверке цифровой подписи, вычислении кодов аутентичности (MAC). При использовании одного и того же алгоритма результат шифрования зависит от ключа. Для современных алгоритмов сильной криптографии утрата ключа приводит к практической невозможности расшифровать информацию.</a:t>
            </a:r>
          </a:p>
          <a:p>
            <a:pPr indent="533400"/>
            <a:r>
              <a:rPr lang="ru-RU" sz="2000" b="1">
                <a:solidFill>
                  <a:srgbClr val="FF0000"/>
                </a:solidFill>
                <a:latin typeface="Calibri" panose="020F0502020204030204" pitchFamily="34" charset="0"/>
                <a:cs typeface="Calibri" panose="020F0502020204030204" pitchFamily="34" charset="0"/>
              </a:rPr>
              <a:t>Криптографический ключ </a:t>
            </a:r>
            <a:r>
              <a:rPr lang="ru-RU" sz="2000">
                <a:latin typeface="Calibri" panose="020F0502020204030204" pitchFamily="34" charset="0"/>
                <a:cs typeface="Calibri" panose="020F0502020204030204" pitchFamily="34" charset="0"/>
              </a:rPr>
              <a:t>представляет собой последовательность символов, выработанную по определенным правилам. Эта последовательность используется при криптографических преобразованиях текстов. Для каждого криптографического алгоритма существуют свои требования, в соответствии с которыми создаются ключи. Каждый ключ создается для определенного алгоритма.</a:t>
            </a:r>
          </a:p>
          <a:p>
            <a:endParaRPr lang="ru-RU"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2475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0972EAF-FBED-3EAF-E057-48E8F6E8525D}"/>
              </a:ext>
            </a:extLst>
          </p:cNvPr>
          <p:cNvSpPr>
            <a:spLocks noGrp="1"/>
          </p:cNvSpPr>
          <p:nvPr>
            <p:ph type="sldNum" sz="quarter" idx="12"/>
          </p:nvPr>
        </p:nvSpPr>
        <p:spPr/>
        <p:txBody>
          <a:bodyPr/>
          <a:lstStyle/>
          <a:p>
            <a:pPr>
              <a:defRPr/>
            </a:pPr>
            <a:fld id="{37329FC9-9713-4C96-AADB-E3C6603F8243}" type="slidenum">
              <a:rPr lang="ru-RU" smtClean="0"/>
              <a:pPr>
                <a:defRPr/>
              </a:pPr>
              <a:t>76</a:t>
            </a:fld>
            <a:endParaRPr lang="ru-RU"/>
          </a:p>
        </p:txBody>
      </p:sp>
      <p:sp>
        <p:nvSpPr>
          <p:cNvPr id="5" name="Text Box 2">
            <a:extLst>
              <a:ext uri="{FF2B5EF4-FFF2-40B4-BE49-F238E27FC236}">
                <a16:creationId xmlns:a16="http://schemas.microsoft.com/office/drawing/2014/main" id="{A6A008A1-7853-B7F1-8700-4B5E65C1E0E8}"/>
              </a:ext>
            </a:extLst>
          </p:cNvPr>
          <p:cNvSpPr txBox="1">
            <a:spLocks noGrp="1" noChangeArrowheads="1"/>
          </p:cNvSpPr>
          <p:nvPr>
            <p:ph type="title"/>
          </p:nvPr>
        </p:nvSpPr>
        <p:spPr bwMode="auto">
          <a:xfrm>
            <a:off x="0" y="49184"/>
            <a:ext cx="9134475" cy="400108"/>
          </a:xfrm>
          <a:prstGeom prst="rect">
            <a:avLst/>
          </a:prstGeom>
          <a:noFill/>
          <a:ln w="9525">
            <a:noFill/>
            <a:miter lim="800000"/>
          </a:ln>
          <a:effectLst/>
        </p:spPr>
        <p:txBody>
          <a:bodyPr>
            <a:spAutoFit/>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Симметричные криптосистемы</a:t>
            </a:r>
          </a:p>
        </p:txBody>
      </p:sp>
      <p:sp>
        <p:nvSpPr>
          <p:cNvPr id="6" name="TextBox 5">
            <a:extLst>
              <a:ext uri="{FF2B5EF4-FFF2-40B4-BE49-F238E27FC236}">
                <a16:creationId xmlns:a16="http://schemas.microsoft.com/office/drawing/2014/main" id="{49967F30-ED3F-4F00-A112-EBD7493B7098}"/>
              </a:ext>
            </a:extLst>
          </p:cNvPr>
          <p:cNvSpPr txBox="1"/>
          <p:nvPr/>
        </p:nvSpPr>
        <p:spPr>
          <a:xfrm>
            <a:off x="9526" y="627534"/>
            <a:ext cx="9134474" cy="286232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eaLnBrk="1" hangingPunct="1">
              <a:defRPr/>
            </a:pPr>
            <a:r>
              <a:rPr 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Симметричные криптосистемы  </a:t>
            </a:r>
            <a:r>
              <a:rPr 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способ шифрования, в котором для шифрования и расшифровывания применяется один и тот же криптографический ключ. До изобретения схемы асимметричного шифрования единственным существовавшим способом являлось симметричное шифрование. </a:t>
            </a:r>
          </a:p>
          <a:p>
            <a:pPr indent="533400" eaLnBrk="1" hangingPunct="1">
              <a:defRPr/>
            </a:pPr>
            <a:endParaRPr 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533400" eaLnBrk="1" hangingPunct="1">
              <a:defRPr/>
            </a:pPr>
            <a:r>
              <a:rPr 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Симметричные ключи </a:t>
            </a:r>
            <a:r>
              <a:rPr lang="ru-RU" sz="2000">
                <a:solidFill>
                  <a:srgbClr val="000000"/>
                </a:solidFill>
                <a:latin typeface="Calibri" panose="020F0502020204030204" pitchFamily="34" charset="0"/>
                <a:ea typeface="Calibri" panose="020F0502020204030204" pitchFamily="34" charset="0"/>
                <a:cs typeface="Calibri" panose="020F0502020204030204" pitchFamily="34" charset="0"/>
              </a:rPr>
              <a:t>используются при симметричном шифровании. Для шифровки и дешифровки используется один и тот же ключ. Это обеспечивает более высокую конфиденциальность сообщений, но создаёт проблему распространения ключей в системах с большим количеством пользователей.</a:t>
            </a:r>
          </a:p>
        </p:txBody>
      </p:sp>
    </p:spTree>
    <p:extLst>
      <p:ext uri="{BB962C8B-B14F-4D97-AF65-F5344CB8AC3E}">
        <p14:creationId xmlns:p14="http://schemas.microsoft.com/office/powerpoint/2010/main" val="356057132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Ассиметричное шифрование</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77</a:t>
            </a:fld>
            <a:endParaRPr lang="ru-RU"/>
          </a:p>
        </p:txBody>
      </p:sp>
      <p:sp>
        <p:nvSpPr>
          <p:cNvPr id="8" name="TextBox 7">
            <a:extLst>
              <a:ext uri="{FF2B5EF4-FFF2-40B4-BE49-F238E27FC236}">
                <a16:creationId xmlns:a16="http://schemas.microsoft.com/office/drawing/2014/main" id="{69D3AF21-E71D-4D1A-8C77-03F0D120450B}"/>
              </a:ext>
            </a:extLst>
          </p:cNvPr>
          <p:cNvSpPr txBox="1"/>
          <p:nvPr/>
        </p:nvSpPr>
        <p:spPr>
          <a:xfrm>
            <a:off x="1" y="499129"/>
            <a:ext cx="9144000" cy="2862322"/>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50000"/>
              </a:lnSpc>
            </a:pP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Асимметричное шифрование</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 это метод шифрования данных, предполагающий использование двух ключей — открытого и закрытого. </a:t>
            </a:r>
          </a:p>
          <a:p>
            <a:pPr indent="533400" algn="just">
              <a:lnSpc>
                <a:spcPct val="150000"/>
              </a:lnSpc>
            </a:pP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Асимметричные ключи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ключи, используемые в асимметричных алгоритмах (шифрование, ЭЦП). Более точно, они являются ключевой парой, поскольку состоят из двух ключей: открытого и закрытого.</a:t>
            </a:r>
          </a:p>
          <a:p>
            <a:pPr indent="533400" algn="just">
              <a:lnSpc>
                <a:spcPct val="150000"/>
              </a:lnSpc>
            </a:pP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714053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9524" y="-90249"/>
            <a:ext cx="9134476" cy="706941"/>
          </a:xfrm>
        </p:spPr>
        <p:txBody>
          <a:bodyPr/>
          <a:lstStyle/>
          <a:p>
            <a:pPr>
              <a:lnSpc>
                <a:spcPct val="90000"/>
              </a:lnSpc>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Открытый и закрытый ключ</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78</a:t>
            </a:fld>
            <a:endParaRPr lang="ru-RU"/>
          </a:p>
        </p:txBody>
      </p:sp>
      <p:sp>
        <p:nvSpPr>
          <p:cNvPr id="7" name="TextBox 6">
            <a:extLst>
              <a:ext uri="{FF2B5EF4-FFF2-40B4-BE49-F238E27FC236}">
                <a16:creationId xmlns:a16="http://schemas.microsoft.com/office/drawing/2014/main" id="{2828899D-5DF8-4B37-962B-296415A9FEEF}"/>
              </a:ext>
            </a:extLst>
          </p:cNvPr>
          <p:cNvSpPr txBox="1"/>
          <p:nvPr/>
        </p:nvSpPr>
        <p:spPr>
          <a:xfrm>
            <a:off x="0" y="555526"/>
            <a:ext cx="9144000" cy="3083921"/>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20000"/>
              </a:lnSpc>
            </a:pPr>
            <a:r>
              <a:rPr lang="ru-RU" altLang="ru-RU" sz="1800" b="1">
                <a:solidFill>
                  <a:srgbClr val="FF0000"/>
                </a:solidFill>
                <a:latin typeface="Calibri" panose="020F0502020204030204" pitchFamily="34" charset="0"/>
                <a:ea typeface="Calibri" panose="020F0502020204030204" pitchFamily="34" charset="0"/>
                <a:cs typeface="Calibri" panose="020F0502020204030204" pitchFamily="34" charset="0"/>
              </a:rPr>
              <a:t>Открытый ключ </a:t>
            </a: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ключ, который может быть опубликован и используется для проверки подлинности подписанного документа, а также для предупреждения мошенничества со стороны заверяющего лица в виде отказа его от подписи документа. Открытый ключ подписи вычисляется как значение некоторой функции от закрытого ключа, но знание открытого ключа не даёт возможности определить закрытый ключ.</a:t>
            </a:r>
          </a:p>
          <a:p>
            <a:pPr indent="533400" algn="just">
              <a:lnSpc>
                <a:spcPct val="120000"/>
              </a:lnSpc>
            </a:pPr>
            <a:r>
              <a:rPr lang="ru-RU" altLang="ru-RU" sz="1800" b="1">
                <a:solidFill>
                  <a:srgbClr val="FF0000"/>
                </a:solidFill>
                <a:latin typeface="Calibri" panose="020F0502020204030204" pitchFamily="34" charset="0"/>
                <a:ea typeface="Calibri" panose="020F0502020204030204" pitchFamily="34" charset="0"/>
                <a:cs typeface="Calibri" panose="020F0502020204030204" pitchFamily="34" charset="0"/>
              </a:rPr>
              <a:t>Закрытый ключ </a:t>
            </a:r>
            <a:r>
              <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1800">
                <a:solidFill>
                  <a:srgbClr val="000000"/>
                </a:solidFill>
                <a:latin typeface="Calibri" panose="020F0502020204030204" pitchFamily="34" charset="0"/>
                <a:ea typeface="Calibri" panose="020F0502020204030204" pitchFamily="34" charset="0"/>
                <a:cs typeface="Calibri" panose="020F0502020204030204" pitchFamily="34" charset="0"/>
              </a:rPr>
              <a:t>ключ, известный только своему владельцу. Только сохранение пользователем в тайне своего закрытого ключа гарантирует невозможность подделки злоумышленником документа и цифровой подписи от имени заверяющего.</a:t>
            </a:r>
          </a:p>
          <a:p>
            <a:pPr algn="just">
              <a:lnSpc>
                <a:spcPct val="120000"/>
              </a:lnSpc>
            </a:pPr>
            <a:endParaRPr lang="ru-RU" altLang="ru-RU" sz="1800"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674239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Примеры ассиметричных алгоритмов</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79</a:t>
            </a:fld>
            <a:endParaRPr lang="ru-RU"/>
          </a:p>
        </p:txBody>
      </p:sp>
      <p:sp>
        <p:nvSpPr>
          <p:cNvPr id="4" name="Прямоугольник 3"/>
          <p:cNvSpPr/>
          <p:nvPr/>
        </p:nvSpPr>
        <p:spPr>
          <a:xfrm>
            <a:off x="-9522" y="499129"/>
            <a:ext cx="9143999" cy="3046988"/>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a:t>Наиболее распространенные алгоритмы асимметричного шифрования:</a:t>
            </a:r>
          </a:p>
          <a:p>
            <a:endParaRPr lang="ru-RU"/>
          </a:p>
          <a:p>
            <a:pPr marL="342900" indent="-342900">
              <a:buFont typeface="Arial" pitchFamily="34" charset="0"/>
              <a:buChar char="•"/>
            </a:pPr>
            <a:r>
              <a:rPr lang="ru-RU"/>
              <a:t> </a:t>
            </a:r>
            <a:r>
              <a:rPr lang="en-US"/>
              <a:t>RSA (</a:t>
            </a:r>
            <a:r>
              <a:rPr lang="ru-RU"/>
              <a:t>аббревиатура от </a:t>
            </a:r>
            <a:r>
              <a:rPr lang="en-US" err="1"/>
              <a:t>Rivest, Shamir </a:t>
            </a:r>
            <a:r>
              <a:rPr lang="ru-RU"/>
              <a:t>и </a:t>
            </a:r>
            <a:r>
              <a:rPr lang="en-US"/>
              <a:t>Adelman, </a:t>
            </a:r>
            <a:r>
              <a:rPr lang="ru-RU"/>
              <a:t>фамилий создателей алгоритма</a:t>
            </a:r>
          </a:p>
          <a:p>
            <a:pPr marL="342900" indent="-342900">
              <a:buFont typeface="Arial" pitchFamily="34" charset="0"/>
              <a:buChar char="•"/>
            </a:pPr>
            <a:r>
              <a:rPr lang="ru-RU"/>
              <a:t> </a:t>
            </a:r>
            <a:r>
              <a:rPr lang="en-US"/>
              <a:t>DSA (Digital Signature Algorithm, «</a:t>
            </a:r>
            <a:r>
              <a:rPr lang="ru-RU"/>
              <a:t>алгоритм цифровой подписи»)</a:t>
            </a:r>
          </a:p>
          <a:p>
            <a:pPr marL="342900" indent="-342900">
              <a:buFont typeface="Arial" pitchFamily="34" charset="0"/>
              <a:buChar char="•"/>
            </a:pPr>
            <a:r>
              <a:rPr lang="ru-RU"/>
              <a:t> Схема Эль-Гамаля </a:t>
            </a:r>
          </a:p>
          <a:p>
            <a:pPr marL="342900" indent="-342900">
              <a:buFont typeface="Arial" pitchFamily="34" charset="0"/>
              <a:buChar char="•"/>
            </a:pPr>
            <a:r>
              <a:rPr lang="ru-RU"/>
              <a:t> </a:t>
            </a:r>
            <a:r>
              <a:rPr lang="en-US"/>
              <a:t>ECDSA (Elliptic Curve Digital Signature Algorithm)</a:t>
            </a:r>
          </a:p>
        </p:txBody>
      </p:sp>
    </p:spTree>
    <p:extLst>
      <p:ext uri="{BB962C8B-B14F-4D97-AF65-F5344CB8AC3E}">
        <p14:creationId xmlns:p14="http://schemas.microsoft.com/office/powerpoint/2010/main" val="24801233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Атака на криптографический протокол</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a:t>
            </a:fld>
            <a:endParaRPr lang="ru-RU"/>
          </a:p>
        </p:txBody>
      </p:sp>
      <p:sp>
        <p:nvSpPr>
          <p:cNvPr id="7" name="TextBox 6">
            <a:extLst>
              <a:ext uri="{FF2B5EF4-FFF2-40B4-BE49-F238E27FC236}">
                <a16:creationId xmlns:a16="http://schemas.microsoft.com/office/drawing/2014/main" id="{B53BA14B-65D3-440C-BC99-1590683C79B8}"/>
              </a:ext>
            </a:extLst>
          </p:cNvPr>
          <p:cNvSpPr txBox="1"/>
          <p:nvPr/>
        </p:nvSpPr>
        <p:spPr>
          <a:xfrm>
            <a:off x="1" y="470818"/>
            <a:ext cx="9143999" cy="156966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eaLnBrk="1" hangingPunct="1">
              <a:defRPr/>
            </a:pPr>
            <a:r>
              <a:rPr lang="ru-RU" sz="1600">
                <a:latin typeface="Calibri" panose="020F0502020204030204" pitchFamily="34" charset="0"/>
                <a:ea typeface="Calibri" panose="020F0502020204030204" pitchFamily="34" charset="0"/>
                <a:cs typeface="Calibri" panose="020F0502020204030204" pitchFamily="34" charset="0"/>
              </a:rPr>
              <a:t>Под атакой на защищённый протокол понимается попытка проведения анализа сообщений протокола и/или выполнения непредусмотренных протоколом действий для нарушения заявленных или подразумеваемых свойств протокола.</a:t>
            </a:r>
          </a:p>
          <a:p>
            <a:pPr indent="533400" algn="just" eaLnBrk="1" hangingPunct="1">
              <a:defRPr/>
            </a:pPr>
            <a:r>
              <a:rPr lang="ru-RU" sz="1600">
                <a:latin typeface="Calibri" panose="020F0502020204030204" pitchFamily="34" charset="0"/>
                <a:ea typeface="Calibri" panose="020F0502020204030204" pitchFamily="34" charset="0"/>
                <a:cs typeface="Calibri" panose="020F0502020204030204" pitchFamily="34" charset="0"/>
              </a:rPr>
              <a:t>Атака считается успешной, если нарушено хотя бы одно из заявленных или подразумеваемых свойств протокола.</a:t>
            </a:r>
          </a:p>
          <a:p>
            <a:pPr indent="533400" algn="just" eaLnBrk="1" hangingPunct="1">
              <a:defRPr/>
            </a:pPr>
            <a:r>
              <a:rPr lang="ru-RU" sz="1600">
                <a:latin typeface="Calibri" panose="020F0502020204030204" pitchFamily="34" charset="0"/>
                <a:ea typeface="Calibri" panose="020F0502020204030204" pitchFamily="34" charset="0"/>
                <a:cs typeface="Calibri" panose="020F0502020204030204" pitchFamily="34" charset="0"/>
              </a:rPr>
              <a:t>Обычно используют следующие сокращенные названия классов атак: </a:t>
            </a:r>
          </a:p>
        </p:txBody>
      </p:sp>
      <p:graphicFrame>
        <p:nvGraphicFramePr>
          <p:cNvPr id="5" name="Таблица 4">
            <a:extLst>
              <a:ext uri="{FF2B5EF4-FFF2-40B4-BE49-F238E27FC236}">
                <a16:creationId xmlns:a16="http://schemas.microsoft.com/office/drawing/2014/main" id="{E5EEA46B-B3A9-4A9B-BDF6-24E614D168CD}"/>
              </a:ext>
            </a:extLst>
          </p:cNvPr>
          <p:cNvGraphicFramePr>
            <a:graphicFrameLocks noGrp="1"/>
          </p:cNvGraphicFramePr>
          <p:nvPr>
            <p:extLst>
              <p:ext uri="{D42A27DB-BD31-4B8C-83A1-F6EECF244321}">
                <p14:modId xmlns:p14="http://schemas.microsoft.com/office/powerpoint/2010/main" val="1741481381"/>
              </p:ext>
            </p:extLst>
          </p:nvPr>
        </p:nvGraphicFramePr>
        <p:xfrm>
          <a:off x="4762" y="1973724"/>
          <a:ext cx="9134477" cy="3169776"/>
        </p:xfrm>
        <a:graphic>
          <a:graphicData uri="http://schemas.openxmlformats.org/drawingml/2006/table">
            <a:tbl>
              <a:tblPr firstRow="1" bandRow="1">
                <a:tableStyleId>{5C22544A-7EE6-4342-B048-85BDC9FD1C3A}</a:tableStyleId>
              </a:tblPr>
              <a:tblGrid>
                <a:gridCol w="1760863">
                  <a:extLst>
                    <a:ext uri="{9D8B030D-6E8A-4147-A177-3AD203B41FA5}">
                      <a16:colId xmlns:a16="http://schemas.microsoft.com/office/drawing/2014/main" val="20000"/>
                    </a:ext>
                  </a:extLst>
                </a:gridCol>
                <a:gridCol w="7373614">
                  <a:extLst>
                    <a:ext uri="{9D8B030D-6E8A-4147-A177-3AD203B41FA5}">
                      <a16:colId xmlns:a16="http://schemas.microsoft.com/office/drawing/2014/main" val="20001"/>
                    </a:ext>
                  </a:extLst>
                </a:gridCol>
              </a:tblGrid>
              <a:tr h="396222">
                <a:tc>
                  <a:txBody>
                    <a:bodyPr/>
                    <a:lstStyle/>
                    <a:p>
                      <a:pPr algn="ctr"/>
                      <a:r>
                        <a:rPr lang="ru-RU" sz="2000" b="1" i="0" u="none" strike="noStrike" kern="1200" baseline="-25000">
                          <a:solidFill>
                            <a:schemeClr val="tx1"/>
                          </a:solidFill>
                          <a:latin typeface="+mn-lt"/>
                          <a:ea typeface="+mn-ea"/>
                          <a:cs typeface="+mn-cs"/>
                        </a:rPr>
                        <a:t>Сокр.</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1" i="0" u="none" strike="noStrike" kern="1200" baseline="-25000">
                          <a:solidFill>
                            <a:schemeClr val="tx1"/>
                          </a:solidFill>
                          <a:latin typeface="+mn-lt"/>
                          <a:ea typeface="+mn-ea"/>
                          <a:cs typeface="+mn-cs"/>
                        </a:rPr>
                        <a:t>Название</a:t>
                      </a:r>
                      <a:endParaRPr lang="ru-RU" sz="2000" b="1"/>
                    </a:p>
                  </a:txBody>
                  <a:tcPr marL="91433" marR="91433" marT="45711" marB="45711" anchor="ctr" anchorCtr="1"/>
                </a:tc>
                <a:extLst>
                  <a:ext uri="{0D108BD9-81ED-4DB2-BD59-A6C34878D82A}">
                    <a16:rowId xmlns:a16="http://schemas.microsoft.com/office/drawing/2014/main" val="10000"/>
                  </a:ext>
                </a:extLst>
              </a:tr>
              <a:tr h="396222">
                <a:tc>
                  <a:txBody>
                    <a:bodyPr/>
                    <a:lstStyle/>
                    <a:p>
                      <a:pPr algn="ctr"/>
                      <a:r>
                        <a:rPr lang="en-US" sz="2000" b="1" i="0" u="none" strike="noStrike" kern="1200" baseline="-25000">
                          <a:solidFill>
                            <a:schemeClr val="tx1"/>
                          </a:solidFill>
                          <a:latin typeface="+mn-lt"/>
                          <a:ea typeface="+mn-ea"/>
                          <a:cs typeface="+mn-cs"/>
                        </a:rPr>
                        <a:t>MITM</a:t>
                      </a:r>
                      <a:endParaRPr lang="ru-RU" sz="2000" b="1"/>
                    </a:p>
                  </a:txBody>
                  <a:tcPr marL="91433" marR="91433" marT="45711" marB="45711" anchor="ctr" anchorCtr="1"/>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ru-RU" sz="2000" b="0" i="1" u="none" strike="noStrike" kern="1200" baseline="-25000">
                          <a:solidFill>
                            <a:schemeClr val="tx1"/>
                          </a:solidFill>
                          <a:latin typeface="+mn-lt"/>
                          <a:ea typeface="+mn-ea"/>
                          <a:cs typeface="+mn-cs"/>
                        </a:rPr>
                        <a:t>«Противник в середине»</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(man-in-the-middle attack)</a:t>
                      </a:r>
                      <a:r>
                        <a:rPr lang="ru-RU" sz="2000" b="0" i="0" u="none" strike="noStrike" kern="1200" baseline="0">
                          <a:solidFill>
                            <a:schemeClr val="tx1"/>
                          </a:solidFill>
                          <a:latin typeface="+mn-lt"/>
                          <a:ea typeface="+mn-ea"/>
                          <a:cs typeface="+mn-cs"/>
                        </a:rPr>
                        <a:t>	</a:t>
                      </a:r>
                    </a:p>
                  </a:txBody>
                  <a:tcPr marL="91433" marR="91433" marT="45711" marB="45711" anchor="ctr" anchorCtr="1"/>
                </a:tc>
                <a:extLst>
                  <a:ext uri="{0D108BD9-81ED-4DB2-BD59-A6C34878D82A}">
                    <a16:rowId xmlns:a16="http://schemas.microsoft.com/office/drawing/2014/main" val="10001"/>
                  </a:ext>
                </a:extLst>
              </a:tr>
              <a:tr h="396222">
                <a:tc>
                  <a:txBody>
                    <a:bodyPr/>
                    <a:lstStyle/>
                    <a:p>
                      <a:pPr algn="ctr"/>
                      <a:r>
                        <a:rPr lang="en-US" sz="2000" b="1" i="0" u="none" strike="noStrike" kern="1200" baseline="-25000">
                          <a:solidFill>
                            <a:schemeClr val="tx1"/>
                          </a:solidFill>
                          <a:latin typeface="+mn-lt"/>
                          <a:ea typeface="+mn-ea"/>
                          <a:cs typeface="+mn-cs"/>
                        </a:rPr>
                        <a:t>Replay</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Атака с повторной передачей</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(replay attack)</a:t>
                      </a:r>
                      <a:endParaRPr lang="ru-RU" sz="2000"/>
                    </a:p>
                  </a:txBody>
                  <a:tcPr marL="91433" marR="91433" marT="45711" marB="45711" anchor="ctr" anchorCtr="1"/>
                </a:tc>
                <a:extLst>
                  <a:ext uri="{0D108BD9-81ED-4DB2-BD59-A6C34878D82A}">
                    <a16:rowId xmlns:a16="http://schemas.microsoft.com/office/drawing/2014/main" val="10002"/>
                  </a:ext>
                </a:extLst>
              </a:tr>
              <a:tr h="396222">
                <a:tc>
                  <a:txBody>
                    <a:bodyPr/>
                    <a:lstStyle/>
                    <a:p>
                      <a:pPr algn="ctr"/>
                      <a:r>
                        <a:rPr lang="en-US" sz="2000" b="1" i="0" u="none" strike="noStrike" kern="1200" baseline="-25000">
                          <a:solidFill>
                            <a:schemeClr val="tx1"/>
                          </a:solidFill>
                          <a:latin typeface="+mn-lt"/>
                          <a:ea typeface="+mn-ea"/>
                          <a:cs typeface="+mn-cs"/>
                        </a:rPr>
                        <a:t>TF</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подмена типа</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(type flaw attack)</a:t>
                      </a:r>
                      <a:r>
                        <a:rPr lang="ru-RU" sz="2000" b="0" i="0" u="none" strike="noStrike" kern="1200" baseline="0">
                          <a:solidFill>
                            <a:schemeClr val="tx1"/>
                          </a:solidFill>
                          <a:latin typeface="+mn-lt"/>
                          <a:ea typeface="+mn-ea"/>
                          <a:cs typeface="+mn-cs"/>
                        </a:rPr>
                        <a:t>	</a:t>
                      </a:r>
                      <a:endParaRPr lang="ru-RU" sz="2000"/>
                    </a:p>
                  </a:txBody>
                  <a:tcPr marL="91433" marR="91433" marT="45711" marB="45711" anchor="ctr" anchorCtr="1"/>
                </a:tc>
                <a:extLst>
                  <a:ext uri="{0D108BD9-81ED-4DB2-BD59-A6C34878D82A}">
                    <a16:rowId xmlns:a16="http://schemas.microsoft.com/office/drawing/2014/main" val="10003"/>
                  </a:ext>
                </a:extLst>
              </a:tr>
              <a:tr h="396222">
                <a:tc>
                  <a:txBody>
                    <a:bodyPr/>
                    <a:lstStyle/>
                    <a:p>
                      <a:pPr algn="ctr"/>
                      <a:r>
                        <a:rPr lang="en-US" sz="2000" b="1" i="0" u="none" strike="noStrike" kern="1200" baseline="-25000">
                          <a:solidFill>
                            <a:schemeClr val="tx1"/>
                          </a:solidFill>
                          <a:latin typeface="+mn-lt"/>
                          <a:ea typeface="+mn-ea"/>
                          <a:cs typeface="+mn-cs"/>
                        </a:rPr>
                        <a:t>STS</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Атака с известным разовым ключом</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(short-term secret)</a:t>
                      </a:r>
                      <a:endParaRPr lang="ru-RU" sz="2000"/>
                    </a:p>
                  </a:txBody>
                  <a:tcPr marL="91433" marR="91433" marT="45711" marB="45711" anchor="ctr" anchorCtr="1"/>
                </a:tc>
                <a:extLst>
                  <a:ext uri="{0D108BD9-81ED-4DB2-BD59-A6C34878D82A}">
                    <a16:rowId xmlns:a16="http://schemas.microsoft.com/office/drawing/2014/main" val="10004"/>
                  </a:ext>
                </a:extLst>
              </a:tr>
              <a:tr h="396222">
                <a:tc>
                  <a:txBody>
                    <a:bodyPr/>
                    <a:lstStyle/>
                    <a:p>
                      <a:pPr algn="ctr"/>
                      <a:r>
                        <a:rPr lang="en-US" sz="2000" b="1" i="0" u="none" strike="noStrike" kern="1200" baseline="-25000">
                          <a:solidFill>
                            <a:schemeClr val="tx1"/>
                          </a:solidFill>
                          <a:latin typeface="+mn-lt"/>
                          <a:ea typeface="+mn-ea"/>
                          <a:cs typeface="+mn-cs"/>
                        </a:rPr>
                        <a:t>PS</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Атака с параллельными сеансами</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(parallel-session)</a:t>
                      </a:r>
                      <a:endParaRPr lang="ru-RU" sz="2000"/>
                    </a:p>
                  </a:txBody>
                  <a:tcPr marL="91433" marR="91433" marT="45711" marB="45711" anchor="ctr" anchorCtr="1"/>
                </a:tc>
                <a:extLst>
                  <a:ext uri="{0D108BD9-81ED-4DB2-BD59-A6C34878D82A}">
                    <a16:rowId xmlns:a16="http://schemas.microsoft.com/office/drawing/2014/main" val="10005"/>
                  </a:ext>
                </a:extLst>
              </a:tr>
              <a:tr h="396222">
                <a:tc>
                  <a:txBody>
                    <a:bodyPr/>
                    <a:lstStyle/>
                    <a:p>
                      <a:pPr algn="ctr"/>
                      <a:r>
                        <a:rPr lang="en-US" sz="2000" b="1" i="0" u="none" strike="noStrike" kern="1200" baseline="-25000">
                          <a:solidFill>
                            <a:schemeClr val="tx1"/>
                          </a:solidFill>
                          <a:latin typeface="+mn-lt"/>
                          <a:ea typeface="+mn-ea"/>
                          <a:cs typeface="+mn-cs"/>
                        </a:rPr>
                        <a:t>KN</a:t>
                      </a:r>
                      <a:endParaRPr lang="ru-RU" sz="2000" b="1" i="0" u="none" strike="noStrike" kern="1200" baseline="0">
                        <a:solidFill>
                          <a:schemeClr val="tx1"/>
                        </a:solidFill>
                        <a:latin typeface="+mn-lt"/>
                        <a:ea typeface="+mn-ea"/>
                        <a:cs typeface="+mn-cs"/>
                      </a:endParaRPr>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Атака с известным сеансовым ключом</a:t>
                      </a:r>
                      <a:r>
                        <a:rPr lang="ru-RU" sz="2000" b="0" i="0" u="none" strike="noStrike" kern="1200" baseline="-25000">
                          <a:solidFill>
                            <a:schemeClr val="tx1"/>
                          </a:solidFill>
                          <a:latin typeface="+mn-lt"/>
                          <a:ea typeface="+mn-ea"/>
                          <a:cs typeface="+mn-cs"/>
                        </a:rPr>
                        <a:t> </a:t>
                      </a:r>
                      <a:r>
                        <a:rPr lang="en-US" sz="2000" b="0" i="0" u="none" strike="noStrike" kern="1200" baseline="-25000">
                          <a:solidFill>
                            <a:schemeClr val="tx1"/>
                          </a:solidFill>
                          <a:latin typeface="+mn-lt"/>
                          <a:ea typeface="+mn-ea"/>
                          <a:cs typeface="+mn-cs"/>
                        </a:rPr>
                        <a:t>(known-key attack)</a:t>
                      </a:r>
                      <a:endParaRPr lang="ru-RU" sz="2000"/>
                    </a:p>
                  </a:txBody>
                  <a:tcPr marL="91433" marR="91433" marT="45711" marB="45711" anchor="ctr" anchorCtr="1"/>
                </a:tc>
                <a:extLst>
                  <a:ext uri="{0D108BD9-81ED-4DB2-BD59-A6C34878D82A}">
                    <a16:rowId xmlns:a16="http://schemas.microsoft.com/office/drawing/2014/main" val="10006"/>
                  </a:ext>
                </a:extLst>
              </a:tr>
              <a:tr h="396222">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b="1" i="0" u="none" strike="noStrike" kern="1200" baseline="-25000">
                          <a:solidFill>
                            <a:schemeClr val="tx1"/>
                          </a:solidFill>
                          <a:latin typeface="+mn-lt"/>
                          <a:ea typeface="+mn-ea"/>
                          <a:cs typeface="+mn-cs"/>
                        </a:rPr>
                        <a:t>UKS</a:t>
                      </a:r>
                      <a:endParaRPr lang="ru-RU" sz="2000" b="1"/>
                    </a:p>
                  </a:txBody>
                  <a:tcPr marL="91433" marR="91433" marT="45711" marB="45711" anchor="ctr" anchorCtr="1"/>
                </a:tc>
                <a:tc>
                  <a:txBody>
                    <a:bodyPr/>
                    <a:lstStyle/>
                    <a:p>
                      <a:pPr algn="ctr"/>
                      <a:r>
                        <a:rPr lang="ru-RU" sz="2000" b="0" i="1" u="none" strike="noStrike" kern="1200" baseline="-25000">
                          <a:solidFill>
                            <a:schemeClr val="tx1"/>
                          </a:solidFill>
                          <a:latin typeface="+mn-lt"/>
                          <a:ea typeface="+mn-ea"/>
                          <a:cs typeface="+mn-cs"/>
                        </a:rPr>
                        <a:t>Атака с неизвестным сеансовым ключом </a:t>
                      </a:r>
                      <a:r>
                        <a:rPr lang="en-US" sz="2000" b="0" i="0" u="none" strike="noStrike" kern="1200" baseline="-25000">
                          <a:solidFill>
                            <a:schemeClr val="tx1"/>
                          </a:solidFill>
                          <a:latin typeface="+mn-lt"/>
                          <a:ea typeface="+mn-ea"/>
                          <a:cs typeface="+mn-cs"/>
                        </a:rPr>
                        <a:t>(unknown key-share attack)</a:t>
                      </a:r>
                      <a:endParaRPr lang="ru-RU" sz="2000"/>
                    </a:p>
                  </a:txBody>
                  <a:tcPr marL="91433" marR="91433" marT="45711" marB="45711" anchor="ctr" anchorCtr="1"/>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04213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Сеансовые (сессионные ключи) ключи</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80</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1736" y="611682"/>
            <a:ext cx="9134476" cy="247734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15000"/>
              </a:lnSpc>
              <a:spcBef>
                <a:spcPts val="1075"/>
              </a:spcBef>
              <a:spcAft>
                <a:spcPts val="1075"/>
              </a:spcAft>
            </a:pP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Сеансовые (сессионные) ключи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ключи, вырабатываемые между двумя пользователями, обычно для защиты канала связи. Обычно сеансовым ключом является общий секрет — информация, которая вырабатывается на основе секретного ключа одной стороны и открытого ключа другой стороны. </a:t>
            </a:r>
          </a:p>
          <a:p>
            <a:pPr indent="533400" algn="just">
              <a:lnSpc>
                <a:spcPct val="115000"/>
              </a:lnSpc>
              <a:spcBef>
                <a:spcPts val="1075"/>
              </a:spcBef>
              <a:spcAft>
                <a:spcPts val="1075"/>
              </a:spcAft>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Существует несколько протоколов выработки сеансовых ключей и общих секретов, среди них, в частности, алгоритм Диффи — Хеллмана.</a:t>
            </a:r>
          </a:p>
        </p:txBody>
      </p:sp>
    </p:spTree>
    <p:extLst>
      <p:ext uri="{BB962C8B-B14F-4D97-AF65-F5344CB8AC3E}">
        <p14:creationId xmlns:p14="http://schemas.microsoft.com/office/powerpoint/2010/main" val="177487335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Генераторы истинно случайных чисел</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81</a:t>
            </a:fld>
            <a:endParaRPr lang="ru-RU"/>
          </a:p>
        </p:txBody>
      </p:sp>
      <p:pic>
        <p:nvPicPr>
          <p:cNvPr id="5" name="Рисунок 1"/>
          <p:cNvPicPr>
            <a:picLocks noChangeAspect="1"/>
          </p:cNvPicPr>
          <p:nvPr/>
        </p:nvPicPr>
        <p:blipFill>
          <a:blip r:embed="rId2">
            <a:extLst>
              <a:ext uri="{28A0092B-C50C-407E-A947-70E740481C1C}">
                <a14:useLocalDpi xmlns:a14="http://schemas.microsoft.com/office/drawing/2010/main" val="0"/>
              </a:ext>
            </a:extLst>
          </a:blip>
          <a:srcRect t="2309"/>
          <a:stretch>
            <a:fillRect/>
          </a:stretch>
        </p:blipFill>
        <p:spPr bwMode="auto">
          <a:xfrm>
            <a:off x="2555776" y="555526"/>
            <a:ext cx="4185530" cy="243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1619672" y="2859782"/>
            <a:ext cx="8306892" cy="36933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800" b="1">
                <a:latin typeface="Calibri" panose="020F0502020204030204" pitchFamily="34" charset="0"/>
                <a:cs typeface="Calibri" panose="020F0502020204030204" pitchFamily="34" charset="0"/>
              </a:rPr>
              <a:t>Рис. 1. Пример схемы аппаратного генератора случайных чисел</a:t>
            </a:r>
          </a:p>
        </p:txBody>
      </p:sp>
      <p:sp>
        <p:nvSpPr>
          <p:cNvPr id="6" name="Прямоугольник 5"/>
          <p:cNvSpPr/>
          <p:nvPr/>
        </p:nvSpPr>
        <p:spPr>
          <a:xfrm>
            <a:off x="-9523" y="3191778"/>
            <a:ext cx="9144000" cy="2031325"/>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sz="1800">
                <a:latin typeface="Calibri" panose="020F0502020204030204" pitchFamily="34" charset="0"/>
                <a:cs typeface="Calibri" panose="020F0502020204030204" pitchFamily="34" charset="0"/>
              </a:rPr>
              <a:t>Генерация ключей должна производиться таким образом, чтобы предугадать значение ключа (даже зная, как он будет генерироваться) было практически невозможно. В идеальном случае вероятность выбора конкретного ключа из множества допустимых равна 1/К, где К — мощность ключевого множества (ключи равновероятны).</a:t>
            </a:r>
          </a:p>
          <a:p>
            <a:r>
              <a:rPr lang="ru-RU" sz="1800">
                <a:latin typeface="Calibri" panose="020F0502020204030204" pitchFamily="34" charset="0"/>
                <a:cs typeface="Calibri" panose="020F0502020204030204" pitchFamily="34" charset="0"/>
              </a:rPr>
              <a:t>Для получения ключей используют аппаратные и программные средства генерации случайных значений. Эти аппаратные устройства генерируют истинно случайные последовательности чисел.</a:t>
            </a:r>
          </a:p>
        </p:txBody>
      </p:sp>
    </p:spTree>
    <p:extLst>
      <p:ext uri="{BB962C8B-B14F-4D97-AF65-F5344CB8AC3E}">
        <p14:creationId xmlns:p14="http://schemas.microsoft.com/office/powerpoint/2010/main" val="166797442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Генераторы псевдослучайных чисел</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82</a:t>
            </a:fld>
            <a:endParaRPr lang="ru-RU"/>
          </a:p>
        </p:txBody>
      </p:sp>
      <p:sp>
        <p:nvSpPr>
          <p:cNvPr id="4" name="Прямоугольник 3"/>
          <p:cNvSpPr/>
          <p:nvPr/>
        </p:nvSpPr>
        <p:spPr>
          <a:xfrm>
            <a:off x="9524" y="467146"/>
            <a:ext cx="9134476" cy="193899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r>
              <a:rPr lang="ru-RU" sz="2000">
                <a:latin typeface="Calibri" panose="020F0502020204030204" pitchFamily="34" charset="0"/>
                <a:cs typeface="Calibri" panose="020F0502020204030204" pitchFamily="34" charset="0"/>
              </a:rPr>
              <a:t>В то же время из-за дешевизны и возможности неограниченного тиражирования наиболее распространенными являются программные реализации генераторов. </a:t>
            </a:r>
          </a:p>
          <a:p>
            <a:r>
              <a:rPr lang="ru-RU" sz="2000">
                <a:latin typeface="Calibri" panose="020F0502020204030204" pitchFamily="34" charset="0"/>
                <a:cs typeface="Calibri" panose="020F0502020204030204" pitchFamily="34" charset="0"/>
              </a:rPr>
              <a:t>Следует учитывать, что получаемая в этом случае последовательность будет псевдослучайной — если программный генератор повторно запустить с такими же начальными значениями, он выдаст ту же последовательность. </a:t>
            </a:r>
          </a:p>
        </p:txBody>
      </p:sp>
      <p:pic>
        <p:nvPicPr>
          <p:cNvPr id="24" name="Рисунок 6" descr="Генераторы случайных и псевдослучайных чисел"/>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11760" y="2350864"/>
            <a:ext cx="459422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Прямоугольник 9"/>
          <p:cNvSpPr/>
          <p:nvPr/>
        </p:nvSpPr>
        <p:spPr>
          <a:xfrm>
            <a:off x="1475656" y="4763928"/>
            <a:ext cx="7560840" cy="400110"/>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a:t>Рис. 2. Генераторы случайных и псевдослучайных чисел</a:t>
            </a:r>
          </a:p>
        </p:txBody>
      </p:sp>
    </p:spTree>
    <p:extLst>
      <p:ext uri="{BB962C8B-B14F-4D97-AF65-F5344CB8AC3E}">
        <p14:creationId xmlns:p14="http://schemas.microsoft.com/office/powerpoint/2010/main" val="38043653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sz="2000">
                <a:latin typeface="Calibri" panose="020F0502020204030204" pitchFamily="34" charset="0"/>
                <a:ea typeface="Calibri" panose="020F0502020204030204" pitchFamily="34" charset="0"/>
                <a:cs typeface="Calibri" panose="020F0502020204030204" pitchFamily="34" charset="0"/>
              </a:rPr>
              <a:t>Генераторы псевдослучайных чисел</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83</a:t>
            </a:fld>
            <a:endParaRPr lang="ru-RU"/>
          </a:p>
        </p:txBody>
      </p:sp>
      <p:sp>
        <p:nvSpPr>
          <p:cNvPr id="6" name="TextBox 5">
            <a:extLst>
              <a:ext uri="{FF2B5EF4-FFF2-40B4-BE49-F238E27FC236}">
                <a16:creationId xmlns:a16="http://schemas.microsoft.com/office/drawing/2014/main" id="{AD109B6D-BD11-4BEE-8B10-CA4A4B9BF87F}"/>
              </a:ext>
            </a:extLst>
          </p:cNvPr>
          <p:cNvSpPr txBox="1"/>
          <p:nvPr/>
        </p:nvSpPr>
        <p:spPr>
          <a:xfrm>
            <a:off x="-9523" y="446460"/>
            <a:ext cx="9144000" cy="4370427"/>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eaLnBrk="1" hangingPunct="1">
              <a:defRPr/>
            </a:pPr>
            <a:r>
              <a:rPr lang="ru-RU" sz="2000" b="1">
                <a:latin typeface="Calibri" panose="020F0502020204030204" pitchFamily="34" charset="0"/>
                <a:ea typeface="Calibri" panose="020F0502020204030204" pitchFamily="34" charset="0"/>
                <a:cs typeface="Calibri" panose="020F0502020204030204" pitchFamily="34" charset="0"/>
              </a:rPr>
              <a:t>  Наиболее простым и известным генератором псевдослучайных чисел является линейный конгруэнтный генератор, вырабатывающий последовательность чисел R(i):</a:t>
            </a:r>
          </a:p>
          <a:p>
            <a:pPr algn="just" eaLnBrk="1" hangingPunct="1">
              <a:defRPr/>
            </a:pPr>
            <a:endParaRPr lang="ru-RU" sz="2000">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endParaRPr lang="ru-RU" sz="2000">
              <a:latin typeface="Calibri" panose="020F0502020204030204" pitchFamily="34" charset="0"/>
              <a:ea typeface="Calibri" panose="020F0502020204030204" pitchFamily="34" charset="0"/>
              <a:cs typeface="Calibri" panose="020F0502020204030204" pitchFamily="34" charset="0"/>
            </a:endParaRPr>
          </a:p>
          <a:p>
            <a:pPr algn="just" eaLnBrk="1" hangingPunct="1">
              <a:defRPr/>
            </a:pPr>
            <a:r>
              <a:rPr lang="ru-RU" sz="1800">
                <a:latin typeface="Calibri" panose="020F0502020204030204" pitchFamily="34" charset="0"/>
                <a:ea typeface="Calibri" panose="020F0502020204030204" pitchFamily="34" charset="0"/>
                <a:cs typeface="Calibri" panose="020F0502020204030204" pitchFamily="34" charset="0"/>
              </a:rPr>
              <a:t>                                                                                   Рис. 3</a:t>
            </a:r>
          </a:p>
          <a:p>
            <a:pPr algn="just" eaLnBrk="1" hangingPunct="1">
              <a:defRPr/>
            </a:pPr>
            <a:endParaRPr lang="ru-RU" sz="2000">
              <a:latin typeface="Calibri" panose="020F0502020204030204" pitchFamily="34" charset="0"/>
              <a:ea typeface="Calibri" panose="020F0502020204030204" pitchFamily="34" charset="0"/>
              <a:cs typeface="Calibri" panose="020F0502020204030204" pitchFamily="34" charset="0"/>
            </a:endParaRPr>
          </a:p>
          <a:p>
            <a:pPr algn="just"/>
            <a:r>
              <a:rPr lang="ru-RU" sz="2000">
                <a:latin typeface="Calibri" panose="020F0502020204030204" pitchFamily="34" charset="0"/>
                <a:ea typeface="Calibri" panose="020F0502020204030204" pitchFamily="34" charset="0"/>
                <a:cs typeface="Calibri" panose="020F0502020204030204" pitchFamily="34" charset="0"/>
              </a:rPr>
              <a:t>  </a:t>
            </a:r>
            <a:r>
              <a:rPr lang="ru-RU" altLang="ru-RU" sz="2000">
                <a:latin typeface="Calibri" panose="020F0502020204030204" pitchFamily="34" charset="0"/>
                <a:cs typeface="Calibri" panose="020F0502020204030204" pitchFamily="34" charset="0"/>
              </a:rPr>
              <a:t>где </a:t>
            </a:r>
            <a:r>
              <a:rPr lang="ru-RU" altLang="ru-RU" sz="2000" i="1">
                <a:latin typeface="Calibri" panose="020F0502020204030204" pitchFamily="34" charset="0"/>
                <a:cs typeface="Calibri" panose="020F0502020204030204" pitchFamily="34" charset="0"/>
              </a:rPr>
              <a:t>А</a:t>
            </a:r>
            <a:r>
              <a:rPr lang="ru-RU" altLang="ru-RU" sz="2000">
                <a:latin typeface="Calibri" panose="020F0502020204030204" pitchFamily="34" charset="0"/>
                <a:cs typeface="Calibri" panose="020F0502020204030204" pitchFamily="34" charset="0"/>
              </a:rPr>
              <a:t> и </a:t>
            </a:r>
            <a:r>
              <a:rPr lang="ru-RU" altLang="ru-RU" sz="2000" i="1">
                <a:latin typeface="Calibri" panose="020F0502020204030204" pitchFamily="34" charset="0"/>
                <a:cs typeface="Calibri" panose="020F0502020204030204" pitchFamily="34" charset="0"/>
              </a:rPr>
              <a:t>С –</a:t>
            </a:r>
            <a:r>
              <a:rPr lang="ru-RU" altLang="ru-RU" sz="2000">
                <a:latin typeface="Calibri" panose="020F0502020204030204" pitchFamily="34" charset="0"/>
                <a:cs typeface="Calibri" panose="020F0502020204030204" pitchFamily="34" charset="0"/>
              </a:rPr>
              <a:t> константы; </a:t>
            </a:r>
            <a:r>
              <a:rPr lang="ru-RU" altLang="ru-RU" sz="2000" i="1">
                <a:latin typeface="Calibri" panose="020F0502020204030204" pitchFamily="34" charset="0"/>
                <a:cs typeface="Calibri" panose="020F0502020204030204" pitchFamily="34" charset="0"/>
              </a:rPr>
              <a:t>R(</a:t>
            </a:r>
            <a:r>
              <a:rPr lang="ru-RU" altLang="ru-RU" sz="2000">
                <a:latin typeface="Calibri" panose="020F0502020204030204" pitchFamily="34" charset="0"/>
                <a:cs typeface="Calibri" panose="020F0502020204030204" pitchFamily="34" charset="0"/>
              </a:rPr>
              <a:t>0) – исходное значение, выбранное в качестве порождающего числа. Значение </a:t>
            </a:r>
            <a:r>
              <a:rPr lang="ru-RU" altLang="ru-RU" sz="2000" i="1">
                <a:latin typeface="Calibri" panose="020F0502020204030204" pitchFamily="34" charset="0"/>
                <a:cs typeface="Calibri" panose="020F0502020204030204" pitchFamily="34" charset="0"/>
              </a:rPr>
              <a:t>т</a:t>
            </a:r>
            <a:r>
              <a:rPr lang="ru-RU" altLang="ru-RU" sz="2000">
                <a:latin typeface="Calibri" panose="020F0502020204030204" pitchFamily="34" charset="0"/>
                <a:cs typeface="Calibri" panose="020F0502020204030204" pitchFamily="34" charset="0"/>
              </a:rPr>
              <a:t> обычно устанавливается равным 2</a:t>
            </a:r>
            <a:r>
              <a:rPr lang="ru-RU" altLang="ru-RU" sz="2000" i="1">
                <a:latin typeface="Calibri" panose="020F0502020204030204" pitchFamily="34" charset="0"/>
                <a:cs typeface="Calibri" panose="020F0502020204030204" pitchFamily="34" charset="0"/>
              </a:rPr>
              <a:t>п</a:t>
            </a:r>
            <a:r>
              <a:rPr lang="ru-RU" altLang="ru-RU" sz="2000" i="1" baseline="-25000">
                <a:latin typeface="Calibri" panose="020F0502020204030204" pitchFamily="34" charset="0"/>
                <a:cs typeface="Calibri" panose="020F0502020204030204" pitchFamily="34" charset="0"/>
              </a:rPr>
              <a:t>у</a:t>
            </a:r>
            <a:r>
              <a:rPr lang="ru-RU" altLang="ru-RU" sz="2000">
                <a:latin typeface="Calibri" panose="020F0502020204030204" pitchFamily="34" charset="0"/>
                <a:cs typeface="Calibri" panose="020F0502020204030204" pitchFamily="34" charset="0"/>
              </a:rPr>
              <a:t> где </a:t>
            </a:r>
            <a:r>
              <a:rPr lang="ru-RU" altLang="ru-RU" sz="2000" i="1">
                <a:latin typeface="Calibri" panose="020F0502020204030204" pitchFamily="34" charset="0"/>
                <a:cs typeface="Calibri" panose="020F0502020204030204" pitchFamily="34" charset="0"/>
              </a:rPr>
              <a:t>п –</a:t>
            </a:r>
            <a:r>
              <a:rPr lang="ru-RU" altLang="ru-RU" sz="2000">
                <a:latin typeface="Calibri" panose="020F0502020204030204" pitchFamily="34" charset="0"/>
                <a:cs typeface="Calibri" panose="020F0502020204030204" pitchFamily="34" charset="0"/>
              </a:rPr>
              <a:t>длина машинного слова в битах. </a:t>
            </a:r>
          </a:p>
          <a:p>
            <a:pPr algn="just"/>
            <a:r>
              <a:rPr lang="ru-RU" altLang="ru-RU" sz="2000">
                <a:latin typeface="Calibri" panose="020F0502020204030204" pitchFamily="34" charset="0"/>
                <a:cs typeface="Calibri" panose="020F0502020204030204" pitchFamily="34" charset="0"/>
              </a:rPr>
              <a:t>Генератор имеет период М, после чего генерируемая последовательность начнет повторяться. Необходимо выбирать числа </a:t>
            </a:r>
            <a:r>
              <a:rPr lang="ru-RU" altLang="ru-RU" sz="2000" i="1">
                <a:latin typeface="Calibri" panose="020F0502020204030204" pitchFamily="34" charset="0"/>
                <a:cs typeface="Calibri" panose="020F0502020204030204" pitchFamily="34" charset="0"/>
              </a:rPr>
              <a:t>А и С</a:t>
            </a:r>
            <a:r>
              <a:rPr lang="ru-RU" altLang="ru-RU" sz="2000">
                <a:latin typeface="Calibri" panose="020F0502020204030204" pitchFamily="34" charset="0"/>
                <a:cs typeface="Calibri" panose="020F0502020204030204" pitchFamily="34" charset="0"/>
              </a:rPr>
              <a:t> таким образом, чтобы период </a:t>
            </a:r>
            <a:r>
              <a:rPr lang="ru-RU" altLang="ru-RU" sz="2000" i="1">
                <a:latin typeface="Calibri" panose="020F0502020204030204" pitchFamily="34" charset="0"/>
                <a:cs typeface="Calibri" panose="020F0502020204030204" pitchFamily="34" charset="0"/>
              </a:rPr>
              <a:t>М</a:t>
            </a:r>
            <a:r>
              <a:rPr lang="ru-RU" altLang="ru-RU" sz="2000">
                <a:latin typeface="Calibri" panose="020F0502020204030204" pitchFamily="34" charset="0"/>
                <a:cs typeface="Calibri" panose="020F0502020204030204" pitchFamily="34" charset="0"/>
              </a:rPr>
              <a:t> был максимальным. Доказано, что этого можно достичь тогда и только тогда, когда </a:t>
            </a:r>
            <a:r>
              <a:rPr lang="ru-RU" altLang="ru-RU" sz="2000" i="1">
                <a:latin typeface="Calibri" panose="020F0502020204030204" pitchFamily="34" charset="0"/>
                <a:cs typeface="Calibri" panose="020F0502020204030204" pitchFamily="34" charset="0"/>
              </a:rPr>
              <a:t>С –</a:t>
            </a:r>
            <a:r>
              <a:rPr lang="ru-RU" altLang="ru-RU" sz="2000">
                <a:latin typeface="Calibri" panose="020F0502020204030204" pitchFamily="34" charset="0"/>
                <a:cs typeface="Calibri" panose="020F0502020204030204" pitchFamily="34" charset="0"/>
              </a:rPr>
              <a:t> нечетное и </a:t>
            </a:r>
            <a:r>
              <a:rPr lang="ru-RU" altLang="ru-RU" sz="2000" i="1">
                <a:latin typeface="Calibri" panose="020F0502020204030204" pitchFamily="34" charset="0"/>
                <a:cs typeface="Calibri" panose="020F0502020204030204" pitchFamily="34" charset="0"/>
              </a:rPr>
              <a:t>A</a:t>
            </a:r>
            <a:r>
              <a:rPr lang="ru-RU" altLang="ru-RU" sz="2000">
                <a:latin typeface="Calibri" panose="020F0502020204030204" pitchFamily="34" charset="0"/>
                <a:cs typeface="Calibri" panose="020F0502020204030204" pitchFamily="34" charset="0"/>
              </a:rPr>
              <a:t> mod 4 = 1.</a:t>
            </a:r>
          </a:p>
        </p:txBody>
      </p:sp>
      <p:pic>
        <p:nvPicPr>
          <p:cNvPr id="5" name="Рисунок 7" descr="https://studme.org/htm/img/15/3044/206.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9832" y="1491630"/>
            <a:ext cx="33591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74465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399"/>
            <a:ext cx="9134476" cy="490918"/>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Генераторы псевдослучайных чисел</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84</a:t>
            </a:fld>
            <a:endParaRPr lang="ru-RU"/>
          </a:p>
        </p:txBody>
      </p:sp>
      <p:sp>
        <p:nvSpPr>
          <p:cNvPr id="5" name="Прямоугольник 4"/>
          <p:cNvSpPr/>
          <p:nvPr/>
        </p:nvSpPr>
        <p:spPr>
          <a:xfrm>
            <a:off x="1" y="589691"/>
            <a:ext cx="9134476" cy="5078313"/>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Генератор псевдослучайной последовательности для криптографических задач должен удовлетворять следующим требованиям:</a:t>
            </a:r>
          </a:p>
          <a:p>
            <a:r>
              <a:rPr lang="ru-RU" sz="1800">
                <a:latin typeface="Calibri" panose="020F0502020204030204" pitchFamily="34" charset="0"/>
                <a:cs typeface="Calibri" panose="020F0502020204030204" pitchFamily="34" charset="0"/>
              </a:rPr>
              <a:t>	1. генерируемая последовательность должна быть статистически неотличима за приемлемое время вычислений от абсолютно случайной последовательности;</a:t>
            </a:r>
          </a:p>
          <a:p>
            <a:r>
              <a:rPr lang="ru-RU" sz="1800">
                <a:latin typeface="Calibri" panose="020F0502020204030204" pitchFamily="34" charset="0"/>
                <a:cs typeface="Calibri" panose="020F0502020204030204" pitchFamily="34" charset="0"/>
              </a:rPr>
              <a:t>	2. знание какой-либо начальной части последовательности не позволяет предсказать следующий бит этой последовательности за приемлемое время вычислений.</a:t>
            </a:r>
          </a:p>
          <a:p>
            <a:r>
              <a:rPr lang="ru-RU" sz="1800">
                <a:latin typeface="Calibri" panose="020F0502020204030204" pitchFamily="34" charset="0"/>
                <a:cs typeface="Calibri" panose="020F0502020204030204" pitchFamily="34" charset="0"/>
              </a:rPr>
              <a:t>	Для выявления возможных отклонений от случайности может быть использован ряд статистических тестов:</a:t>
            </a:r>
          </a:p>
          <a:p>
            <a:pPr marL="901700"/>
            <a:r>
              <a:rPr lang="ru-RU" sz="1800">
                <a:latin typeface="Calibri" panose="020F0502020204030204" pitchFamily="34" charset="0"/>
                <a:cs typeface="Calibri" panose="020F0502020204030204" pitchFamily="34" charset="0"/>
              </a:rPr>
              <a:t>• классические статистические тесты (проверка гипотезы равномерного распределения случайной величины методом хи-квадрат, тесты на однородность и симметричность);</a:t>
            </a:r>
          </a:p>
          <a:p>
            <a:pPr marL="901700"/>
            <a:r>
              <a:rPr lang="ru-RU" sz="1800">
                <a:latin typeface="Calibri" panose="020F0502020204030204" pitchFamily="34" charset="0"/>
                <a:cs typeface="Calibri" panose="020F0502020204030204" pitchFamily="34" charset="0"/>
              </a:rPr>
              <a:t>• тесты, применимые к двоичным последовательностям (метод серий, частотный периодический тест);</a:t>
            </a:r>
          </a:p>
          <a:p>
            <a:pPr marL="901700"/>
            <a:r>
              <a:rPr lang="ru-RU" sz="1800">
                <a:latin typeface="Calibri" panose="020F0502020204030204" pitchFamily="34" charset="0"/>
                <a:cs typeface="Calibri" panose="020F0502020204030204" pitchFamily="34" charset="0"/>
              </a:rPr>
              <a:t>• тесты, специально разработанные или отобранные для применения в криптографии, — тесты NIST </a:t>
            </a:r>
          </a:p>
          <a:p>
            <a:endParaRPr lang="ru-RU">
              <a:latin typeface="Calibri" panose="020F0502020204030204" pitchFamily="34" charset="0"/>
              <a:cs typeface="Calibri" panose="020F0502020204030204" pitchFamily="34" charset="0"/>
            </a:endParaRPr>
          </a:p>
          <a:p>
            <a:endParaRPr lang="ru-RU">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50421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9524" y="-56541"/>
            <a:ext cx="9134476" cy="576063"/>
          </a:xfrm>
        </p:spPr>
        <p:txBody>
          <a:bodyPr/>
          <a:lstStyle/>
          <a:p>
            <a:pPr>
              <a:defRPr/>
            </a:pPr>
            <a:r>
              <a:rPr lang="ru-RU" altLang="ru-RU"/>
              <a:t>Генератор Блюм-Блюма-Шуба</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85</a:t>
            </a:fld>
            <a:endParaRPr lang="ru-RU"/>
          </a:p>
        </p:txBody>
      </p:sp>
      <p:sp>
        <p:nvSpPr>
          <p:cNvPr id="6" name="TextBox 5">
            <a:extLst>
              <a:ext uri="{FF2B5EF4-FFF2-40B4-BE49-F238E27FC236}">
                <a16:creationId xmlns:a16="http://schemas.microsoft.com/office/drawing/2014/main" id="{BF7D66F2-0231-4BCC-A504-50A9A7D94E35}"/>
              </a:ext>
            </a:extLst>
          </p:cNvPr>
          <p:cNvSpPr txBox="1"/>
          <p:nvPr/>
        </p:nvSpPr>
        <p:spPr>
          <a:xfrm>
            <a:off x="0" y="548270"/>
            <a:ext cx="9134476" cy="4524315"/>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eaLnBrk="1" hangingPunct="1">
              <a:defRPr/>
            </a:pPr>
            <a:r>
              <a:rPr lang="ru-RU" sz="1800">
                <a:latin typeface="Calibri" panose="020F0502020204030204" pitchFamily="34" charset="0"/>
                <a:ea typeface="Calibri" panose="020F0502020204030204" pitchFamily="34" charset="0"/>
                <a:cs typeface="Calibri" panose="020F0502020204030204" pitchFamily="34" charset="0"/>
              </a:rPr>
              <a:t>Самым простым и эффективным на данный момент криптографически сильным генератором псевдослучайных чисел является генератор BBS[9] (Blum — Blum — Shub), названный по именам создателей Л. Блюм, М. Блюма и М. Шуба и основанный на теории квадратичных вычетов но модулю.</a:t>
            </a: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endParaRPr lang="ru-RU" sz="1800">
              <a:solidFill>
                <a:schemeClr val="accent3">
                  <a:lumMod val="75000"/>
                </a:schemeClr>
              </a:solidFill>
              <a:latin typeface="Calibri" panose="020F0502020204030204" pitchFamily="34" charset="0"/>
              <a:ea typeface="+mj-ea"/>
              <a:cs typeface="Calibri" panose="020F0502020204030204" pitchFamily="34" charset="0"/>
            </a:endParaRPr>
          </a:p>
          <a:p>
            <a:pPr eaLnBrk="1" hangingPunct="1">
              <a:defRPr/>
            </a:pPr>
            <a:r>
              <a:rPr lang="ru-RU" sz="1800">
                <a:latin typeface="Calibri" panose="020F0502020204030204" pitchFamily="34" charset="0"/>
                <a:ea typeface="+mj-ea"/>
                <a:cs typeface="Calibri" panose="020F0502020204030204" pitchFamily="34" charset="0"/>
              </a:rPr>
              <a:t>Алгоритм BBS при корректном выборе начальных параметров удовлетворяет всем статистическим критериям, предъявляемым к псевдослучайным последовательностям. BBS-генератор непредсказуем налево и направо, т.е. невозможно предсказать предыдущий или последующий бит последовательности, имея какую-либо ее часть. Период псевдослучайной последовательности, вырабатываемой BBS-генератором, во много раз превышает размер модуля пК.</a:t>
            </a:r>
          </a:p>
        </p:txBody>
      </p:sp>
      <p:pic>
        <p:nvPicPr>
          <p:cNvPr id="5" name="Рисунок 9" descr="https://studme.org/htm/img/15/3044/208.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75" y="1912276"/>
            <a:ext cx="4280473" cy="61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10" descr="https://studme.org/htm/img/15/3044/20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75" y="2601954"/>
            <a:ext cx="2500167" cy="63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Рисунок 11" descr="https://studme.org/htm/img/15/3044/210.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02354" y="1755088"/>
            <a:ext cx="3527070" cy="84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12" descr="https://studme.org/htm/img/15/3044/211.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02354" y="2601954"/>
            <a:ext cx="3794529" cy="63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524499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21108" y="-3150"/>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Генерация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86</a:t>
            </a:fld>
            <a:endParaRPr lang="ru-RU"/>
          </a:p>
        </p:txBody>
      </p:sp>
      <p:sp>
        <p:nvSpPr>
          <p:cNvPr id="5" name="Прямоугольник 4"/>
          <p:cNvSpPr/>
          <p:nvPr/>
        </p:nvSpPr>
        <p:spPr>
          <a:xfrm>
            <a:off x="-11584" y="494879"/>
            <a:ext cx="9155584" cy="4832092"/>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a:latin typeface="Calibri" panose="020F0502020204030204" pitchFamily="34" charset="0"/>
                <a:cs typeface="Calibri" panose="020F0502020204030204" pitchFamily="34" charset="0"/>
              </a:rPr>
              <a:t>	Для начала необходимо понять, каким образом генерируются ключи в системе (пространстве).</a:t>
            </a:r>
          </a:p>
          <a:p>
            <a:r>
              <a:rPr lang="ru-RU" sz="2000">
                <a:latin typeface="Calibri" panose="020F0502020204030204" pitchFamily="34" charset="0"/>
                <a:cs typeface="Calibri" panose="020F0502020204030204" pitchFamily="34" charset="0"/>
              </a:rPr>
              <a:t>     	Согласно </a:t>
            </a:r>
            <a:r>
              <a:rPr lang="ru-RU" sz="2000" b="1">
                <a:latin typeface="Calibri" panose="020F0502020204030204" pitchFamily="34" charset="0"/>
                <a:cs typeface="Calibri" panose="020F0502020204030204" pitchFamily="34" charset="0"/>
              </a:rPr>
              <a:t>принципу Кирхгофа </a:t>
            </a:r>
            <a:r>
              <a:rPr lang="ru-RU" sz="2000">
                <a:latin typeface="Calibri" panose="020F0502020204030204" pitchFamily="34" charset="0"/>
                <a:cs typeface="Calibri" panose="020F0502020204030204" pitchFamily="34" charset="0"/>
              </a:rPr>
              <a:t>стойкость криптоалгоритма определяется секретностью ключа. Это означает, что если для генерации ключей используется криптографически слабый алгоритм, независимо от используемого шифра вся система будет нестойкой. Качественный ключ, предназначенный для использования в рамках симметричной криптосистемы представляет собой случайный двоичный набор. </a:t>
            </a:r>
          </a:p>
          <a:p>
            <a:r>
              <a:rPr lang="ru-RU" sz="2000">
                <a:latin typeface="Calibri" panose="020F0502020204030204" pitchFamily="34" charset="0"/>
                <a:cs typeface="Calibri" panose="020F0502020204030204" pitchFamily="34" charset="0"/>
              </a:rPr>
              <a:t>   	 Если требуется ключ разрядностью n, в процессе его генерации с одинаковой вероятностью должен получаться любой из </a:t>
            </a:r>
            <a:r>
              <a:rPr lang="ru-RU" sz="2000"/>
              <a:t> </a:t>
            </a:r>
            <a:r>
              <a:rPr lang="ru-RU" sz="2000">
                <a:latin typeface="Calibri" panose="020F0502020204030204" pitchFamily="34" charset="0"/>
                <a:cs typeface="Calibri" panose="020F0502020204030204" pitchFamily="34" charset="0"/>
              </a:rPr>
              <a:t>2</a:t>
            </a:r>
            <a:r>
              <a:rPr lang="ru-RU" sz="2000" i="1" baseline="30000">
                <a:latin typeface="Calibri" panose="020F0502020204030204" pitchFamily="34" charset="0"/>
                <a:cs typeface="Calibri" panose="020F0502020204030204" pitchFamily="34" charset="0"/>
              </a:rPr>
              <a:t>n </a:t>
            </a:r>
            <a:r>
              <a:rPr lang="ru-RU" sz="2000">
                <a:latin typeface="Calibri" panose="020F0502020204030204" pitchFamily="34" charset="0"/>
                <a:cs typeface="Calibri" panose="020F0502020204030204" pitchFamily="34" charset="0"/>
              </a:rPr>
              <a:t> возможных кодов. Генерация ключей для асимметричных криптосистем процедура более сложная. Так, ключи, применяемые в этих системах, должны обладать определенными математическими свойствами. </a:t>
            </a:r>
          </a:p>
          <a:p>
            <a:r>
              <a:rPr lang="ru-RU" sz="2000">
                <a:latin typeface="Calibri" panose="020F0502020204030204" pitchFamily="34" charset="0"/>
                <a:cs typeface="Calibri" panose="020F0502020204030204" pitchFamily="34" charset="0"/>
              </a:rPr>
              <a:t>	</a:t>
            </a:r>
            <a:r>
              <a:rPr lang="ru-RU" sz="2000" b="1">
                <a:latin typeface="Calibri" panose="020F0502020204030204" pitchFamily="34" charset="0"/>
                <a:cs typeface="Calibri" panose="020F0502020204030204" pitchFamily="34" charset="0"/>
              </a:rPr>
              <a:t>Например</a:t>
            </a:r>
            <a:r>
              <a:rPr lang="ru-RU" sz="2000">
                <a:latin typeface="Calibri" panose="020F0502020204030204" pitchFamily="34" charset="0"/>
                <a:cs typeface="Calibri" panose="020F0502020204030204" pitchFamily="34" charset="0"/>
              </a:rPr>
              <a:t>, в случае системы RSA модуль шифрования есть произведение двух больших простых чисел.</a:t>
            </a:r>
          </a:p>
        </p:txBody>
      </p:sp>
    </p:spTree>
    <p:extLst>
      <p:ext uri="{BB962C8B-B14F-4D97-AF65-F5344CB8AC3E}">
        <p14:creationId xmlns:p14="http://schemas.microsoft.com/office/powerpoint/2010/main" val="20449112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152531"/>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Методы генерации ключей</a:t>
            </a: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87</a:t>
            </a:fld>
            <a:endParaRPr lang="ru-RU"/>
          </a:p>
        </p:txBody>
      </p:sp>
      <p:sp>
        <p:nvSpPr>
          <p:cNvPr id="5" name="Прямоугольник 4"/>
          <p:cNvSpPr/>
          <p:nvPr/>
        </p:nvSpPr>
        <p:spPr>
          <a:xfrm>
            <a:off x="0" y="555526"/>
            <a:ext cx="9144000" cy="4339650"/>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a:latin typeface="Calibri" panose="020F0502020204030204" pitchFamily="34" charset="0"/>
                <a:cs typeface="Calibri" panose="020F0502020204030204" pitchFamily="34" charset="0"/>
              </a:rPr>
              <a:t>	</a:t>
            </a:r>
            <a:r>
              <a:rPr lang="ru-RU" sz="1800">
                <a:latin typeface="Calibri" panose="020F0502020204030204" pitchFamily="34" charset="0"/>
                <a:cs typeface="Calibri" panose="020F0502020204030204" pitchFamily="34" charset="0"/>
              </a:rPr>
              <a:t>Для генерации ключевой информации, предназначенной для использования в рамках симметричной криптосистемы, используются </a:t>
            </a:r>
            <a:r>
              <a:rPr lang="ru-RU" sz="1800" b="1">
                <a:latin typeface="Calibri" panose="020F0502020204030204" pitchFamily="34" charset="0"/>
                <a:cs typeface="Calibri" panose="020F0502020204030204" pitchFamily="34" charset="0"/>
              </a:rPr>
              <a:t>следующие методы </a:t>
            </a:r>
            <a:r>
              <a:rPr lang="ru-RU" sz="1800">
                <a:latin typeface="Calibri" panose="020F0502020204030204" pitchFamily="34" charset="0"/>
                <a:cs typeface="Calibri" panose="020F0502020204030204" pitchFamily="34" charset="0"/>
              </a:rPr>
              <a:t>(в порядке возрастания качества):</a:t>
            </a:r>
          </a:p>
          <a:p>
            <a:r>
              <a:rPr lang="ru-RU" sz="1800">
                <a:latin typeface="Calibri" panose="020F0502020204030204" pitchFamily="34" charset="0"/>
                <a:cs typeface="Calibri" panose="020F0502020204030204" pitchFamily="34" charset="0"/>
              </a:rPr>
              <a:t>    - </a:t>
            </a:r>
            <a:r>
              <a:rPr lang="ru-RU" sz="1800" b="1">
                <a:latin typeface="Calibri" panose="020F0502020204030204" pitchFamily="34" charset="0"/>
                <a:cs typeface="Calibri" panose="020F0502020204030204" pitchFamily="34" charset="0"/>
              </a:rPr>
              <a:t>программная генерация</a:t>
            </a:r>
            <a:r>
              <a:rPr lang="ru-RU" sz="1800">
                <a:latin typeface="Calibri" panose="020F0502020204030204" pitchFamily="34" charset="0"/>
                <a:cs typeface="Calibri" panose="020F0502020204030204" pitchFamily="34" charset="0"/>
              </a:rPr>
              <a:t>, предполагающая вычисление очередного псевдослучайного числа как функции текущего времени, последовательности символов, введенных пользователем, особенностей его клавиатурного почерка и т.п.; </a:t>
            </a:r>
          </a:p>
          <a:p>
            <a:r>
              <a:rPr lang="ru-RU" sz="1800">
                <a:latin typeface="Calibri" panose="020F0502020204030204" pitchFamily="34" charset="0"/>
                <a:cs typeface="Calibri" panose="020F0502020204030204" pitchFamily="34" charset="0"/>
              </a:rPr>
              <a:t>    - </a:t>
            </a:r>
            <a:r>
              <a:rPr lang="ru-RU" sz="1800" b="1">
                <a:latin typeface="Calibri" panose="020F0502020204030204" pitchFamily="34" charset="0"/>
                <a:cs typeface="Calibri" panose="020F0502020204030204" pitchFamily="34" charset="0"/>
              </a:rPr>
              <a:t>программная генерация</a:t>
            </a:r>
            <a:r>
              <a:rPr lang="ru-RU" sz="1800">
                <a:latin typeface="Calibri" panose="020F0502020204030204" pitchFamily="34" charset="0"/>
                <a:cs typeface="Calibri" panose="020F0502020204030204" pitchFamily="34" charset="0"/>
              </a:rPr>
              <a:t>, основанная на моделировании качественного генератора ПСЧ с равномерным законом распределения; аппаратная генерация с использованием качественного генератора ПСЧ;</a:t>
            </a:r>
          </a:p>
          <a:p>
            <a:r>
              <a:rPr lang="ru-RU" sz="1800">
                <a:latin typeface="Calibri" panose="020F0502020204030204" pitchFamily="34" charset="0"/>
                <a:cs typeface="Calibri" panose="020F0502020204030204" pitchFamily="34" charset="0"/>
              </a:rPr>
              <a:t>    - </a:t>
            </a:r>
            <a:r>
              <a:rPr lang="ru-RU" sz="1800" b="1">
                <a:latin typeface="Calibri" panose="020F0502020204030204" pitchFamily="34" charset="0"/>
                <a:cs typeface="Calibri" panose="020F0502020204030204" pitchFamily="34" charset="0"/>
              </a:rPr>
              <a:t>аппаратная генерация </a:t>
            </a:r>
            <a:r>
              <a:rPr lang="ru-RU" sz="1800">
                <a:latin typeface="Calibri" panose="020F0502020204030204" pitchFamily="34" charset="0"/>
                <a:cs typeface="Calibri" panose="020F0502020204030204" pitchFamily="34" charset="0"/>
              </a:rPr>
              <a:t>с использованием генераторов случайных последовательностей, построенных на основе физических генераторов шума и качественных генераторов ПСЧ.</a:t>
            </a:r>
          </a:p>
          <a:p>
            <a:r>
              <a:rPr lang="ru-RU" sz="1800">
                <a:latin typeface="Calibri" panose="020F0502020204030204" pitchFamily="34" charset="0"/>
                <a:cs typeface="Calibri" panose="020F0502020204030204" pitchFamily="34" charset="0"/>
              </a:rPr>
              <a:t>    Невысокое качество программных методов формирования объясняется в первую очередь </a:t>
            </a:r>
            <a:r>
              <a:rPr lang="ru-RU" sz="1800" b="1">
                <a:latin typeface="Calibri" panose="020F0502020204030204" pitchFamily="34" charset="0"/>
                <a:cs typeface="Calibri" panose="020F0502020204030204" pitchFamily="34" charset="0"/>
              </a:rPr>
              <a:t>возможностью атаки </a:t>
            </a:r>
            <a:r>
              <a:rPr lang="ru-RU" sz="1800">
                <a:latin typeface="Calibri" panose="020F0502020204030204" pitchFamily="34" charset="0"/>
                <a:cs typeface="Calibri" panose="020F0502020204030204" pitchFamily="34" charset="0"/>
              </a:rPr>
              <a:t>на конкретную реализацию генератора и необходимостью защиты от разрушающих программных воздействий.</a:t>
            </a:r>
          </a:p>
        </p:txBody>
      </p:sp>
    </p:spTree>
    <p:extLst>
      <p:ext uri="{BB962C8B-B14F-4D97-AF65-F5344CB8AC3E}">
        <p14:creationId xmlns:p14="http://schemas.microsoft.com/office/powerpoint/2010/main" val="289809444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Принцип работы криптомодуля при использовании </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неоднородного ключевого пространства</a:t>
            </a:r>
            <a:b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88</a:t>
            </a:fld>
            <a:endParaRPr lang="ru-RU"/>
          </a:p>
        </p:txBody>
      </p:sp>
      <p:pic>
        <p:nvPicPr>
          <p:cNvPr id="34" name="Рисунок 33"/>
          <p:cNvPicPr>
            <a:picLocks noChangeAspect="1"/>
          </p:cNvPicPr>
          <p:nvPr/>
        </p:nvPicPr>
        <p:blipFill>
          <a:blip r:embed="rId2"/>
          <a:srcRect t="2000" b="2329"/>
          <a:stretch>
            <a:fillRect/>
          </a:stretch>
        </p:blipFill>
        <p:spPr>
          <a:xfrm>
            <a:off x="2339752" y="555526"/>
            <a:ext cx="4698160" cy="4443958"/>
          </a:xfrm>
          <a:prstGeom prst="rect">
            <a:avLst/>
          </a:prstGeom>
        </p:spPr>
      </p:pic>
    </p:spTree>
    <p:extLst>
      <p:ext uri="{BB962C8B-B14F-4D97-AF65-F5344CB8AC3E}">
        <p14:creationId xmlns:p14="http://schemas.microsoft.com/office/powerpoint/2010/main" val="2987068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Хранение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89</a:t>
            </a:fld>
            <a:endParaRPr lang="ru-RU"/>
          </a:p>
        </p:txBody>
      </p:sp>
      <p:sp>
        <p:nvSpPr>
          <p:cNvPr id="6" name="Прямоугольник 5"/>
          <p:cNvSpPr/>
          <p:nvPr/>
        </p:nvSpPr>
        <p:spPr>
          <a:xfrm>
            <a:off x="-9523" y="499129"/>
            <a:ext cx="9144000" cy="2246769"/>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b="1"/>
              <a:t>Основные требования к хранению ключей:</a:t>
            </a:r>
          </a:p>
          <a:p>
            <a:pPr marL="622300" indent="-177800">
              <a:buFont typeface="Arial" pitchFamily="34" charset="0"/>
              <a:buChar char="•"/>
            </a:pPr>
            <a:r>
              <a:rPr lang="ru-RU" sz="2000"/>
              <a:t>Хранение в зашифрованном виде</a:t>
            </a:r>
          </a:p>
          <a:p>
            <a:pPr marL="622300" indent="-177800">
              <a:buFont typeface="Arial" pitchFamily="34" charset="0"/>
              <a:buChar char="•"/>
            </a:pPr>
            <a:r>
              <a:rPr lang="ru-RU" sz="2000"/>
              <a:t>Хранение информации о ключах и их использовании в зашифрованном виде</a:t>
            </a:r>
          </a:p>
          <a:p>
            <a:pPr marL="622300" indent="-177800">
              <a:buFont typeface="Arial" pitchFamily="34" charset="0"/>
              <a:buChar char="•"/>
            </a:pPr>
            <a:r>
              <a:rPr lang="ru-RU" sz="2000"/>
              <a:t>Задачи хранения ключей:</a:t>
            </a:r>
          </a:p>
          <a:p>
            <a:pPr marL="622300" indent="-177800">
              <a:buFont typeface="Arial" pitchFamily="34" charset="0"/>
              <a:buChar char="•"/>
            </a:pPr>
            <a:r>
              <a:rPr lang="ru-RU" sz="2000"/>
              <a:t>Целостность</a:t>
            </a:r>
          </a:p>
          <a:p>
            <a:pPr marL="622300" indent="-177800">
              <a:buFont typeface="Arial" pitchFamily="34" charset="0"/>
              <a:buChar char="•"/>
            </a:pPr>
            <a:r>
              <a:rPr lang="ru-RU" sz="2000"/>
              <a:t>Конфиденциальность</a:t>
            </a:r>
          </a:p>
          <a:p>
            <a:pPr marL="622300" indent="-177800">
              <a:buFont typeface="Arial" pitchFamily="34" charset="0"/>
              <a:buChar char="•"/>
            </a:pPr>
            <a:r>
              <a:rPr lang="ru-RU" sz="2000"/>
              <a:t>Архивирование</a:t>
            </a:r>
          </a:p>
        </p:txBody>
      </p:sp>
    </p:spTree>
    <p:extLst>
      <p:ext uri="{BB962C8B-B14F-4D97-AF65-F5344CB8AC3E}">
        <p14:creationId xmlns:p14="http://schemas.microsoft.com/office/powerpoint/2010/main" val="404785024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35768" y="-143611"/>
            <a:ext cx="9134476" cy="778949"/>
          </a:xfrm>
        </p:spPr>
        <p:txBody>
          <a:bodyPr/>
          <a:lstStyle/>
          <a:p>
            <a:pPr>
              <a:defRPr/>
            </a:pPr>
            <a:r>
              <a:rPr lang="ru-RU" altLang="ru-RU" sz="2000" err="1">
                <a:latin typeface="Calibri" panose="020F0502020204030204" pitchFamily="34" charset="0"/>
                <a:ea typeface="Calibri" panose="020F0502020204030204" pitchFamily="34" charset="0"/>
                <a:cs typeface="Calibri" panose="020F0502020204030204" pitchFamily="34" charset="0"/>
              </a:rPr>
              <a:t>Replay (англ. replay attack)  «Атака с повторной передачей»</a:t>
            </a: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9</a:t>
            </a:fld>
            <a:endParaRPr lang="ru-RU"/>
          </a:p>
        </p:txBody>
      </p:sp>
      <p:sp>
        <p:nvSpPr>
          <p:cNvPr id="6" name="TextBox 5">
            <a:extLst>
              <a:ext uri="{FF2B5EF4-FFF2-40B4-BE49-F238E27FC236}">
                <a16:creationId xmlns:a16="http://schemas.microsoft.com/office/drawing/2014/main" id="{71313B4A-7B4A-4D06-8106-088A90B89178}"/>
              </a:ext>
            </a:extLst>
          </p:cNvPr>
          <p:cNvSpPr txBox="1"/>
          <p:nvPr/>
        </p:nvSpPr>
        <p:spPr>
          <a:xfrm>
            <a:off x="0" y="555526"/>
            <a:ext cx="9144000" cy="2308324"/>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eaLnBrk="1" hangingPunct="1">
              <a:defRPr/>
            </a:pPr>
            <a:r>
              <a:rPr lang="ru-RU">
                <a:latin typeface="Calibri" panose="020F0502020204030204" pitchFamily="34" charset="0"/>
                <a:ea typeface="Calibri" panose="020F0502020204030204" pitchFamily="34" charset="0"/>
                <a:cs typeface="Calibri" panose="020F0502020204030204" pitchFamily="34" charset="0"/>
              </a:rPr>
              <a:t>Класс атак, в котором злоумышленник записывает все сообщения, проходящие в одном сеансе протокола, а далее повторяет их в новом, выдавая себя за одного из участников первого сеанса. Примерами протоколов, к которым применима данная атака, являются протоколы Ву-Лама и бесключевой протокол Шамира.</a:t>
            </a:r>
          </a:p>
        </p:txBody>
      </p:sp>
      <p:pic>
        <p:nvPicPr>
          <p:cNvPr id="5" name="Рисунок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51720" y="2418866"/>
            <a:ext cx="5326583" cy="272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9112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 y="-7400"/>
            <a:ext cx="9134476" cy="778949"/>
          </a:xfrm>
        </p:spPr>
        <p:txBody>
          <a:bodyPr/>
          <a:lstStyle/>
          <a:p>
            <a:pPr>
              <a:defRPr/>
            </a:pP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Хранение ключей</a:t>
            </a: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90</a:t>
            </a:fld>
            <a:endParaRPr lang="ru-RU"/>
          </a:p>
        </p:txBody>
      </p:sp>
      <p:sp>
        <p:nvSpPr>
          <p:cNvPr id="4" name="Прямоугольник 3"/>
          <p:cNvSpPr/>
          <p:nvPr/>
        </p:nvSpPr>
        <p:spPr>
          <a:xfrm>
            <a:off x="9524" y="509423"/>
            <a:ext cx="9134476" cy="2308324"/>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2000">
                <a:latin typeface="Calibri" panose="020F0502020204030204" pitchFamily="34" charset="0"/>
                <a:cs typeface="Calibri" panose="020F0502020204030204" pitchFamily="34" charset="0"/>
              </a:rPr>
              <a:t>	На верхнем уровне иерархии ключей располагается главный ключ, называемый мастер-ключом. Этот ключ применяют для шифрования крипто-контейнера, когда требуется сохранить их на диске. </a:t>
            </a:r>
          </a:p>
          <a:p>
            <a:r>
              <a:rPr lang="ru-RU" sz="2000">
                <a:latin typeface="Calibri" panose="020F0502020204030204" pitchFamily="34" charset="0"/>
                <a:cs typeface="Calibri" panose="020F0502020204030204" pitchFamily="34" charset="0"/>
              </a:rPr>
              <a:t>	Ключи нижнего иерархического уровня, называемые сеансовыми ключами, создаются с помощью псевдослучайного генератора и могут храниться в незащищенном месте.</a:t>
            </a:r>
          </a:p>
          <a:p>
            <a:r>
              <a:rPr lang="ru-RU" sz="2000">
                <a:latin typeface="Calibri" panose="020F0502020204030204" pitchFamily="34" charset="0"/>
                <a:cs typeface="Calibri" panose="020F0502020204030204" pitchFamily="34" charset="0"/>
              </a:rPr>
              <a:t>	Схема защиты сеансового ключа представлена на рисунке.</a:t>
            </a:r>
          </a:p>
        </p:txBody>
      </p:sp>
      <p:pic>
        <p:nvPicPr>
          <p:cNvPr id="6" name="Picture 28537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3608" y="2728982"/>
            <a:ext cx="6323484" cy="238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05138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E6F86-ADC4-909D-2872-DFA74D014D91}"/>
              </a:ext>
            </a:extLst>
          </p:cNvPr>
          <p:cNvSpPr>
            <a:spLocks noGrp="1"/>
          </p:cNvSpPr>
          <p:nvPr>
            <p:ph type="title"/>
          </p:nvPr>
        </p:nvSpPr>
        <p:spPr>
          <a:xfrm>
            <a:off x="179512" y="109654"/>
            <a:ext cx="9134476" cy="778949"/>
          </a:xfrm>
        </p:spPr>
        <p:txBody>
          <a:bodyPr/>
          <a:lstStyle/>
          <a:p>
            <a:pPr>
              <a:defRPr/>
            </a:pPr>
            <a:r>
              <a:rPr lang="ru-RU" altLang="ru-RU" sz="2000">
                <a:latin typeface="Calibri" panose="020F0502020204030204" pitchFamily="34" charset="0"/>
                <a:ea typeface="Calibri" panose="020F0502020204030204" pitchFamily="34" charset="0"/>
                <a:cs typeface="Calibri" panose="020F0502020204030204" pitchFamily="34" charset="0"/>
              </a:rPr>
              <a:t>Хранение ключей</a:t>
            </a:r>
            <a:br>
              <a:rPr lang="ru-RU" altLang="ru-RU" sz="1600">
                <a:solidFill>
                  <a:srgbClr val="000000"/>
                </a:solidFill>
              </a:rPr>
            </a:br>
            <a:br>
              <a:rPr lang="ru-RU" sz="1600">
                <a:effectLst>
                  <a:outerShdw blurRad="38100" dist="38100" dir="2700000" algn="tl">
                    <a:srgbClr val="C0C0C0"/>
                  </a:outerShdw>
                </a:effectLst>
                <a:latin typeface="Arial"/>
              </a:rPr>
            </a:br>
            <a:endParaRPr lang="ru-RU"/>
          </a:p>
        </p:txBody>
      </p:sp>
      <p:sp>
        <p:nvSpPr>
          <p:cNvPr id="3" name="Номер слайда 2">
            <a:extLst>
              <a:ext uri="{FF2B5EF4-FFF2-40B4-BE49-F238E27FC236}">
                <a16:creationId xmlns:a16="http://schemas.microsoft.com/office/drawing/2014/main" id="{B3783994-FB2C-E95D-811C-4ACFFEC68089}"/>
              </a:ext>
            </a:extLst>
          </p:cNvPr>
          <p:cNvSpPr>
            <a:spLocks noGrp="1"/>
          </p:cNvSpPr>
          <p:nvPr>
            <p:ph type="sldNum" sz="quarter" idx="12"/>
          </p:nvPr>
        </p:nvSpPr>
        <p:spPr/>
        <p:txBody>
          <a:bodyPr/>
          <a:lstStyle/>
          <a:p>
            <a:pPr>
              <a:defRPr/>
            </a:pPr>
            <a:fld id="{37329FC9-9713-4C96-AADB-E3C6603F8243}" type="slidenum">
              <a:rPr lang="ru-RU" smtClean="0"/>
              <a:pPr>
                <a:defRPr/>
              </a:pPr>
              <a:t>91</a:t>
            </a:fld>
            <a:endParaRPr lang="ru-RU"/>
          </a:p>
        </p:txBody>
      </p:sp>
      <p:sp>
        <p:nvSpPr>
          <p:cNvPr id="6" name="TextBox 5">
            <a:extLst>
              <a:ext uri="{FF2B5EF4-FFF2-40B4-BE49-F238E27FC236}">
                <a16:creationId xmlns:a16="http://schemas.microsoft.com/office/drawing/2014/main" id="{7D9D847B-196E-4411-A84F-2C20947A4786}"/>
              </a:ext>
            </a:extLst>
          </p:cNvPr>
          <p:cNvSpPr txBox="1"/>
          <p:nvPr/>
        </p:nvSpPr>
        <p:spPr>
          <a:xfrm>
            <a:off x="0" y="499128"/>
            <a:ext cx="5575052" cy="5262979"/>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altLang="ru-RU">
                <a:latin typeface="Calibri" panose="020F0502020204030204" pitchFamily="34" charset="0"/>
                <a:ea typeface="Calibri" panose="020F0502020204030204" pitchFamily="34" charset="0"/>
                <a:cs typeface="Calibri" panose="020F0502020204030204" pitchFamily="34" charset="0"/>
              </a:rPr>
              <a:t>Хранение ключей на отчуждаемых носителях</a:t>
            </a:r>
          </a:p>
          <a:p>
            <a:pPr marL="342900" indent="-342900" algn="just">
              <a:buFont typeface="Arial" pitchFamily="34" charset="0"/>
              <a:buChar char="•"/>
            </a:pPr>
            <a:r>
              <a:rPr lang="ru-RU" altLang="ru-RU">
                <a:latin typeface="Calibri" panose="020F0502020204030204" pitchFamily="34" charset="0"/>
                <a:ea typeface="Calibri" panose="020F0502020204030204" pitchFamily="34" charset="0"/>
                <a:cs typeface="Calibri" panose="020F0502020204030204" pitchFamily="34" charset="0"/>
              </a:rPr>
              <a:t>Хранение ключа с возможностью</a:t>
            </a:r>
          </a:p>
          <a:p>
            <a:pPr marL="342900" indent="-342900" algn="just">
              <a:buFont typeface="Arial" pitchFamily="34" charset="0"/>
              <a:buChar char="•"/>
            </a:pPr>
            <a:r>
              <a:rPr lang="ru-RU" altLang="ru-RU">
                <a:latin typeface="Calibri" panose="020F0502020204030204" pitchFamily="34" charset="0"/>
                <a:ea typeface="Calibri" panose="020F0502020204030204" pitchFamily="34" charset="0"/>
                <a:cs typeface="Calibri" panose="020F0502020204030204" pitchFamily="34" charset="0"/>
              </a:rPr>
              <a:t>экспорта</a:t>
            </a:r>
          </a:p>
          <a:p>
            <a:pPr marL="342900" indent="-342900" algn="just">
              <a:buFont typeface="Arial" pitchFamily="34" charset="0"/>
              <a:buChar char="•"/>
            </a:pPr>
            <a:r>
              <a:rPr lang="ru-RU" altLang="ru-RU">
                <a:latin typeface="Calibri" panose="020F0502020204030204" pitchFamily="34" charset="0"/>
                <a:ea typeface="Calibri" panose="020F0502020204030204" pitchFamily="34" charset="0"/>
                <a:cs typeface="Calibri" panose="020F0502020204030204" pitchFamily="34" charset="0"/>
              </a:rPr>
              <a:t>Носитель со встроенной криптографией без возможности экспорта ключа</a:t>
            </a:r>
          </a:p>
          <a:p>
            <a:pPr marL="342900" indent="-342900" algn="just">
              <a:buFont typeface="Arial" pitchFamily="34" charset="0"/>
              <a:buChar char="•"/>
            </a:pPr>
            <a:r>
              <a:rPr lang="ru-RU" altLang="ru-RU">
                <a:latin typeface="Calibri" panose="020F0502020204030204" pitchFamily="34" charset="0"/>
                <a:ea typeface="Calibri" panose="020F0502020204030204" pitchFamily="34" charset="0"/>
                <a:cs typeface="Calibri" panose="020F0502020204030204" pitchFamily="34" charset="0"/>
              </a:rPr>
              <a:t>Автономные носители с возможностью ввода пароля на устройстве</a:t>
            </a:r>
          </a:p>
          <a:p>
            <a:pPr marL="342900" indent="-342900" algn="just">
              <a:buFont typeface="Arial" pitchFamily="34" charset="0"/>
              <a:buChar char="•"/>
            </a:pPr>
            <a:r>
              <a:rPr lang="ru-RU" altLang="ru-RU">
                <a:latin typeface="Calibri" panose="020F0502020204030204" pitchFamily="34" charset="0"/>
                <a:ea typeface="Calibri" panose="020F0502020204030204" pitchFamily="34" charset="0"/>
                <a:cs typeface="Calibri" panose="020F0502020204030204" pitchFamily="34" charset="0"/>
              </a:rPr>
              <a:t>Носители с поддержкой технологии функционального ключевого носителя</a:t>
            </a:r>
          </a:p>
          <a:p>
            <a:pPr algn="just"/>
            <a:endParaRPr lang="ru-RU" altLang="ru-RU">
              <a:latin typeface="Calibri" panose="020F0502020204030204" pitchFamily="34" charset="0"/>
              <a:ea typeface="Calibri" panose="020F0502020204030204" pitchFamily="34" charset="0"/>
              <a:cs typeface="Calibri" panose="020F0502020204030204" pitchFamily="34" charset="0"/>
            </a:endParaRPr>
          </a:p>
          <a:p>
            <a:pPr algn="just"/>
            <a:endParaRPr lang="ru-RU" altLang="ru-RU">
              <a:latin typeface="Calibri" panose="020F0502020204030204" pitchFamily="34" charset="0"/>
              <a:ea typeface="Calibri" panose="020F0502020204030204" pitchFamily="34" charset="0"/>
              <a:cs typeface="Calibri" panose="020F0502020204030204" pitchFamily="34" charset="0"/>
            </a:endParaRPr>
          </a:p>
        </p:txBody>
      </p:sp>
      <p:pic>
        <p:nvPicPr>
          <p:cNvPr id="5" name="Picture 2" descr="Выбираем токен: в чем разница между eToken, JaCarta и Рутокен? | afmedia.ru"/>
          <p:cNvPicPr>
            <a:picLocks noChangeAspect="1" noChangeArrowheads="1"/>
          </p:cNvPicPr>
          <p:nvPr/>
        </p:nvPicPr>
        <p:blipFill>
          <a:blip r:embed="rId2">
            <a:extLst>
              <a:ext uri="{28A0092B-C50C-407E-A947-70E740481C1C}">
                <a14:useLocalDpi xmlns:a14="http://schemas.microsoft.com/office/drawing/2010/main" val="0"/>
              </a:ext>
            </a:extLst>
          </a:blip>
          <a:srcRect r="15599"/>
          <a:stretch>
            <a:fillRect/>
          </a:stretch>
        </p:blipFill>
        <p:spPr bwMode="auto">
          <a:xfrm>
            <a:off x="5785148" y="856357"/>
            <a:ext cx="3367336" cy="197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2217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000"/>
              <a:t>ПЛАН ЛЕКЦИИ</a:t>
            </a:r>
          </a:p>
        </p:txBody>
      </p:sp>
      <p:sp>
        <p:nvSpPr>
          <p:cNvPr id="3" name="Номер слайда 2"/>
          <p:cNvSpPr>
            <a:spLocks noGrp="1"/>
          </p:cNvSpPr>
          <p:nvPr>
            <p:ph type="sldNum" sz="quarter" idx="12"/>
          </p:nvPr>
        </p:nvSpPr>
        <p:spPr/>
        <p:txBody>
          <a:bodyPr/>
          <a:lstStyle/>
          <a:p>
            <a:pPr>
              <a:defRPr/>
            </a:pPr>
            <a:fld id="{37329FC9-9713-4C96-AADB-E3C6603F8243}" type="slidenum">
              <a:rPr lang="ru-RU" smtClean="0"/>
              <a:pPr>
                <a:defRPr/>
              </a:pPr>
              <a:t>92</a:t>
            </a:fld>
            <a:endParaRPr lang="ru-RU"/>
          </a:p>
        </p:txBody>
      </p:sp>
      <p:sp>
        <p:nvSpPr>
          <p:cNvPr id="4" name="TextBox 3"/>
          <p:cNvSpPr txBox="1"/>
          <p:nvPr/>
        </p:nvSpPr>
        <p:spPr>
          <a:xfrm>
            <a:off x="0" y="585864"/>
            <a:ext cx="9098980" cy="461665"/>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ctr"/>
            <a:r>
              <a:rPr lang="ru-RU" b="1">
                <a:latin typeface="Calibri" panose="020F0502020204030204" pitchFamily="34" charset="0"/>
                <a:cs typeface="Calibri" panose="020F0502020204030204" pitchFamily="34" charset="0"/>
              </a:rPr>
              <a:t>Лекция № 6. Системы разграничения доступа</a:t>
            </a:r>
          </a:p>
        </p:txBody>
      </p:sp>
      <p:sp>
        <p:nvSpPr>
          <p:cNvPr id="5" name="TextBox 4"/>
          <p:cNvSpPr txBox="1"/>
          <p:nvPr/>
        </p:nvSpPr>
        <p:spPr>
          <a:xfrm>
            <a:off x="179511" y="2832487"/>
            <a:ext cx="8954965"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r>
              <a:rPr lang="ru-RU" sz="2000" b="1">
                <a:latin typeface="Calibri" panose="020F0502020204030204" pitchFamily="34" charset="0"/>
                <a:cs typeface="Calibri" panose="020F0502020204030204" pitchFamily="34" charset="0"/>
              </a:rPr>
              <a:t>Учебные вопросы:</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Общие сведения. Формальная модель</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Варианты построения схемы распределения ключей</a:t>
            </a:r>
          </a:p>
          <a:p>
            <a:pPr marL="457200" indent="-457200">
              <a:buFont typeface="+mj-lt"/>
              <a:buAutoNum type="arabicPeriod"/>
            </a:pPr>
            <a:r>
              <a:rPr lang="ru-RU" altLang="ru-RU" sz="2000">
                <a:latin typeface="Calibri" panose="020F0502020204030204" pitchFamily="34" charset="0"/>
                <a:cs typeface="Calibri" panose="020F0502020204030204" pitchFamily="34" charset="0"/>
              </a:rPr>
              <a:t>Время жизни ключей</a:t>
            </a:r>
            <a:endParaRPr lang="ru-RU" sz="2000">
              <a:latin typeface="Calibri" panose="020F0502020204030204" pitchFamily="34" charset="0"/>
              <a:cs typeface="Calibri" panose="020F0502020204030204" pitchFamily="34" charset="0"/>
            </a:endParaRPr>
          </a:p>
        </p:txBody>
      </p:sp>
      <p:sp>
        <p:nvSpPr>
          <p:cNvPr id="6" name="TextBox 5"/>
          <p:cNvSpPr txBox="1"/>
          <p:nvPr/>
        </p:nvSpPr>
        <p:spPr>
          <a:xfrm>
            <a:off x="174749" y="1098615"/>
            <a:ext cx="8964487" cy="1323439"/>
          </a:xfrm>
          <a:prstGeom prst="rect">
            <a:avLst/>
          </a:prstGeom>
          <a:noFill/>
        </p:spPr>
        <p:txBody>
          <a:bodyPr wrap="square" rtlCol="0">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r>
              <a:rPr lang="ru-RU" sz="1600" b="1">
                <a:latin typeface="Calibri" panose="020F0502020204030204" pitchFamily="34" charset="0"/>
                <a:cs typeface="Calibri" panose="020F0502020204030204" pitchFamily="34" charset="0"/>
              </a:rPr>
              <a:t>Цель занятия: </a:t>
            </a:r>
          </a:p>
          <a:p>
            <a:r>
              <a:rPr lang="ru-RU" sz="1600">
                <a:latin typeface="Calibri" panose="020F0502020204030204" pitchFamily="34" charset="0"/>
                <a:cs typeface="Calibri" panose="020F0502020204030204" pitchFamily="34" charset="0"/>
              </a:rPr>
              <a:t>1. Изучить основные функциональные возможности различных систем разграничения доступа.</a:t>
            </a:r>
          </a:p>
          <a:p>
            <a:r>
              <a:rPr lang="ru-RU" sz="1600">
                <a:latin typeface="Calibri" panose="020F0502020204030204" pitchFamily="34" charset="0"/>
                <a:cs typeface="Calibri" panose="020F0502020204030204" pitchFamily="34" charset="0"/>
              </a:rPr>
              <a:t>2. Формировать и развивать у обучающихся научное мышление, умение активно участвовать в творческой дискуссии, делать правильные выводы, аргументировано излагать и отстаивать свое мнение по вопросам изучаемой темы.</a:t>
            </a:r>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29118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86BF9-49BC-D090-5F95-A5C1BD0E75C6}"/>
              </a:ext>
            </a:extLst>
          </p:cNvPr>
          <p:cNvSpPr>
            <a:spLocks noGrp="1"/>
          </p:cNvSpPr>
          <p:nvPr>
            <p:ph type="title"/>
          </p:nvPr>
        </p:nvSpPr>
        <p:spPr>
          <a:xfrm>
            <a:off x="1" y="-7400"/>
            <a:ext cx="9134476" cy="778950"/>
          </a:xfrm>
        </p:spPr>
        <p:txBody>
          <a:bodyPr/>
          <a:lstStyle/>
          <a:p>
            <a:pPr defTabSz="685800">
              <a:defRPr/>
            </a:pPr>
            <a: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t>Задачи аутентификации информации</a:t>
            </a:r>
            <a:br>
              <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rPr>
            </a:br>
            <a:endParaRPr lang="ru-RU" altLang="ru-RU" sz="2000">
              <a:solidFill>
                <a:srgbClr val="000000"/>
              </a:solidFill>
              <a:effectLst>
                <a:outerShdw blurRad="38100" dist="38100" dir="2700000" algn="tl">
                  <a:srgbClr val="C0C0C0"/>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Номер слайда 2">
            <a:extLst>
              <a:ext uri="{FF2B5EF4-FFF2-40B4-BE49-F238E27FC236}">
                <a16:creationId xmlns:a16="http://schemas.microsoft.com/office/drawing/2014/main" id="{318C1B1F-41C6-A1CF-0ECB-DB13FFF7A1AA}"/>
              </a:ext>
            </a:extLst>
          </p:cNvPr>
          <p:cNvSpPr>
            <a:spLocks noGrp="1"/>
          </p:cNvSpPr>
          <p:nvPr>
            <p:ph type="sldNum" sz="quarter" idx="12"/>
          </p:nvPr>
        </p:nvSpPr>
        <p:spPr/>
        <p:txBody>
          <a:bodyPr/>
          <a:lstStyle/>
          <a:p>
            <a:pPr>
              <a:defRPr/>
            </a:pPr>
            <a:fld id="{37329FC9-9713-4C96-AADB-E3C6603F8243}" type="slidenum">
              <a:rPr lang="ru-RU" smtClean="0"/>
              <a:pPr>
                <a:defRPr/>
              </a:pPr>
              <a:t>93</a:t>
            </a:fld>
            <a:endParaRPr lang="ru-RU"/>
          </a:p>
        </p:txBody>
      </p:sp>
      <p:sp>
        <p:nvSpPr>
          <p:cNvPr id="11" name="Прямоугольник 10"/>
          <p:cNvSpPr/>
          <p:nvPr/>
        </p:nvSpPr>
        <p:spPr>
          <a:xfrm>
            <a:off x="-9104" y="499129"/>
            <a:ext cx="9153103" cy="2954655"/>
          </a:xfrm>
          <a:prstGeom prst="rect">
            <a:avLst/>
          </a:prstGeom>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defRPr/>
            </a:pPr>
            <a:r>
              <a:rPr lang="ru-RU" sz="2800" b="1">
                <a:latin typeface="Calibri" panose="020F0502020204030204" pitchFamily="34" charset="0"/>
                <a:cs typeface="Calibri" panose="020F0502020204030204" pitchFamily="34" charset="0"/>
              </a:rPr>
              <a:t>Зависимость модели распределения ключей от их типа:</a:t>
            </a:r>
          </a:p>
          <a:p>
            <a:pPr>
              <a:defRPr/>
            </a:pPr>
            <a:endParaRPr lang="ru-RU" sz="2800" b="1">
              <a:latin typeface="Calibri" panose="020F0502020204030204" pitchFamily="34" charset="0"/>
              <a:cs typeface="Calibri" panose="020F0502020204030204" pitchFamily="34" charset="0"/>
            </a:endParaRPr>
          </a:p>
          <a:p>
            <a:pPr marL="285750" indent="-285750">
              <a:buFont typeface="Arial" pitchFamily="34" charset="0"/>
              <a:buChar char="•"/>
              <a:defRPr/>
            </a:pPr>
            <a:r>
              <a:rPr lang="ru-RU" sz="2800" b="1">
                <a:latin typeface="Calibri" panose="020F0502020204030204" pitchFamily="34" charset="0"/>
                <a:cs typeface="Calibri" panose="020F0502020204030204" pitchFamily="34" charset="0"/>
              </a:rPr>
              <a:t>Разделяемые секретные ключи </a:t>
            </a:r>
            <a:r>
              <a:rPr lang="ru-RU" sz="2800">
                <a:latin typeface="Calibri" panose="020F0502020204030204" pitchFamily="34" charset="0"/>
                <a:cs typeface="Calibri" panose="020F0502020204030204" pitchFamily="34" charset="0"/>
              </a:rPr>
              <a:t>используются в симметричных криптосистемах.</a:t>
            </a:r>
          </a:p>
          <a:p>
            <a:pPr marL="285750" indent="-285750">
              <a:buFont typeface="Arial" pitchFamily="34" charset="0"/>
              <a:buChar char="•"/>
              <a:defRPr/>
            </a:pPr>
            <a:r>
              <a:rPr lang="ru-RU" sz="2800" b="1">
                <a:latin typeface="Calibri" panose="020F0502020204030204" pitchFamily="34" charset="0"/>
                <a:cs typeface="Calibri" panose="020F0502020204030204" pitchFamily="34" charset="0"/>
              </a:rPr>
              <a:t>Личные секретные ключи </a:t>
            </a:r>
            <a:r>
              <a:rPr lang="ru-RU" sz="2800">
                <a:latin typeface="Calibri" panose="020F0502020204030204" pitchFamily="34" charset="0"/>
                <a:cs typeface="Calibri" panose="020F0502020204030204" pitchFamily="34" charset="0"/>
              </a:rPr>
              <a:t>используются в асимметричных криптосистемах (с открытым ключом).</a:t>
            </a:r>
          </a:p>
          <a:p>
            <a:pPr>
              <a:defRPr/>
            </a:pPr>
            <a:endParaRPr lang="ru-RU" sz="18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2475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28848" y="136617"/>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Модель распределения ключей в симметричной криптосистеме</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94</a:t>
            </a:fld>
            <a:endParaRPr lang="ru-RU"/>
          </a:p>
        </p:txBody>
      </p:sp>
      <p:sp>
        <p:nvSpPr>
          <p:cNvPr id="6" name="TextBox 5">
            <a:extLst>
              <a:ext uri="{FF2B5EF4-FFF2-40B4-BE49-F238E27FC236}">
                <a16:creationId xmlns:a16="http://schemas.microsoft.com/office/drawing/2014/main" id="{6FE6354C-B4DF-8F4E-6A9F-C6C70B4A070F}"/>
              </a:ext>
            </a:extLst>
          </p:cNvPr>
          <p:cNvSpPr txBox="1"/>
          <p:nvPr/>
        </p:nvSpPr>
        <p:spPr>
          <a:xfrm>
            <a:off x="345207" y="1360165"/>
            <a:ext cx="2143125"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b="1" i="0" u="none" strike="noStrike" kern="1200" cap="none" spc="0" normalizeH="0" baseline="0" noProof="0">
                <a:ln>
                  <a:noFill/>
                </a:ln>
                <a:solidFill>
                  <a:srgbClr val="000000"/>
                </a:solidFill>
                <a:effectLst/>
                <a:uLnTx/>
                <a:uFillTx/>
                <a:latin typeface="Arial"/>
                <a:ea typeface="+mn-ea"/>
                <a:cs typeface="+mn-cs"/>
              </a:rPr>
              <a:t>Центр распределения ключей</a:t>
            </a:r>
          </a:p>
        </p:txBody>
      </p:sp>
      <p:sp>
        <p:nvSpPr>
          <p:cNvPr id="7" name="TextBox 6">
            <a:extLst>
              <a:ext uri="{FF2B5EF4-FFF2-40B4-BE49-F238E27FC236}">
                <a16:creationId xmlns:a16="http://schemas.microsoft.com/office/drawing/2014/main" id="{A13D0C09-065E-0E9E-5DB1-25FB0D8CECB3}"/>
              </a:ext>
            </a:extLst>
          </p:cNvPr>
          <p:cNvSpPr txBox="1"/>
          <p:nvPr/>
        </p:nvSpPr>
        <p:spPr>
          <a:xfrm>
            <a:off x="6631707" y="1360165"/>
            <a:ext cx="2357438" cy="461963"/>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400" b="1" i="0" u="none" strike="noStrike" kern="1200" cap="none" spc="0" normalizeH="0" baseline="0" noProof="0">
                <a:ln>
                  <a:noFill/>
                </a:ln>
                <a:solidFill>
                  <a:srgbClr val="000000"/>
                </a:solidFill>
                <a:effectLst/>
                <a:uLnTx/>
                <a:uFillTx/>
                <a:latin typeface="Arial"/>
                <a:ea typeface="+mn-ea"/>
                <a:cs typeface="+mn-cs"/>
              </a:rPr>
              <a:t>пользователи</a:t>
            </a:r>
          </a:p>
        </p:txBody>
      </p:sp>
      <p:sp>
        <p:nvSpPr>
          <p:cNvPr id="8" name="TextBox 7">
            <a:extLst>
              <a:ext uri="{FF2B5EF4-FFF2-40B4-BE49-F238E27FC236}">
                <a16:creationId xmlns:a16="http://schemas.microsoft.com/office/drawing/2014/main" id="{7028181C-3095-1E9D-8C52-616D9CC7451B}"/>
              </a:ext>
            </a:extLst>
          </p:cNvPr>
          <p:cNvSpPr txBox="1"/>
          <p:nvPr/>
        </p:nvSpPr>
        <p:spPr>
          <a:xfrm>
            <a:off x="3059832" y="2931790"/>
            <a:ext cx="3643313" cy="461963"/>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400" b="1" i="0" u="none" strike="noStrike" kern="1200" cap="none" spc="0" normalizeH="0" baseline="0" noProof="0">
                <a:ln>
                  <a:noFill/>
                </a:ln>
                <a:solidFill>
                  <a:srgbClr val="000000"/>
                </a:solidFill>
                <a:effectLst/>
                <a:uLnTx/>
                <a:uFillTx/>
                <a:latin typeface="Arial"/>
                <a:ea typeface="+mn-ea"/>
                <a:cs typeface="+mn-cs"/>
              </a:rPr>
              <a:t>защищенный канал</a:t>
            </a:r>
          </a:p>
        </p:txBody>
      </p:sp>
      <p:cxnSp>
        <p:nvCxnSpPr>
          <p:cNvPr id="9" name="Прямая со стрелкой 26">
            <a:extLst>
              <a:ext uri="{FF2B5EF4-FFF2-40B4-BE49-F238E27FC236}">
                <a16:creationId xmlns:a16="http://schemas.microsoft.com/office/drawing/2014/main" id="{B356E8CC-D5C4-7472-8D08-DA5061D770C6}"/>
              </a:ext>
            </a:extLst>
          </p:cNvPr>
          <p:cNvCxnSpPr>
            <a:cxnSpLocks noChangeShapeType="1"/>
            <a:endCxn id="8" idx="1"/>
          </p:cNvCxnSpPr>
          <p:nvPr/>
        </p:nvCxnSpPr>
        <p:spPr bwMode="auto">
          <a:xfrm>
            <a:off x="1631082" y="2431728"/>
            <a:ext cx="1428750" cy="731837"/>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10" name="Прямая со стрелкой 28">
            <a:extLst>
              <a:ext uri="{FF2B5EF4-FFF2-40B4-BE49-F238E27FC236}">
                <a16:creationId xmlns:a16="http://schemas.microsoft.com/office/drawing/2014/main" id="{CC7182BB-2BC8-53AE-29C2-5312A25CDE3D}"/>
              </a:ext>
            </a:extLst>
          </p:cNvPr>
          <p:cNvCxnSpPr>
            <a:cxnSpLocks noChangeShapeType="1"/>
            <a:stCxn id="8" idx="3"/>
            <a:endCxn id="7" idx="2"/>
          </p:cNvCxnSpPr>
          <p:nvPr/>
        </p:nvCxnSpPr>
        <p:spPr bwMode="auto">
          <a:xfrm flipV="1">
            <a:off x="6703145" y="1822128"/>
            <a:ext cx="1108075" cy="1341437"/>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11" name="TextBox 29">
            <a:extLst>
              <a:ext uri="{FF2B5EF4-FFF2-40B4-BE49-F238E27FC236}">
                <a16:creationId xmlns:a16="http://schemas.microsoft.com/office/drawing/2014/main" id="{4A0B48B5-AD10-79DE-7B25-07C96675371A}"/>
              </a:ext>
            </a:extLst>
          </p:cNvPr>
          <p:cNvSpPr txBox="1">
            <a:spLocks noChangeArrowheads="1"/>
          </p:cNvSpPr>
          <p:nvPr/>
        </p:nvSpPr>
        <p:spPr bwMode="auto">
          <a:xfrm>
            <a:off x="702395" y="3503290"/>
            <a:ext cx="2844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400" b="1" i="0" u="none" strike="noStrike" kern="1200" cap="none" spc="0" normalizeH="0" baseline="0" noProof="0">
                <a:ln>
                  <a:noFill/>
                </a:ln>
                <a:solidFill>
                  <a:srgbClr val="000000"/>
                </a:solidFill>
                <a:effectLst/>
                <a:uLnTx/>
                <a:uFillTx/>
                <a:latin typeface="Arial" pitchFamily="34" charset="0"/>
                <a:ea typeface="+mn-ea"/>
                <a:cs typeface="+mn-cs"/>
              </a:rPr>
              <a:t>Распределяемые</a:t>
            </a:r>
          </a:p>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400" b="1" i="0" u="none" strike="noStrike" kern="1200" cap="none" spc="0" normalizeH="0" baseline="0" noProof="0">
                <a:ln>
                  <a:noFill/>
                </a:ln>
                <a:solidFill>
                  <a:srgbClr val="000000"/>
                </a:solidFill>
                <a:effectLst/>
                <a:uLnTx/>
                <a:uFillTx/>
                <a:latin typeface="Arial" pitchFamily="34" charset="0"/>
                <a:ea typeface="+mn-ea"/>
                <a:cs typeface="+mn-cs"/>
              </a:rPr>
              <a:t> ключи</a:t>
            </a:r>
          </a:p>
        </p:txBody>
      </p:sp>
      <p:cxnSp>
        <p:nvCxnSpPr>
          <p:cNvPr id="12" name="Прямая соединительная линия 31">
            <a:extLst>
              <a:ext uri="{FF2B5EF4-FFF2-40B4-BE49-F238E27FC236}">
                <a16:creationId xmlns:a16="http://schemas.microsoft.com/office/drawing/2014/main" id="{8A97A61E-6AAF-DADD-28FA-D16F38B97CEA}"/>
              </a:ext>
            </a:extLst>
          </p:cNvPr>
          <p:cNvCxnSpPr>
            <a:cxnSpLocks noChangeShapeType="1"/>
          </p:cNvCxnSpPr>
          <p:nvPr/>
        </p:nvCxnSpPr>
        <p:spPr bwMode="auto">
          <a:xfrm rot="5400000" flipH="1" flipV="1">
            <a:off x="1666801" y="2896072"/>
            <a:ext cx="642937" cy="571500"/>
          </a:xfrm>
          <a:prstGeom prst="line">
            <a:avLst/>
          </a:prstGeom>
          <a:noFill/>
          <a:ln w="9525" algn="ctr">
            <a:solidFill>
              <a:schemeClr val="tx1"/>
            </a:solidFill>
            <a:miter lim="800000"/>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59337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107607"/>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Модель распределения ключей в асимметричной криптосистеме</a:t>
            </a:r>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95</a:t>
            </a:fld>
            <a:endParaRPr lang="ru-RU"/>
          </a:p>
        </p:txBody>
      </p:sp>
      <p:sp>
        <p:nvSpPr>
          <p:cNvPr id="5" name="TextBox 4">
            <a:extLst>
              <a:ext uri="{FF2B5EF4-FFF2-40B4-BE49-F238E27FC236}">
                <a16:creationId xmlns:a16="http://schemas.microsoft.com/office/drawing/2014/main" id="{F2F3118A-69E0-EB59-A137-54A0D091D93D}"/>
              </a:ext>
            </a:extLst>
          </p:cNvPr>
          <p:cNvSpPr txBox="1"/>
          <p:nvPr/>
        </p:nvSpPr>
        <p:spPr>
          <a:xfrm>
            <a:off x="107504" y="1549474"/>
            <a:ext cx="2520280" cy="7080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000" b="1" i="0" u="none" strike="noStrike" kern="1200" cap="none" spc="0" normalizeH="0" baseline="0" noProof="0">
                <a:ln>
                  <a:noFill/>
                </a:ln>
                <a:solidFill>
                  <a:srgbClr val="000000"/>
                </a:solidFill>
                <a:effectLst/>
                <a:uLnTx/>
                <a:uFillTx/>
                <a:latin typeface="Arial"/>
                <a:ea typeface="+mn-ea"/>
                <a:cs typeface="+mn-cs"/>
              </a:rPr>
              <a:t>Удостоверяющий центр</a:t>
            </a:r>
          </a:p>
        </p:txBody>
      </p:sp>
      <p:sp>
        <p:nvSpPr>
          <p:cNvPr id="6" name="TextBox 5">
            <a:extLst>
              <a:ext uri="{FF2B5EF4-FFF2-40B4-BE49-F238E27FC236}">
                <a16:creationId xmlns:a16="http://schemas.microsoft.com/office/drawing/2014/main" id="{342D9CCA-8819-6A4C-C14E-7A371E691720}"/>
              </a:ext>
            </a:extLst>
          </p:cNvPr>
          <p:cNvSpPr txBox="1"/>
          <p:nvPr/>
        </p:nvSpPr>
        <p:spPr>
          <a:xfrm>
            <a:off x="6638926" y="1549474"/>
            <a:ext cx="2357438" cy="461963"/>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400" b="1" i="0" u="none" strike="noStrike" kern="1200" cap="none" spc="0" normalizeH="0" baseline="0" noProof="0">
                <a:ln>
                  <a:noFill/>
                </a:ln>
                <a:solidFill>
                  <a:srgbClr val="000000"/>
                </a:solidFill>
                <a:effectLst/>
                <a:uLnTx/>
                <a:uFillTx/>
                <a:latin typeface="Arial"/>
                <a:ea typeface="+mn-ea"/>
                <a:cs typeface="+mn-cs"/>
              </a:rPr>
              <a:t>пользователи</a:t>
            </a:r>
          </a:p>
        </p:txBody>
      </p:sp>
      <p:sp>
        <p:nvSpPr>
          <p:cNvPr id="7" name="TextBox 6">
            <a:extLst>
              <a:ext uri="{FF2B5EF4-FFF2-40B4-BE49-F238E27FC236}">
                <a16:creationId xmlns:a16="http://schemas.microsoft.com/office/drawing/2014/main" id="{487A2DD9-A351-91C2-4EDA-5AA8C05A993A}"/>
              </a:ext>
            </a:extLst>
          </p:cNvPr>
          <p:cNvSpPr txBox="1"/>
          <p:nvPr/>
        </p:nvSpPr>
        <p:spPr>
          <a:xfrm>
            <a:off x="3067051" y="3121099"/>
            <a:ext cx="3643313" cy="461963"/>
          </a:xfrm>
          <a:prstGeom prst="rect">
            <a:avLst/>
          </a:prstGeom>
        </p:spPr>
        <p:style>
          <a:lnRef idx="2">
            <a:schemeClr val="dk1"/>
          </a:lnRef>
          <a:fillRef idx="1">
            <a:schemeClr val="lt1"/>
          </a:fillRef>
          <a:effectRef idx="0">
            <a:schemeClr val="dk1"/>
          </a:effectRef>
          <a:fontRef idx="minor">
            <a:schemeClr val="dk1"/>
          </a:fontRef>
        </p:style>
        <p:txBody>
          <a:bodyPr>
            <a:spAutoFit/>
          </a:bodyPr>
          <a:lstStyle>
            <a:defPPr>
              <a:defRPr lang="ru-RU"/>
            </a:defPPr>
            <a:lvl1pPr marL="0" algn="l" defTabSz="914400" rtl="0" eaLnBrk="1" fontAlgn="base" latinLnBrk="0" hangingPunct="1">
              <a:spcBef>
                <a:spcPct val="0"/>
              </a:spcBef>
              <a:spcAft>
                <a:spcPct val="0"/>
              </a:spcAft>
              <a:defRPr sz="2400" kern="1200">
                <a:solidFill>
                  <a:srgbClr val="000000"/>
                </a:solidFill>
                <a:latin typeface="Times New Roman"/>
                <a:ea typeface="+mn-ea"/>
                <a:cs typeface="Arial"/>
              </a:defRPr>
            </a:lvl1pPr>
            <a:lvl2pPr marL="457200" algn="l" defTabSz="914400" rtl="0" eaLnBrk="1" fontAlgn="base" latinLnBrk="0" hangingPunct="1">
              <a:spcBef>
                <a:spcPct val="0"/>
              </a:spcBef>
              <a:spcAft>
                <a:spcPct val="0"/>
              </a:spcAft>
              <a:defRPr sz="2400" kern="1200">
                <a:solidFill>
                  <a:srgbClr val="000000"/>
                </a:solidFill>
                <a:latin typeface="Times New Roman"/>
                <a:ea typeface="+mn-ea"/>
                <a:cs typeface="Arial"/>
              </a:defRPr>
            </a:lvl2pPr>
            <a:lvl3pPr marL="914400" algn="l" defTabSz="914400" rtl="0" eaLnBrk="1" fontAlgn="base" latinLnBrk="0" hangingPunct="1">
              <a:spcBef>
                <a:spcPct val="0"/>
              </a:spcBef>
              <a:spcAft>
                <a:spcPct val="0"/>
              </a:spcAft>
              <a:defRPr sz="2400" kern="1200">
                <a:solidFill>
                  <a:srgbClr val="000000"/>
                </a:solidFill>
                <a:latin typeface="Times New Roman"/>
                <a:ea typeface="+mn-ea"/>
                <a:cs typeface="Arial"/>
              </a:defRPr>
            </a:lvl3pPr>
            <a:lvl4pPr marL="1371600" algn="l" defTabSz="914400" rtl="0" eaLnBrk="1" fontAlgn="base" latinLnBrk="0" hangingPunct="1">
              <a:spcBef>
                <a:spcPct val="0"/>
              </a:spcBef>
              <a:spcAft>
                <a:spcPct val="0"/>
              </a:spcAft>
              <a:defRPr sz="2400" kern="1200">
                <a:solidFill>
                  <a:srgbClr val="000000"/>
                </a:solidFill>
                <a:latin typeface="Times New Roman"/>
                <a:ea typeface="+mn-ea"/>
                <a:cs typeface="Arial"/>
              </a:defRPr>
            </a:lvl4pPr>
            <a:lvl5pPr marL="1828800" algn="l" defTabSz="914400" rtl="0" eaLnBrk="1" fontAlgn="base" latinLnBrk="0" hangingPunct="1">
              <a:spcBef>
                <a:spcPct val="0"/>
              </a:spcBef>
              <a:spcAft>
                <a:spcPct val="0"/>
              </a:spcAft>
              <a:defRPr sz="2400" kern="1200">
                <a:solidFill>
                  <a:srgbClr val="000000"/>
                </a:solidFill>
                <a:latin typeface="Times New Roman"/>
                <a:ea typeface="+mn-ea"/>
                <a:cs typeface="Arial"/>
              </a:defRPr>
            </a:lvl5pPr>
            <a:lvl6pPr marL="2286000" algn="l" defTabSz="914400" rtl="0" eaLnBrk="1" latinLnBrk="0" hangingPunct="1">
              <a:defRPr sz="2400" kern="1200">
                <a:solidFill>
                  <a:srgbClr val="000000"/>
                </a:solidFill>
                <a:latin typeface="Times New Roman"/>
                <a:ea typeface="+mn-ea"/>
                <a:cs typeface="Arial"/>
              </a:defRPr>
            </a:lvl6pPr>
            <a:lvl7pPr marL="2743200" algn="l" defTabSz="914400" rtl="0" eaLnBrk="1" latinLnBrk="0" hangingPunct="1">
              <a:defRPr sz="2400" kern="1200">
                <a:solidFill>
                  <a:srgbClr val="000000"/>
                </a:solidFill>
                <a:latin typeface="Times New Roman"/>
                <a:ea typeface="+mn-ea"/>
                <a:cs typeface="Arial"/>
              </a:defRPr>
            </a:lvl7pPr>
            <a:lvl8pPr marL="3200400" algn="l" defTabSz="914400" rtl="0" eaLnBrk="1" latinLnBrk="0" hangingPunct="1">
              <a:defRPr sz="2400" kern="1200">
                <a:solidFill>
                  <a:srgbClr val="000000"/>
                </a:solidFill>
                <a:latin typeface="Times New Roman"/>
                <a:ea typeface="+mn-ea"/>
                <a:cs typeface="Arial"/>
              </a:defRPr>
            </a:lvl8pPr>
            <a:lvl9pPr marL="3657600" algn="l" defTabSz="914400" rtl="0" eaLnBrk="1" latinLnBrk="0" hangingPunct="1">
              <a:defRPr sz="2400" kern="1200">
                <a:solidFill>
                  <a:srgbClr val="000000"/>
                </a:solidFill>
                <a:latin typeface="Times New Roman"/>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sz="2400" b="1" i="0" u="none" strike="noStrike" kern="1200" cap="none" spc="0" normalizeH="0" baseline="0" noProof="0">
                <a:ln>
                  <a:noFill/>
                </a:ln>
                <a:solidFill>
                  <a:srgbClr val="000000"/>
                </a:solidFill>
                <a:effectLst/>
                <a:uLnTx/>
                <a:uFillTx/>
                <a:latin typeface="Arial"/>
                <a:ea typeface="+mn-ea"/>
                <a:cs typeface="+mn-cs"/>
              </a:rPr>
              <a:t>открытый канал</a:t>
            </a:r>
          </a:p>
        </p:txBody>
      </p:sp>
      <p:cxnSp>
        <p:nvCxnSpPr>
          <p:cNvPr id="9" name="Прямая со стрелкой 26">
            <a:extLst>
              <a:ext uri="{FF2B5EF4-FFF2-40B4-BE49-F238E27FC236}">
                <a16:creationId xmlns:a16="http://schemas.microsoft.com/office/drawing/2014/main" id="{FF9F2CFE-A85C-4106-A02F-6E55D8B7BA78}"/>
              </a:ext>
            </a:extLst>
          </p:cNvPr>
          <p:cNvCxnSpPr>
            <a:cxnSpLocks noChangeShapeType="1"/>
            <a:endCxn id="7" idx="1"/>
          </p:cNvCxnSpPr>
          <p:nvPr/>
        </p:nvCxnSpPr>
        <p:spPr bwMode="auto">
          <a:xfrm>
            <a:off x="1638301" y="2335287"/>
            <a:ext cx="1428750" cy="1017587"/>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cxnSp>
        <p:nvCxnSpPr>
          <p:cNvPr id="10" name="Прямая со стрелкой 28">
            <a:extLst>
              <a:ext uri="{FF2B5EF4-FFF2-40B4-BE49-F238E27FC236}">
                <a16:creationId xmlns:a16="http://schemas.microsoft.com/office/drawing/2014/main" id="{3E7BB001-CEA1-CE9A-CC3D-2B612A9A8224}"/>
              </a:ext>
            </a:extLst>
          </p:cNvPr>
          <p:cNvCxnSpPr>
            <a:cxnSpLocks noChangeShapeType="1"/>
            <a:stCxn id="7" idx="3"/>
            <a:endCxn id="6" idx="2"/>
          </p:cNvCxnSpPr>
          <p:nvPr/>
        </p:nvCxnSpPr>
        <p:spPr bwMode="auto">
          <a:xfrm flipV="1">
            <a:off x="6710364" y="2011437"/>
            <a:ext cx="1108075" cy="1341437"/>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
        <p:nvSpPr>
          <p:cNvPr id="11" name="TextBox 29">
            <a:extLst>
              <a:ext uri="{FF2B5EF4-FFF2-40B4-BE49-F238E27FC236}">
                <a16:creationId xmlns:a16="http://schemas.microsoft.com/office/drawing/2014/main" id="{FD73776B-AD9C-C992-3EFB-209A645D389F}"/>
              </a:ext>
            </a:extLst>
          </p:cNvPr>
          <p:cNvSpPr txBox="1">
            <a:spLocks noChangeArrowheads="1"/>
          </p:cNvSpPr>
          <p:nvPr/>
        </p:nvSpPr>
        <p:spPr bwMode="auto">
          <a:xfrm>
            <a:off x="709614" y="3692599"/>
            <a:ext cx="406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400" b="1" i="0" u="none" strike="noStrike" kern="1200" cap="none" spc="0" normalizeH="0" baseline="0" noProof="0">
                <a:ln>
                  <a:noFill/>
                </a:ln>
                <a:solidFill>
                  <a:srgbClr val="000000"/>
                </a:solidFill>
                <a:effectLst/>
                <a:uLnTx/>
                <a:uFillTx/>
                <a:latin typeface="Arial" pitchFamily="34" charset="0"/>
                <a:ea typeface="+mn-ea"/>
                <a:cs typeface="+mn-cs"/>
              </a:rPr>
              <a:t>Распределяемые</a:t>
            </a:r>
          </a:p>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400" b="1" i="0" u="none" strike="noStrike" kern="1200" cap="none" spc="0" normalizeH="0" baseline="0" noProof="0">
                <a:ln>
                  <a:noFill/>
                </a:ln>
                <a:solidFill>
                  <a:srgbClr val="000000"/>
                </a:solidFill>
                <a:effectLst/>
                <a:uLnTx/>
                <a:uFillTx/>
                <a:latin typeface="Arial" pitchFamily="34" charset="0"/>
                <a:ea typeface="+mn-ea"/>
                <a:cs typeface="+mn-cs"/>
              </a:rPr>
              <a:t> цифровые сертификаты</a:t>
            </a:r>
          </a:p>
        </p:txBody>
      </p:sp>
      <p:cxnSp>
        <p:nvCxnSpPr>
          <p:cNvPr id="12" name="Прямая соединительная линия 31">
            <a:extLst>
              <a:ext uri="{FF2B5EF4-FFF2-40B4-BE49-F238E27FC236}">
                <a16:creationId xmlns:a16="http://schemas.microsoft.com/office/drawing/2014/main" id="{A492B67E-4615-E055-81ED-129C3BB0BA0B}"/>
              </a:ext>
            </a:extLst>
          </p:cNvPr>
          <p:cNvCxnSpPr>
            <a:cxnSpLocks noChangeShapeType="1"/>
          </p:cNvCxnSpPr>
          <p:nvPr/>
        </p:nvCxnSpPr>
        <p:spPr bwMode="auto">
          <a:xfrm rot="5400000" flipH="1" flipV="1">
            <a:off x="1674020" y="3085381"/>
            <a:ext cx="642937" cy="571500"/>
          </a:xfrm>
          <a:prstGeom prst="line">
            <a:avLst/>
          </a:prstGeom>
          <a:noFill/>
          <a:ln w="9525" algn="ctr">
            <a:solidFill>
              <a:schemeClr val="tx1"/>
            </a:solidFill>
            <a:miter lim="800000"/>
          </a:ln>
          <a:extLst>
            <a:ext uri="{909E8E84-426E-40DD-AFC4-6F175D3DCCD1}">
              <a14:hiddenFill xmlns:a14="http://schemas.microsoft.com/office/drawing/2010/main">
                <a:noFill/>
              </a14:hiddenFill>
            </a:ext>
          </a:extLst>
        </p:spPr>
      </p:cxnSp>
      <p:cxnSp>
        <p:nvCxnSpPr>
          <p:cNvPr id="13" name="Прямая со стрелкой 13">
            <a:extLst>
              <a:ext uri="{FF2B5EF4-FFF2-40B4-BE49-F238E27FC236}">
                <a16:creationId xmlns:a16="http://schemas.microsoft.com/office/drawing/2014/main" id="{4719FA0C-F67A-3894-594B-20E4B99485AC}"/>
              </a:ext>
            </a:extLst>
          </p:cNvPr>
          <p:cNvCxnSpPr>
            <a:cxnSpLocks noChangeShapeType="1"/>
            <a:stCxn id="6" idx="1"/>
          </p:cNvCxnSpPr>
          <p:nvPr/>
        </p:nvCxnSpPr>
        <p:spPr bwMode="auto">
          <a:xfrm flipH="1">
            <a:off x="2627784" y="1780456"/>
            <a:ext cx="4011142" cy="71214"/>
          </a:xfrm>
          <a:prstGeom prst="straightConnector1">
            <a:avLst/>
          </a:prstGeom>
          <a:noFill/>
          <a:ln w="9525" algn="ctr">
            <a:solidFill>
              <a:schemeClr val="tx1"/>
            </a:solidFill>
            <a:miter lim="800000"/>
            <a:tailEnd type="arrow" w="med" len="med"/>
          </a:ln>
        </p:spPr>
      </p:cxnSp>
      <p:sp>
        <p:nvSpPr>
          <p:cNvPr id="14" name="TextBox 29">
            <a:extLst>
              <a:ext uri="{FF2B5EF4-FFF2-40B4-BE49-F238E27FC236}">
                <a16:creationId xmlns:a16="http://schemas.microsoft.com/office/drawing/2014/main" id="{2EBA30BD-A8D3-22B6-3AD3-64D28994A2F3}"/>
              </a:ext>
            </a:extLst>
          </p:cNvPr>
          <p:cNvSpPr txBox="1">
            <a:spLocks noChangeArrowheads="1"/>
          </p:cNvSpPr>
          <p:nvPr/>
        </p:nvSpPr>
        <p:spPr bwMode="auto">
          <a:xfrm>
            <a:off x="2924176" y="977974"/>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ru-RU"/>
            </a:defPPr>
            <a:lvl1pPr marL="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1pPr>
            <a:lvl2pPr marL="742950" indent="-28575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2pPr>
            <a:lvl3pPr marL="11430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3pPr>
            <a:lvl4pPr marL="16002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4pPr>
            <a:lvl5pPr marL="2057400" indent="-228600" algn="l" defTabSz="914400" rtl="0" eaLnBrk="1" fontAlgn="base" latinLnBrk="0" hangingPunct="1">
              <a:spcBef>
                <a:spcPct val="0"/>
              </a:spcBef>
              <a:spcAft>
                <a:spcPct val="0"/>
              </a:spcAft>
              <a:defRPr sz="2400" b="1" kern="1200">
                <a:solidFill>
                  <a:schemeClr val="tx1"/>
                </a:solidFill>
                <a:latin typeface="Arial" pitchFamily="34" charset="0"/>
                <a:ea typeface="+mn-ea"/>
                <a:cs typeface="Arial"/>
              </a:defRPr>
            </a:lvl5pPr>
            <a:lvl6pPr marL="25146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6pPr>
            <a:lvl7pPr marL="29718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7pPr>
            <a:lvl8pPr marL="34290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8pPr>
            <a:lvl9pPr marL="3886200" indent="-228600" algn="ctr" defTabSz="914400" rtl="0" eaLnBrk="0" fontAlgn="base" latinLnBrk="0" hangingPunct="0">
              <a:spcBef>
                <a:spcPct val="0"/>
              </a:spcBef>
              <a:spcAft>
                <a:spcPct val="0"/>
              </a:spcAft>
              <a:defRPr sz="2400" b="1" kern="1200">
                <a:solidFill>
                  <a:schemeClr val="tx1"/>
                </a:solidFill>
                <a:latin typeface="Arial" pitchFamily="34" charset="0"/>
                <a:ea typeface="+mn-ea"/>
                <a:cs typeface="Aria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ru-RU" altLang="ru-RU" sz="2400" b="1" i="0" u="none" strike="noStrike" kern="1200" cap="none" spc="0" normalizeH="0" baseline="0" noProof="0">
                <a:ln>
                  <a:noFill/>
                </a:ln>
                <a:solidFill>
                  <a:srgbClr val="000000"/>
                </a:solidFill>
                <a:effectLst/>
                <a:uLnTx/>
                <a:uFillTx/>
                <a:latin typeface="Arial" pitchFamily="34" charset="0"/>
                <a:ea typeface="+mn-ea"/>
                <a:cs typeface="+mn-cs"/>
              </a:rPr>
              <a:t>Открытые ключи</a:t>
            </a:r>
          </a:p>
        </p:txBody>
      </p:sp>
      <p:cxnSp>
        <p:nvCxnSpPr>
          <p:cNvPr id="15" name="Прямая соединительная линия 16">
            <a:extLst>
              <a:ext uri="{FF2B5EF4-FFF2-40B4-BE49-F238E27FC236}">
                <a16:creationId xmlns:a16="http://schemas.microsoft.com/office/drawing/2014/main" id="{76EED8D7-23E5-DFFE-F5C1-01439AAF25B0}"/>
              </a:ext>
            </a:extLst>
          </p:cNvPr>
          <p:cNvCxnSpPr>
            <a:cxnSpLocks noChangeShapeType="1"/>
          </p:cNvCxnSpPr>
          <p:nvPr/>
        </p:nvCxnSpPr>
        <p:spPr bwMode="auto">
          <a:xfrm rot="16200000" flipH="1">
            <a:off x="4102895" y="1585193"/>
            <a:ext cx="285750" cy="71438"/>
          </a:xfrm>
          <a:prstGeom prst="line">
            <a:avLst/>
          </a:prstGeom>
          <a:noFill/>
          <a:ln w="9525" algn="ctr">
            <a:solidFill>
              <a:schemeClr val="tx1"/>
            </a:solidFill>
            <a:miter lim="800000"/>
          </a:ln>
        </p:spPr>
      </p:cxnSp>
    </p:spTree>
    <p:extLst>
      <p:ext uri="{BB962C8B-B14F-4D97-AF65-F5344CB8AC3E}">
        <p14:creationId xmlns:p14="http://schemas.microsoft.com/office/powerpoint/2010/main" val="398714053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5680" y="136617"/>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Используемые</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математические положения -1</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96</a:t>
            </a:fld>
            <a:endParaRPr lang="ru-RU"/>
          </a:p>
        </p:txBody>
      </p:sp>
      <p:sp>
        <p:nvSpPr>
          <p:cNvPr id="6" name="Text Box 11">
            <a:extLst>
              <a:ext uri="{FF2B5EF4-FFF2-40B4-BE49-F238E27FC236}">
                <a16:creationId xmlns:a16="http://schemas.microsoft.com/office/drawing/2014/main" id="{4A728871-9D40-D344-7235-0C2A1A3A09EE}"/>
              </a:ext>
            </a:extLst>
          </p:cNvPr>
          <p:cNvSpPr txBox="1">
            <a:spLocks noChangeArrowheads="1"/>
          </p:cNvSpPr>
          <p:nvPr/>
        </p:nvSpPr>
        <p:spPr bwMode="auto">
          <a:xfrm>
            <a:off x="0" y="562194"/>
            <a:ext cx="9128796" cy="619125"/>
          </a:xfrm>
          <a:prstGeom prst="rect">
            <a:avLst/>
          </a:prstGeom>
          <a:noFill/>
          <a:ln w="9525">
            <a:noFill/>
            <a:miter lim="800000"/>
          </a:ln>
          <a:effectLst/>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marR="0" lvl="0" indent="0" algn="ctr" defTabSz="914400" rtl="0" eaLnBrk="1" fontAlgn="base" latinLnBrk="0" hangingPunct="1">
              <a:lnSpc>
                <a:spcPct val="95000"/>
              </a:lnSpc>
              <a:spcBef>
                <a:spcPct val="0"/>
              </a:spcBef>
              <a:spcAft>
                <a:spcPct val="0"/>
              </a:spcAft>
              <a:buClrTx/>
              <a:buSzTx/>
              <a:buFontTx/>
              <a:buNone/>
              <a:defRPr/>
            </a:pPr>
            <a:r>
              <a:rPr kumimoji="0" lang="ru-RU" sz="3600" b="1" i="0" u="none" strike="noStrike" kern="1200" cap="none" spc="0" normalizeH="0" baseline="0" noProof="0">
                <a:ln>
                  <a:noFill/>
                </a:ln>
                <a:solidFill>
                  <a:srgbClr val="CC3300"/>
                </a:solidFill>
                <a:effectLst>
                  <a:outerShdw blurRad="38100" dist="38100" dir="2700000" algn="tl">
                    <a:srgbClr val="C0C0C0"/>
                  </a:outerShdw>
                </a:effectLst>
                <a:uLnTx/>
                <a:uFillTx/>
                <a:latin typeface="Calibri" panose="020F0502020204030204" pitchFamily="34" charset="0"/>
                <a:cs typeface="Calibri" panose="020F0502020204030204" pitchFamily="34" charset="0"/>
              </a:rPr>
              <a:t>Понятие порядка</a:t>
            </a:r>
          </a:p>
        </p:txBody>
      </p:sp>
      <p:graphicFrame>
        <p:nvGraphicFramePr>
          <p:cNvPr id="7" name="Object 7">
            <a:extLst>
              <a:ext uri="{FF2B5EF4-FFF2-40B4-BE49-F238E27FC236}">
                <a16:creationId xmlns:a16="http://schemas.microsoft.com/office/drawing/2014/main" id="{65C81829-20D6-1DBF-D6B4-C2442FC2286E}"/>
              </a:ext>
            </a:extLst>
          </p:cNvPr>
          <p:cNvGraphicFramePr>
            <a:graphicFrameLocks noChangeAspect="1"/>
          </p:cNvGraphicFramePr>
          <p:nvPr>
            <p:extLst>
              <p:ext uri="{D42A27DB-BD31-4B8C-83A1-F6EECF244321}">
                <p14:modId xmlns:p14="http://schemas.microsoft.com/office/powerpoint/2010/main" val="3113645257"/>
              </p:ext>
            </p:extLst>
          </p:nvPr>
        </p:nvGraphicFramePr>
        <p:xfrm>
          <a:off x="2111648" y="1170405"/>
          <a:ext cx="5143500" cy="1857375"/>
        </p:xfrm>
        <a:graphic>
          <a:graphicData uri="http://schemas.openxmlformats.org/presentationml/2006/ole">
            <mc:AlternateContent xmlns:mc="http://schemas.openxmlformats.org/markup-compatibility/2006">
              <mc:Choice xmlns:v="urn:schemas-microsoft-com:vml" Requires="v">
                <p:oleObj name="Формула" r:id="rId2" imgW="1955800" imgH="698500" progId="Equation.3">
                  <p:embed/>
                </p:oleObj>
              </mc:Choice>
              <mc:Fallback>
                <p:oleObj name="Формула" r:id="rId2" imgW="1955800" imgH="6985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111648" y="1170405"/>
                        <a:ext cx="5143500" cy="1857375"/>
                      </a:xfrm>
                      <a:prstGeom prst="rect">
                        <a:avLst/>
                      </a:prstGeom>
                      <a:solidFill>
                        <a:srgbClr val="FFFFFF"/>
                      </a:solidFill>
                    </p:spPr>
                  </p:pic>
                </p:oleObj>
              </mc:Fallback>
            </mc:AlternateContent>
          </a:graphicData>
        </a:graphic>
      </p:graphicFrame>
      <p:sp>
        <p:nvSpPr>
          <p:cNvPr id="8" name="Text Box 11">
            <a:extLst>
              <a:ext uri="{FF2B5EF4-FFF2-40B4-BE49-F238E27FC236}">
                <a16:creationId xmlns:a16="http://schemas.microsoft.com/office/drawing/2014/main" id="{670E39B3-CDD5-C9C0-ACF6-05EC55894E0D}"/>
              </a:ext>
            </a:extLst>
          </p:cNvPr>
          <p:cNvSpPr txBox="1">
            <a:spLocks noChangeArrowheads="1"/>
          </p:cNvSpPr>
          <p:nvPr/>
        </p:nvSpPr>
        <p:spPr bwMode="auto">
          <a:xfrm>
            <a:off x="1357313" y="3027780"/>
            <a:ext cx="6388100" cy="1144587"/>
          </a:xfrm>
          <a:prstGeom prst="rect">
            <a:avLst/>
          </a:prstGeom>
          <a:noFill/>
          <a:ln w="9525">
            <a:noFill/>
            <a:miter lim="800000"/>
          </a:ln>
          <a:effectLst/>
        </p:spPr>
        <p:txBody>
          <a:bodyPr>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marL="0" marR="0" lvl="0" indent="0" algn="ctr" defTabSz="914400" rtl="0" eaLnBrk="1" fontAlgn="base" latinLnBrk="0" hangingPunct="1">
              <a:lnSpc>
                <a:spcPct val="95000"/>
              </a:lnSpc>
              <a:spcBef>
                <a:spcPct val="0"/>
              </a:spcBef>
              <a:spcAft>
                <a:spcPct val="0"/>
              </a:spcAft>
              <a:buClrTx/>
              <a:buSzTx/>
              <a:buFontTx/>
              <a:buNone/>
              <a:defRPr/>
            </a:pPr>
            <a:r>
              <a:rPr kumimoji="0" lang="ru-RU" sz="3600" b="1" i="0" u="none" strike="noStrike" kern="1200" cap="none" spc="0" normalizeH="0" baseline="0" noProof="0">
                <a:ln>
                  <a:noFill/>
                </a:ln>
                <a:solidFill>
                  <a:srgbClr val="CC3300"/>
                </a:solidFill>
                <a:effectLst>
                  <a:outerShdw blurRad="38100" dist="38100" dir="2700000" algn="tl">
                    <a:srgbClr val="C0C0C0"/>
                  </a:outerShdw>
                </a:effectLst>
                <a:uLnTx/>
                <a:uFillTx/>
                <a:latin typeface="Calibri" panose="020F0502020204030204" pitchFamily="34" charset="0"/>
                <a:cs typeface="Calibri" panose="020F0502020204030204" pitchFamily="34" charset="0"/>
              </a:rPr>
              <a:t>Примитивный элемент (первообразный корень)</a:t>
            </a:r>
          </a:p>
        </p:txBody>
      </p:sp>
      <p:graphicFrame>
        <p:nvGraphicFramePr>
          <p:cNvPr id="9" name="Object 5">
            <a:extLst>
              <a:ext uri="{FF2B5EF4-FFF2-40B4-BE49-F238E27FC236}">
                <a16:creationId xmlns:a16="http://schemas.microsoft.com/office/drawing/2014/main" id="{2D095B24-310F-02E3-76F9-0B1FA759AC13}"/>
              </a:ext>
            </a:extLst>
          </p:cNvPr>
          <p:cNvGraphicFramePr>
            <a:graphicFrameLocks noChangeAspect="1"/>
          </p:cNvGraphicFramePr>
          <p:nvPr>
            <p:extLst>
              <p:ext uri="{D42A27DB-BD31-4B8C-83A1-F6EECF244321}">
                <p14:modId xmlns:p14="http://schemas.microsoft.com/office/powerpoint/2010/main" val="2746981481"/>
              </p:ext>
            </p:extLst>
          </p:nvPr>
        </p:nvGraphicFramePr>
        <p:xfrm>
          <a:off x="3082008" y="4150241"/>
          <a:ext cx="2959100" cy="757238"/>
        </p:xfrm>
        <a:graphic>
          <a:graphicData uri="http://schemas.openxmlformats.org/presentationml/2006/ole">
            <mc:AlternateContent xmlns:mc="http://schemas.openxmlformats.org/markup-compatibility/2006">
              <mc:Choice xmlns:v="urn:schemas-microsoft-com:vml" Requires="v">
                <p:oleObj name="Формула" r:id="rId4" imgW="1091880" imgH="279360" progId="Equation.3">
                  <p:embed/>
                </p:oleObj>
              </mc:Choice>
              <mc:Fallback>
                <p:oleObj name="Формула" r:id="rId4" imgW="1091880" imgH="27936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3082008" y="4150241"/>
                        <a:ext cx="2959100" cy="757238"/>
                      </a:xfrm>
                      <a:prstGeom prst="rect">
                        <a:avLst/>
                      </a:prstGeom>
                      <a:noFill/>
                    </p:spPr>
                  </p:pic>
                </p:oleObj>
              </mc:Fallback>
            </mc:AlternateContent>
          </a:graphicData>
        </a:graphic>
      </p:graphicFrame>
    </p:spTree>
    <p:extLst>
      <p:ext uri="{BB962C8B-B14F-4D97-AF65-F5344CB8AC3E}">
        <p14:creationId xmlns:p14="http://schemas.microsoft.com/office/powerpoint/2010/main" val="248012331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7">
            <a:extLst>
              <a:ext uri="{FF2B5EF4-FFF2-40B4-BE49-F238E27FC236}">
                <a16:creationId xmlns:a16="http://schemas.microsoft.com/office/drawing/2014/main" id="{70575A19-B67C-DD33-7405-21A0488CD76F}"/>
              </a:ext>
            </a:extLst>
          </p:cNvPr>
          <p:cNvGraphicFramePr>
            <a:graphicFrameLocks noChangeAspect="1"/>
          </p:cNvGraphicFramePr>
          <p:nvPr>
            <p:extLst>
              <p:ext uri="{D42A27DB-BD31-4B8C-83A1-F6EECF244321}">
                <p14:modId xmlns:p14="http://schemas.microsoft.com/office/powerpoint/2010/main" val="3458264320"/>
              </p:ext>
            </p:extLst>
          </p:nvPr>
        </p:nvGraphicFramePr>
        <p:xfrm>
          <a:off x="3397102" y="1298881"/>
          <a:ext cx="2336800" cy="1214437"/>
        </p:xfrm>
        <a:graphic>
          <a:graphicData uri="http://schemas.openxmlformats.org/presentationml/2006/ole">
            <mc:AlternateContent xmlns:mc="http://schemas.openxmlformats.org/markup-compatibility/2006">
              <mc:Choice xmlns:v="urn:schemas-microsoft-com:vml" Requires="v">
                <p:oleObj name="Уравнение" r:id="rId2" imgW="888840" imgH="457200" progId="Equation.3">
                  <p:embed/>
                </p:oleObj>
              </mc:Choice>
              <mc:Fallback>
                <p:oleObj name="Уравнение" r:id="rId2" imgW="888840" imgH="457200" progId="Equation.3">
                  <p:embed/>
                  <p:pic>
                    <p:nvPicPr>
                      <p:cNvPr id="0" name="OLE substitute image"/>
                      <p:cNvPicPr/>
                      <p:nvPr/>
                    </p:nvPicPr>
                    <p:blipFill>
                      <a:blip r:embed="rId3"/>
                      <a:stretch>
                        <a:fillRect/>
                      </a:stretch>
                    </p:blipFill>
                    <p:spPr>
                      <a:xfrm>
                        <a:off x="3397102" y="1298881"/>
                        <a:ext cx="2336800" cy="1214437"/>
                      </a:xfrm>
                      <a:prstGeom prst="rect">
                        <a:avLst/>
                      </a:prstGeom>
                      <a:solidFill>
                        <a:srgbClr val="FFFFFF"/>
                      </a:solidFill>
                    </p:spPr>
                  </p:pic>
                </p:oleObj>
              </mc:Fallback>
            </mc:AlternateContent>
          </a:graphicData>
        </a:graphic>
      </p:graphicFrame>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0" y="96708"/>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Используемые</a:t>
            </a:r>
            <a:r>
              <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математические положения -2</a:t>
            </a:r>
            <a:b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b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97</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1736" y="611682"/>
            <a:ext cx="9134476" cy="3416320"/>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indent="533400" algn="just">
              <a:lnSpc>
                <a:spcPct val="115000"/>
              </a:lnSpc>
              <a:spcBef>
                <a:spcPts val="1075"/>
              </a:spcBef>
              <a:spcAft>
                <a:spcPts val="1075"/>
              </a:spcAft>
            </a:pPr>
            <a:r>
              <a:rPr lang="ru-RU" altLang="ru-RU" sz="2000" b="1">
                <a:solidFill>
                  <a:srgbClr val="000000"/>
                </a:solidFill>
                <a:latin typeface="Calibri" panose="020F0502020204030204" pitchFamily="34" charset="0"/>
                <a:ea typeface="Calibri" panose="020F0502020204030204" pitchFamily="34" charset="0"/>
                <a:cs typeface="Calibri" panose="020F0502020204030204" pitchFamily="34" charset="0"/>
              </a:rPr>
              <a:t>Благодаря ассоциативности  умножения существует алгоритм быстрого возведения в степень</a:t>
            </a:r>
            <a:endParaRPr lang="en-US" altLang="ru-RU"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533400" algn="just">
              <a:lnSpc>
                <a:spcPct val="115000"/>
              </a:lnSpc>
              <a:spcBef>
                <a:spcPts val="1075"/>
              </a:spcBef>
              <a:spcAft>
                <a:spcPts val="1075"/>
              </a:spcAft>
            </a:pPr>
            <a:endParaRPr lang="en-US"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533400" algn="just">
              <a:lnSpc>
                <a:spcPct val="115000"/>
              </a:lnSpc>
              <a:spcBef>
                <a:spcPts val="1075"/>
              </a:spcBef>
              <a:spcAft>
                <a:spcPts val="1075"/>
              </a:spcAft>
            </a:pPr>
            <a:r>
              <a:rPr lang="ru-RU" altLang="ru-RU" sz="2000" b="1">
                <a:latin typeface="Calibri" panose="020F0502020204030204" pitchFamily="34" charset="0"/>
                <a:ea typeface="Calibri" panose="020F0502020204030204" pitchFamily="34" charset="0"/>
                <a:cs typeface="Calibri" panose="020F0502020204030204" pitchFamily="34" charset="0"/>
              </a:rPr>
              <a:t>Задача дискретного логарифмирования практически невыполнима для простых модулей большого размера (</a:t>
            </a: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2048 бит и более</a:t>
            </a:r>
            <a:r>
              <a:rPr lang="ru-RU" altLang="ru-RU" sz="2000" b="1">
                <a:latin typeface="Calibri" panose="020F0502020204030204" pitchFamily="34" charset="0"/>
                <a:ea typeface="Calibri" panose="020F0502020204030204" pitchFamily="34" charset="0"/>
                <a:cs typeface="Calibri" panose="020F0502020204030204" pitchFamily="34" charset="0"/>
              </a:rPr>
              <a:t>) при условии, что порядок числа  g делится на большое простое число q длины </a:t>
            </a:r>
            <a:r>
              <a:rPr lang="ru-RU" altLang="ru-RU" sz="2000" b="1">
                <a:solidFill>
                  <a:srgbClr val="FF0000"/>
                </a:solidFill>
                <a:latin typeface="Calibri" panose="020F0502020204030204" pitchFamily="34" charset="0"/>
                <a:ea typeface="Calibri" panose="020F0502020204030204" pitchFamily="34" charset="0"/>
                <a:cs typeface="Calibri" panose="020F0502020204030204" pitchFamily="34" charset="0"/>
              </a:rPr>
              <a:t>256 бит </a:t>
            </a:r>
            <a:r>
              <a:rPr lang="ru-RU" altLang="ru-RU" sz="2000" b="1">
                <a:latin typeface="Calibri" panose="020F0502020204030204" pitchFamily="34" charset="0"/>
                <a:ea typeface="Calibri" panose="020F0502020204030204" pitchFamily="34" charset="0"/>
                <a:cs typeface="Calibri" panose="020F0502020204030204" pitchFamily="34" charset="0"/>
              </a:rPr>
              <a:t>и более.</a:t>
            </a:r>
          </a:p>
          <a:p>
            <a:pPr indent="533400" algn="just">
              <a:lnSpc>
                <a:spcPct val="115000"/>
              </a:lnSpc>
              <a:spcBef>
                <a:spcPts val="1075"/>
              </a:spcBef>
              <a:spcAft>
                <a:spcPts val="1075"/>
              </a:spcAft>
            </a:pPr>
            <a:endPar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487335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Вычисление общего секретного ключа</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98</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107504" y="667791"/>
            <a:ext cx="9143999" cy="2287806"/>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lvl="0" eaLnBrk="0" hangingPunct="0">
              <a:defRPr/>
            </a:pPr>
            <a:r>
              <a:rPr lang="ru-RU" sz="2800" b="1">
                <a:solidFill>
                  <a:srgbClr val="000000"/>
                </a:solidFill>
                <a:latin typeface="Calibri" panose="020F0502020204030204" pitchFamily="34" charset="0"/>
                <a:cs typeface="Calibri" panose="020F0502020204030204" pitchFamily="34" charset="0"/>
              </a:rPr>
              <a:t>Абонент А вычисляет:</a:t>
            </a:r>
          </a:p>
          <a:p>
            <a:pPr lvl="0" algn="ctr" eaLnBrk="0" hangingPunct="0">
              <a:defRPr/>
            </a:pPr>
            <a:r>
              <a:rPr lang="en-US" sz="2800" b="1" i="1">
                <a:solidFill>
                  <a:srgbClr val="000000"/>
                </a:solidFill>
                <a:latin typeface="Calibri" panose="020F0502020204030204" pitchFamily="34" charset="0"/>
                <a:cs typeface="Calibri" panose="020F0502020204030204" pitchFamily="34" charset="0"/>
              </a:rPr>
              <a:t>Z</a:t>
            </a:r>
            <a:r>
              <a:rPr lang="en-US" sz="2800" b="1" baseline="-25000">
                <a:solidFill>
                  <a:srgbClr val="000000"/>
                </a:solidFill>
                <a:latin typeface="Calibri" panose="020F0502020204030204" pitchFamily="34" charset="0"/>
                <a:cs typeface="Calibri" panose="020F0502020204030204" pitchFamily="34" charset="0"/>
              </a:rPr>
              <a:t>AB</a:t>
            </a:r>
            <a:r>
              <a:rPr lang="en-US" sz="2800" b="1">
                <a:solidFill>
                  <a:srgbClr val="000000"/>
                </a:solidFill>
                <a:latin typeface="Calibri" panose="020F0502020204030204" pitchFamily="34" charset="0"/>
                <a:cs typeface="Calibri" panose="020F0502020204030204" pitchFamily="34" charset="0"/>
              </a:rPr>
              <a:t> = (</a:t>
            </a:r>
            <a:r>
              <a:rPr lang="en-US" sz="2800" b="1" i="1" err="1">
                <a:solidFill>
                  <a:srgbClr val="000000"/>
                </a:solidFill>
                <a:latin typeface="Calibri" panose="020F0502020204030204" pitchFamily="34" charset="0"/>
                <a:cs typeface="Calibri" panose="020F0502020204030204" pitchFamily="34" charset="0"/>
              </a:rPr>
              <a:t>y</a:t>
            </a:r>
            <a:r>
              <a:rPr lang="en-US" sz="2800" b="1" baseline="-25000" err="1">
                <a:solidFill>
                  <a:srgbClr val="000000"/>
                </a:solidFill>
                <a:latin typeface="Calibri" panose="020F0502020204030204" pitchFamily="34" charset="0"/>
                <a:cs typeface="Calibri" panose="020F0502020204030204" pitchFamily="34" charset="0"/>
              </a:rPr>
              <a:t>B</a:t>
            </a:r>
            <a:r>
              <a:rPr lang="en-US" sz="2800" b="1">
                <a:solidFill>
                  <a:srgbClr val="000000"/>
                </a:solidFill>
                <a:latin typeface="Calibri" panose="020F0502020204030204" pitchFamily="34" charset="0"/>
                <a:cs typeface="Calibri" panose="020F0502020204030204" pitchFamily="34" charset="0"/>
              </a:rPr>
              <a:t>)</a:t>
            </a:r>
            <a:r>
              <a:rPr lang="en-US" sz="4400" b="1" i="1" spc="100" baseline="30000" err="1">
                <a:solidFill>
                  <a:srgbClr val="000000"/>
                </a:solidFill>
                <a:latin typeface="Calibri" panose="020F0502020204030204" pitchFamily="34" charset="0"/>
                <a:cs typeface="Calibri" panose="020F0502020204030204" pitchFamily="34" charset="0"/>
              </a:rPr>
              <a:t>x</a:t>
            </a:r>
            <a:r>
              <a:rPr lang="en-US" sz="2800" b="1" baseline="30000" err="1">
                <a:solidFill>
                  <a:srgbClr val="000000"/>
                </a:solidFill>
                <a:latin typeface="Calibri" panose="020F0502020204030204" pitchFamily="34" charset="0"/>
                <a:cs typeface="Calibri" panose="020F0502020204030204" pitchFamily="34" charset="0"/>
              </a:rPr>
              <a:t>A</a:t>
            </a:r>
            <a:r>
              <a:rPr lang="en-US" sz="2800" b="1">
                <a:solidFill>
                  <a:srgbClr val="000000"/>
                </a:solidFill>
                <a:latin typeface="Calibri" panose="020F0502020204030204" pitchFamily="34" charset="0"/>
                <a:cs typeface="Calibri" panose="020F0502020204030204" pitchFamily="34" charset="0"/>
              </a:rPr>
              <a:t> mod </a:t>
            </a:r>
            <a:r>
              <a:rPr lang="en-US" sz="2800" b="1" i="1">
                <a:solidFill>
                  <a:srgbClr val="000000"/>
                </a:solidFill>
                <a:latin typeface="Calibri" panose="020F0502020204030204" pitchFamily="34" charset="0"/>
                <a:cs typeface="Calibri" panose="020F0502020204030204" pitchFamily="34" charset="0"/>
              </a:rPr>
              <a:t>p</a:t>
            </a:r>
            <a:r>
              <a:rPr lang="en-US" sz="2800" b="1">
                <a:solidFill>
                  <a:srgbClr val="000000"/>
                </a:solidFill>
                <a:latin typeface="Calibri" panose="020F0502020204030204" pitchFamily="34" charset="0"/>
                <a:cs typeface="Calibri" panose="020F0502020204030204" pitchFamily="34" charset="0"/>
              </a:rPr>
              <a:t>.</a:t>
            </a:r>
            <a:endParaRPr lang="ru-RU" sz="2800" b="1">
              <a:solidFill>
                <a:srgbClr val="000000"/>
              </a:solidFill>
              <a:latin typeface="Calibri" panose="020F0502020204030204" pitchFamily="34" charset="0"/>
              <a:cs typeface="Calibri" panose="020F0502020204030204" pitchFamily="34" charset="0"/>
            </a:endParaRPr>
          </a:p>
          <a:p>
            <a:pPr lvl="0" algn="ctr" eaLnBrk="0" hangingPunct="0">
              <a:defRPr/>
            </a:pPr>
            <a:endParaRPr lang="ru-RU" sz="2800" b="1">
              <a:solidFill>
                <a:srgbClr val="000000"/>
              </a:solidFill>
              <a:latin typeface="Calibri" panose="020F0502020204030204" pitchFamily="34" charset="0"/>
              <a:cs typeface="Calibri" panose="020F0502020204030204" pitchFamily="34" charset="0"/>
            </a:endParaRPr>
          </a:p>
          <a:p>
            <a:pPr lvl="0" eaLnBrk="0" hangingPunct="0">
              <a:defRPr/>
            </a:pPr>
            <a:r>
              <a:rPr lang="ru-RU" sz="2800" b="1">
                <a:solidFill>
                  <a:srgbClr val="000000"/>
                </a:solidFill>
                <a:latin typeface="Calibri" panose="020F0502020204030204" pitchFamily="34" charset="0"/>
                <a:cs typeface="Calibri" panose="020F0502020204030204" pitchFamily="34" charset="0"/>
              </a:rPr>
              <a:t>Абонент B вычисляет:</a:t>
            </a:r>
          </a:p>
          <a:p>
            <a:pPr lvl="0" algn="ctr" eaLnBrk="0" hangingPunct="0">
              <a:defRPr/>
            </a:pPr>
            <a:r>
              <a:rPr lang="ru-RU" sz="2800" b="1" i="1">
                <a:solidFill>
                  <a:srgbClr val="000000"/>
                </a:solidFill>
                <a:latin typeface="Calibri" panose="020F0502020204030204" pitchFamily="34" charset="0"/>
                <a:cs typeface="Calibri" panose="020F0502020204030204" pitchFamily="34" charset="0"/>
              </a:rPr>
              <a:t>Z</a:t>
            </a:r>
            <a:r>
              <a:rPr lang="ru-RU" sz="2800" b="1" baseline="-25000">
                <a:solidFill>
                  <a:srgbClr val="000000"/>
                </a:solidFill>
                <a:latin typeface="Calibri" panose="020F0502020204030204" pitchFamily="34" charset="0"/>
                <a:cs typeface="Calibri" panose="020F0502020204030204" pitchFamily="34" charset="0"/>
              </a:rPr>
              <a:t>BA</a:t>
            </a:r>
            <a:r>
              <a:rPr lang="ru-RU" sz="2800" b="1">
                <a:solidFill>
                  <a:srgbClr val="000000"/>
                </a:solidFill>
                <a:latin typeface="Calibri" panose="020F0502020204030204" pitchFamily="34" charset="0"/>
                <a:cs typeface="Calibri" panose="020F0502020204030204" pitchFamily="34" charset="0"/>
              </a:rPr>
              <a:t> = (</a:t>
            </a:r>
            <a:r>
              <a:rPr lang="en-US" sz="2800" b="1" i="1" err="1">
                <a:solidFill>
                  <a:srgbClr val="000000"/>
                </a:solidFill>
                <a:latin typeface="Calibri" panose="020F0502020204030204" pitchFamily="34" charset="0"/>
                <a:cs typeface="Calibri" panose="020F0502020204030204" pitchFamily="34" charset="0"/>
              </a:rPr>
              <a:t>y</a:t>
            </a:r>
            <a:r>
              <a:rPr lang="en-US" sz="2800" b="1" baseline="-25000" err="1">
                <a:solidFill>
                  <a:srgbClr val="000000"/>
                </a:solidFill>
                <a:latin typeface="Calibri" panose="020F0502020204030204" pitchFamily="34" charset="0"/>
                <a:cs typeface="Calibri" panose="020F0502020204030204" pitchFamily="34" charset="0"/>
              </a:rPr>
              <a:t>A</a:t>
            </a:r>
            <a:r>
              <a:rPr lang="ru-RU" sz="2800" b="1">
                <a:solidFill>
                  <a:srgbClr val="000000"/>
                </a:solidFill>
                <a:latin typeface="Calibri" panose="020F0502020204030204" pitchFamily="34" charset="0"/>
                <a:cs typeface="Calibri" panose="020F0502020204030204" pitchFamily="34" charset="0"/>
              </a:rPr>
              <a:t>)</a:t>
            </a:r>
            <a:r>
              <a:rPr lang="en-US" sz="4400" b="1" i="1" baseline="30000">
                <a:solidFill>
                  <a:srgbClr val="000000"/>
                </a:solidFill>
                <a:latin typeface="Calibri" panose="020F0502020204030204" pitchFamily="34" charset="0"/>
                <a:cs typeface="Calibri" panose="020F0502020204030204" pitchFamily="34" charset="0"/>
              </a:rPr>
              <a:t>x</a:t>
            </a:r>
            <a:r>
              <a:rPr lang="ru-RU" sz="2800" b="1" baseline="30000">
                <a:solidFill>
                  <a:srgbClr val="000000"/>
                </a:solidFill>
                <a:latin typeface="Calibri" panose="020F0502020204030204" pitchFamily="34" charset="0"/>
                <a:cs typeface="Calibri" panose="020F0502020204030204" pitchFamily="34" charset="0"/>
              </a:rPr>
              <a:t>B</a:t>
            </a:r>
            <a:r>
              <a:rPr lang="ru-RU" sz="2800" b="1">
                <a:solidFill>
                  <a:srgbClr val="000000"/>
                </a:solidFill>
                <a:latin typeface="Calibri" panose="020F0502020204030204" pitchFamily="34" charset="0"/>
                <a:cs typeface="Calibri" panose="020F0502020204030204" pitchFamily="34" charset="0"/>
              </a:rPr>
              <a:t> </a:t>
            </a:r>
            <a:r>
              <a:rPr lang="en-US" sz="2800" b="1">
                <a:solidFill>
                  <a:srgbClr val="000000"/>
                </a:solidFill>
                <a:latin typeface="Calibri" panose="020F0502020204030204" pitchFamily="34" charset="0"/>
                <a:cs typeface="Calibri" panose="020F0502020204030204" pitchFamily="34" charset="0"/>
              </a:rPr>
              <a:t>mod </a:t>
            </a:r>
            <a:r>
              <a:rPr lang="en-US" sz="2800" b="1" i="1">
                <a:solidFill>
                  <a:srgbClr val="000000"/>
                </a:solidFill>
                <a:latin typeface="Calibri" panose="020F0502020204030204" pitchFamily="34" charset="0"/>
                <a:cs typeface="Calibri" panose="020F0502020204030204" pitchFamily="34" charset="0"/>
              </a:rPr>
              <a:t>p</a:t>
            </a:r>
            <a:r>
              <a:rPr lang="ru-RU" sz="2800" b="1" i="1">
                <a:solidFill>
                  <a:srgbClr val="000000"/>
                </a:solidFill>
                <a:latin typeface="Calibri" panose="020F0502020204030204" pitchFamily="34" charset="0"/>
                <a:cs typeface="Calibri" panose="020F0502020204030204" pitchFamily="34" charset="0"/>
              </a:rPr>
              <a:t> = </a:t>
            </a:r>
            <a:r>
              <a:rPr lang="en-US" sz="2800" b="1" i="1">
                <a:solidFill>
                  <a:srgbClr val="000000"/>
                </a:solidFill>
                <a:latin typeface="Calibri" panose="020F0502020204030204" pitchFamily="34" charset="0"/>
                <a:cs typeface="Calibri" panose="020F0502020204030204" pitchFamily="34" charset="0"/>
              </a:rPr>
              <a:t>Z</a:t>
            </a:r>
            <a:r>
              <a:rPr lang="en-US" sz="2800" b="1" baseline="-25000">
                <a:solidFill>
                  <a:srgbClr val="000000"/>
                </a:solidFill>
                <a:latin typeface="Calibri" panose="020F0502020204030204" pitchFamily="34" charset="0"/>
                <a:cs typeface="Calibri" panose="020F0502020204030204" pitchFamily="34" charset="0"/>
              </a:rPr>
              <a:t>AB</a:t>
            </a:r>
            <a:r>
              <a:rPr lang="en-US" sz="2800" b="1">
                <a:solidFill>
                  <a:srgbClr val="000000"/>
                </a:solidFill>
                <a:latin typeface="Calibri" panose="020F0502020204030204" pitchFamily="34" charset="0"/>
                <a:cs typeface="Calibri" panose="020F0502020204030204" pitchFamily="34" charset="0"/>
              </a:rPr>
              <a:t> </a:t>
            </a:r>
            <a:r>
              <a:rPr lang="ru-RU" sz="2800" b="1">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49158875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1EA69-10E9-05ED-51EC-1AD8A76602CC}"/>
              </a:ext>
            </a:extLst>
          </p:cNvPr>
          <p:cNvSpPr>
            <a:spLocks noGrp="1"/>
          </p:cNvSpPr>
          <p:nvPr>
            <p:ph type="title"/>
          </p:nvPr>
        </p:nvSpPr>
        <p:spPr>
          <a:xfrm>
            <a:off x="1" y="-7400"/>
            <a:ext cx="9134476" cy="706941"/>
          </a:xfrm>
        </p:spPr>
        <p:txBody>
          <a:bodyPr/>
          <a:lstStyle/>
          <a:p>
            <a:r>
              <a:rPr lang="ru-RU" altLang="ru-RU" sz="2000">
                <a:solidFill>
                  <a:srgbClr val="000000"/>
                </a:solidFill>
                <a:latin typeface="Calibri" panose="020F0502020204030204" pitchFamily="34" charset="0"/>
                <a:ea typeface="Calibri" panose="020F0502020204030204" pitchFamily="34" charset="0"/>
                <a:cs typeface="Calibri" panose="020F0502020204030204" pitchFamily="34" charset="0"/>
              </a:rPr>
              <a:t>Эллиптические кривые</a:t>
            </a:r>
            <a:br>
              <a:rPr lang="ru-RU" sz="1600" b="1">
                <a:solidFill>
                  <a:srgbClr val="000000"/>
                </a:solidFill>
                <a:effectLst>
                  <a:outerShdw blurRad="38100" dist="38100" dir="2700000" algn="tl">
                    <a:srgbClr val="C0C0C0"/>
                  </a:outerShdw>
                </a:effectLst>
                <a:latin typeface="Arial"/>
                <a:cs typeface="+mn-cs"/>
              </a:rPr>
            </a:br>
            <a:endParaRPr lang="ru-RU"/>
          </a:p>
        </p:txBody>
      </p:sp>
      <p:sp>
        <p:nvSpPr>
          <p:cNvPr id="3" name="Номер слайда 2">
            <a:extLst>
              <a:ext uri="{FF2B5EF4-FFF2-40B4-BE49-F238E27FC236}">
                <a16:creationId xmlns:a16="http://schemas.microsoft.com/office/drawing/2014/main" id="{2E3EDC60-5CC2-573D-8ECF-67BCFC02E690}"/>
              </a:ext>
            </a:extLst>
          </p:cNvPr>
          <p:cNvSpPr>
            <a:spLocks noGrp="1"/>
          </p:cNvSpPr>
          <p:nvPr>
            <p:ph type="sldNum" sz="quarter" idx="12"/>
          </p:nvPr>
        </p:nvSpPr>
        <p:spPr/>
        <p:txBody>
          <a:bodyPr/>
          <a:lstStyle/>
          <a:p>
            <a:pPr>
              <a:defRPr/>
            </a:pPr>
            <a:fld id="{37329FC9-9713-4C96-AADB-E3C6603F8243}" type="slidenum">
              <a:rPr lang="ru-RU" smtClean="0"/>
              <a:pPr>
                <a:defRPr/>
              </a:pPr>
              <a:t>99</a:t>
            </a:fld>
            <a:endParaRPr lang="ru-RU"/>
          </a:p>
        </p:txBody>
      </p:sp>
      <p:sp>
        <p:nvSpPr>
          <p:cNvPr id="7" name="TextBox 6">
            <a:extLst>
              <a:ext uri="{FF2B5EF4-FFF2-40B4-BE49-F238E27FC236}">
                <a16:creationId xmlns:a16="http://schemas.microsoft.com/office/drawing/2014/main" id="{64E1E79D-299D-4913-965B-3180CE480EA1}"/>
              </a:ext>
            </a:extLst>
          </p:cNvPr>
          <p:cNvSpPr txBox="1"/>
          <p:nvPr/>
        </p:nvSpPr>
        <p:spPr>
          <a:xfrm>
            <a:off x="0" y="483518"/>
            <a:ext cx="9143999" cy="1661993"/>
          </a:xfrm>
          <a:prstGeom prst="rect">
            <a:avLst/>
          </a:prstGeom>
          <a:noFill/>
        </p:spPr>
        <p:txBody>
          <a:bodyPr wrap="square">
            <a:spAutoFit/>
          </a:bodyPr>
          <a:lstStyle>
            <a:defPPr>
              <a:defRPr lang="ru-RU"/>
            </a:defPPr>
            <a:lvl1pPr marL="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1pPr>
            <a:lvl2pPr marL="4572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2pPr>
            <a:lvl3pPr marL="9144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3pPr>
            <a:lvl4pPr marL="13716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4pPr>
            <a:lvl5pPr marL="1828800" algn="l" defTabSz="914400" rtl="0" eaLnBrk="1" fontAlgn="base" latinLnBrk="0" hangingPunct="1">
              <a:spcBef>
                <a:spcPct val="0"/>
              </a:spcBef>
              <a:spcAft>
                <a:spcPct val="0"/>
              </a:spcAft>
              <a:defRPr sz="2400" kern="1200">
                <a:solidFill>
                  <a:schemeClr val="tx1"/>
                </a:solidFill>
                <a:latin typeface="Times New Roman" pitchFamily="18" charset="0"/>
                <a:ea typeface="+mn-ea"/>
                <a:cs typeface="Arial"/>
              </a:defRPr>
            </a:lvl5pPr>
            <a:lvl6pPr marL="2286000" algn="l" defTabSz="914400" rtl="0" eaLnBrk="1" latinLnBrk="0" hangingPunct="1">
              <a:defRPr sz="2400" kern="1200">
                <a:solidFill>
                  <a:schemeClr val="tx1"/>
                </a:solidFill>
                <a:latin typeface="Times New Roman" pitchFamily="18" charset="0"/>
                <a:ea typeface="+mn-ea"/>
                <a:cs typeface="Arial"/>
              </a:defRPr>
            </a:lvl6pPr>
            <a:lvl7pPr marL="2743200" algn="l" defTabSz="914400" rtl="0" eaLnBrk="1" latinLnBrk="0" hangingPunct="1">
              <a:defRPr sz="2400" kern="1200">
                <a:solidFill>
                  <a:schemeClr val="tx1"/>
                </a:solidFill>
                <a:latin typeface="Times New Roman" pitchFamily="18" charset="0"/>
                <a:ea typeface="+mn-ea"/>
                <a:cs typeface="Arial"/>
              </a:defRPr>
            </a:lvl7pPr>
            <a:lvl8pPr marL="3200400" algn="l" defTabSz="914400" rtl="0" eaLnBrk="1" latinLnBrk="0" hangingPunct="1">
              <a:defRPr sz="2400" kern="1200">
                <a:solidFill>
                  <a:schemeClr val="tx1"/>
                </a:solidFill>
                <a:latin typeface="Times New Roman" pitchFamily="18" charset="0"/>
                <a:ea typeface="+mn-ea"/>
                <a:cs typeface="Arial"/>
              </a:defRPr>
            </a:lvl8pPr>
            <a:lvl9pPr marL="3657600" algn="l" defTabSz="914400" rtl="0" eaLnBrk="1" latinLnBrk="0" hangingPunct="1">
              <a:defRPr sz="2400" kern="1200">
                <a:solidFill>
                  <a:schemeClr val="tx1"/>
                </a:solidFill>
                <a:latin typeface="Times New Roman" pitchFamily="18" charset="0"/>
                <a:ea typeface="+mn-ea"/>
                <a:cs typeface="Arial"/>
              </a:defRPr>
            </a:lvl9pPr>
          </a:lstStyle>
          <a:p>
            <a:pPr algn="just">
              <a:lnSpc>
                <a:spcPct val="115000"/>
              </a:lnSpc>
              <a:spcBef>
                <a:spcPts val="600"/>
              </a:spcBef>
              <a:spcAft>
                <a:spcPts val="600"/>
              </a:spcAft>
            </a:pPr>
            <a:r>
              <a:rPr lang="ru-RU" altLang="ru-RU" sz="2800">
                <a:solidFill>
                  <a:srgbClr val="FF0000"/>
                </a:solidFill>
                <a:latin typeface="Calibri" panose="020F0502020204030204" pitchFamily="34" charset="0"/>
                <a:ea typeface="Calibri" panose="020F0502020204030204" pitchFamily="34" charset="0"/>
                <a:cs typeface="Calibri" panose="020F0502020204030204" pitchFamily="34" charset="0"/>
              </a:rPr>
              <a:t>Эллиптические кривые</a:t>
            </a:r>
            <a:r>
              <a:rPr lang="ru-RU" altLang="ru-RU" sz="2800">
                <a:solidFill>
                  <a:srgbClr val="000000"/>
                </a:solidFill>
                <a:latin typeface="Calibri" panose="020F0502020204030204" pitchFamily="34" charset="0"/>
                <a:ea typeface="Calibri" panose="020F0502020204030204" pitchFamily="34" charset="0"/>
                <a:cs typeface="Calibri" panose="020F0502020204030204" pitchFamily="34" charset="0"/>
              </a:rPr>
              <a:t> – это множество точек (x,y), удовлетворяющих уравнению</a:t>
            </a:r>
            <a:r>
              <a:rPr lang="en-US" altLang="ru-RU" sz="280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ru-RU" altLang="ru-RU" sz="28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Bef>
                <a:spcPts val="600"/>
              </a:spcBef>
              <a:spcAft>
                <a:spcPts val="600"/>
              </a:spcAft>
            </a:pPr>
            <a:endParaRPr lang="ru-RU" altLang="ru-RU">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Object 1">
            <a:extLst>
              <a:ext uri="{FF2B5EF4-FFF2-40B4-BE49-F238E27FC236}">
                <a16:creationId xmlns:a16="http://schemas.microsoft.com/office/drawing/2014/main" id="{7A061365-035E-5591-B8BB-06E2D18B7152}"/>
              </a:ext>
            </a:extLst>
          </p:cNvPr>
          <p:cNvGraphicFramePr>
            <a:graphicFrameLocks noChangeAspect="1"/>
          </p:cNvGraphicFramePr>
          <p:nvPr>
            <p:extLst>
              <p:ext uri="{D42A27DB-BD31-4B8C-83A1-F6EECF244321}">
                <p14:modId xmlns:p14="http://schemas.microsoft.com/office/powerpoint/2010/main" val="3017768565"/>
              </p:ext>
            </p:extLst>
          </p:nvPr>
        </p:nvGraphicFramePr>
        <p:xfrm>
          <a:off x="827584" y="1707654"/>
          <a:ext cx="7129463" cy="1214437"/>
        </p:xfrm>
        <a:graphic>
          <a:graphicData uri="http://schemas.openxmlformats.org/presentationml/2006/ole">
            <mc:AlternateContent xmlns:mc="http://schemas.openxmlformats.org/markup-compatibility/2006">
              <mc:Choice xmlns:v="urn:schemas-microsoft-com:vml" Requires="v">
                <p:oleObj name="Формула" r:id="rId2" imgW="1739900" imgH="304800" progId="Equation.3">
                  <p:embed/>
                </p:oleObj>
              </mc:Choice>
              <mc:Fallback>
                <p:oleObj name="Формула" r:id="rId2" imgW="1739900" imgH="304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827584" y="1707654"/>
                        <a:ext cx="7129463" cy="1214437"/>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66797442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216"/>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11.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12.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13.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14.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2.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3.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4.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5.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6.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7.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8.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ppt/theme/theme9.xml><?xml version="1.0" encoding="utf-8"?>
<a:theme xmlns:a="http://schemas.openxmlformats.org/drawingml/2006/main" name="1_Шаблон для ученых советов">
  <a:themeElements>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Times New Roman"/>
        <a:cs typeface="Arial"/>
      </a:majorFont>
      <a:minorFont>
        <a:latin typeface="Times New Roman"/>
        <a:ea typeface="Times New Roman"/>
        <a:cs typeface="Arial"/>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Презентация8" id="{DEAF8823-BD77-4B40-97C5-C54D8EA16FCB}" vid="{C12C9BBE-6BB7-4BA4-B0F7-4591E66CA037}"/>
    </a:ext>
  </a:extLst>
</a:theme>
</file>

<file path=docProps/app.xml><?xml version="1.0" encoding="utf-8"?>
<Properties xmlns="http://schemas.openxmlformats.org/officeDocument/2006/extended-properties" xmlns:vt="http://schemas.openxmlformats.org/officeDocument/2006/docPropsVTypes">
  <TotalTime>11</TotalTime>
  <Words>14492</Words>
  <Application>Microsoft Macintosh PowerPoint</Application>
  <PresentationFormat>On-screen Show (16:9)</PresentationFormat>
  <Paragraphs>1387</Paragraphs>
  <Slides>206</Slides>
  <Notes>0</Notes>
  <HiddenSlides>0</HiddenSlides>
  <MMClips>0</MMClips>
  <ScaleCrop>false</ScaleCrop>
  <HeadingPairs>
    <vt:vector size="8" baseType="variant">
      <vt:variant>
        <vt:lpstr>Fonts Used</vt:lpstr>
      </vt:variant>
      <vt:variant>
        <vt:i4>7</vt:i4>
      </vt:variant>
      <vt:variant>
        <vt:lpstr>Theme</vt:lpstr>
      </vt:variant>
      <vt:variant>
        <vt:i4>14</vt:i4>
      </vt:variant>
      <vt:variant>
        <vt:lpstr>Embedded OLE Servers</vt:lpstr>
      </vt:variant>
      <vt:variant>
        <vt:i4>3</vt:i4>
      </vt:variant>
      <vt:variant>
        <vt:lpstr>Slide Titles</vt:lpstr>
      </vt:variant>
      <vt:variant>
        <vt:i4>206</vt:i4>
      </vt:variant>
    </vt:vector>
  </HeadingPairs>
  <TitlesOfParts>
    <vt:vector size="230" baseType="lpstr">
      <vt:lpstr>Arial</vt:lpstr>
      <vt:lpstr>Calibri</vt:lpstr>
      <vt:lpstr>Cambria Math</vt:lpstr>
      <vt:lpstr>Symbol</vt:lpstr>
      <vt:lpstr>Times New Roman</vt:lpstr>
      <vt:lpstr>Wingdings</vt:lpstr>
      <vt:lpstr>Wingdings 3</vt:lpstr>
      <vt:lpstr>Office Theme</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1_Шаблон для ученых советов</vt:lpstr>
      <vt:lpstr>Формула</vt:lpstr>
      <vt:lpstr>Уравнение</vt:lpstr>
      <vt:lpstr>Equation.DSMT4</vt:lpstr>
      <vt:lpstr>ПЛАН ЛЕКЦИИ</vt:lpstr>
      <vt:lpstr>Основные понятия </vt:lpstr>
      <vt:lpstr>Состав протокола </vt:lpstr>
      <vt:lpstr>Пример цикла</vt:lpstr>
      <vt:lpstr>Свойства безопасности протоколов </vt:lpstr>
      <vt:lpstr>Функции криптографических протоколов</vt:lpstr>
      <vt:lpstr>Протокол </vt:lpstr>
      <vt:lpstr>Атака на криптографический протокол</vt:lpstr>
      <vt:lpstr>Replay (англ. replay attack)  «Атака с повторной передачей»</vt:lpstr>
      <vt:lpstr>PS (англ. parallel-session attack) «Атака с параллельными сеансами»</vt:lpstr>
      <vt:lpstr>UKS (англ. unknown key-share attack)  «Атака с неизвестным сеансовым ключом»</vt:lpstr>
      <vt:lpstr>UKS (англ. unknown key-share attack)  «Атака с неизвестным сеансовым ключом» (продолжение)</vt:lpstr>
      <vt:lpstr>ПЛАН ЛЕКЦИИ</vt:lpstr>
      <vt:lpstr>Понятие аутентификации </vt:lpstr>
      <vt:lpstr>Протоколы аутентификации </vt:lpstr>
      <vt:lpstr>Классификация протоколов аутентификации </vt:lpstr>
      <vt:lpstr>КП односторонней аутентификации </vt:lpstr>
      <vt:lpstr>Понятие имитозащиты и имитовставки </vt:lpstr>
      <vt:lpstr>Методы имитозащиты </vt:lpstr>
      <vt:lpstr>Помехоустойчивое кодирование</vt:lpstr>
      <vt:lpstr>Режим выработки имитовставки</vt:lpstr>
      <vt:lpstr>Cхема формирования хеш-образа сообщения M </vt:lpstr>
      <vt:lpstr>Процедура расширения </vt:lpstr>
      <vt:lpstr>Алгоритм формирования HMAC </vt:lpstr>
      <vt:lpstr>Cхема формирования HMAC</vt:lpstr>
      <vt:lpstr>Cхема формирования СMAC </vt:lpstr>
      <vt:lpstr>Схема генерации ключа k для последнего шага формирования CMAC </vt:lpstr>
      <vt:lpstr>Коды обнаружения манипуляций с данными  </vt:lpstr>
      <vt:lpstr>Коды с исправлением ошибок в передаче </vt:lpstr>
      <vt:lpstr>Коды с исправлением ошибок в передаче </vt:lpstr>
      <vt:lpstr>Коды с исправлением ошибок в передаче </vt:lpstr>
      <vt:lpstr>Алгебраические коды </vt:lpstr>
      <vt:lpstr>Код Хэмминга </vt:lpstr>
      <vt:lpstr>Циклические коды </vt:lpstr>
      <vt:lpstr>ПЛАН ЛЕКЦИИ</vt:lpstr>
      <vt:lpstr>Определения </vt:lpstr>
      <vt:lpstr>Схема идентификации и аутентификации пользователя при его  доступе в компьютерную систему</vt:lpstr>
      <vt:lpstr>Виды аутентификации </vt:lpstr>
      <vt:lpstr>Схема безопасного использования многоразового пароля</vt:lpstr>
      <vt:lpstr>  Виды авторизации</vt:lpstr>
      <vt:lpstr>  Процесс аутентификации</vt:lpstr>
      <vt:lpstr>Методы аутентификации </vt:lpstr>
      <vt:lpstr>Протокол Нидхема—Шредера </vt:lpstr>
      <vt:lpstr>Схема Kerberos </vt:lpstr>
      <vt:lpstr>Протокол Диффи—Хеллмана</vt:lpstr>
      <vt:lpstr>Протокол Фиата—Шамира</vt:lpstr>
      <vt:lpstr>Методов взлома</vt:lpstr>
      <vt:lpstr>Алгоритмы, использующиеся в TLS</vt:lpstr>
      <vt:lpstr>Отличия протокола TLS 1.2 от TLS 1.3</vt:lpstr>
      <vt:lpstr>Перспективы развития аутентификации </vt:lpstr>
      <vt:lpstr>ПЛАН ЛЕКЦИИ</vt:lpstr>
      <vt:lpstr>Идентификация и аутентификация </vt:lpstr>
      <vt:lpstr>Наиболее показательные методы аутентификации  </vt:lpstr>
      <vt:lpstr>Графический пароль </vt:lpstr>
      <vt:lpstr>Аутентификация по отпечатку пальца </vt:lpstr>
      <vt:lpstr>Основные типы сканеров </vt:lpstr>
      <vt:lpstr>Достоинства строгой аутентификации</vt:lpstr>
      <vt:lpstr>Протокол «свой—чужой»</vt:lpstr>
      <vt:lpstr>Протокол рукопожатия-2</vt:lpstr>
      <vt:lpstr>Основные типы протоколов рукопожатия</vt:lpstr>
      <vt:lpstr>Варианты реализации протокола рукопожатия с использованием  двух ключевых криптосхем </vt:lpstr>
      <vt:lpstr>Протокол рукопожатия на основе алгоритма открытого шифрования</vt:lpstr>
      <vt:lpstr>Протокол рукопожатия на основе механизма ЭЦП </vt:lpstr>
      <vt:lpstr>Процедура «рукопожатия» </vt:lpstr>
      <vt:lpstr>Схема с конечными узлами </vt:lpstr>
      <vt:lpstr>Схема с оборудованием поставщика услуг публичной сети</vt:lpstr>
      <vt:lpstr>Преимущества модели «рукопожатия» </vt:lpstr>
      <vt:lpstr>Протокол Диффи-Хеллмана </vt:lpstr>
      <vt:lpstr>Реализация способа с использованием  протокола Диффи-Хеллмана.   </vt:lpstr>
      <vt:lpstr>Реализация способа с использованием  протокола Диффи-Хеллмана.   </vt:lpstr>
      <vt:lpstr>Корректность </vt:lpstr>
      <vt:lpstr>Согласование сеанса </vt:lpstr>
      <vt:lpstr>Согласование сеанса </vt:lpstr>
      <vt:lpstr>ПЛАН ЛЕКЦИИ</vt:lpstr>
      <vt:lpstr>Основные определения </vt:lpstr>
      <vt:lpstr>Симметричные криптосистемы</vt:lpstr>
      <vt:lpstr>Ассиметричное шифрование </vt:lpstr>
      <vt:lpstr>Открытый и закрытый ключ</vt:lpstr>
      <vt:lpstr>Примеры ассиметричных алгоритмов </vt:lpstr>
      <vt:lpstr>Сеансовые (сессионные ключи) ключи </vt:lpstr>
      <vt:lpstr>Генераторы истинно случайных чисел </vt:lpstr>
      <vt:lpstr>Генераторы псевдослучайных чисел</vt:lpstr>
      <vt:lpstr>Генераторы псевдослучайных чисел</vt:lpstr>
      <vt:lpstr>Генераторы псевдослучайных чисел</vt:lpstr>
      <vt:lpstr>Генератор Блюм-Блюма-Шуба</vt:lpstr>
      <vt:lpstr>Генерация ключей </vt:lpstr>
      <vt:lpstr>Методы генерации ключей</vt:lpstr>
      <vt:lpstr>Принцип работы криптомодуля при использовании  неоднородного ключевого пространства </vt:lpstr>
      <vt:lpstr>Хранение ключей </vt:lpstr>
      <vt:lpstr>Хранение ключей </vt:lpstr>
      <vt:lpstr>Хранение ключей  </vt:lpstr>
      <vt:lpstr>ПЛАН ЛЕКЦИИ</vt:lpstr>
      <vt:lpstr>Задачи аутентификации информации </vt:lpstr>
      <vt:lpstr>Модель распределения ключей в симметричной криптосистеме  </vt:lpstr>
      <vt:lpstr>Модель распределения ключей в асимметричной криптосистеме</vt:lpstr>
      <vt:lpstr>Используемые математические положения -1  </vt:lpstr>
      <vt:lpstr>Используемые математические положения -2  </vt:lpstr>
      <vt:lpstr>Вычисление общего секретного ключа </vt:lpstr>
      <vt:lpstr>Эллиптические кривые </vt:lpstr>
      <vt:lpstr>Сложение точек ассоциативно </vt:lpstr>
      <vt:lpstr>Время жизни ключей в симметричной криптосистеме </vt:lpstr>
      <vt:lpstr>Классификация методов анализа корректности КП</vt:lpstr>
      <vt:lpstr>Формальные модели</vt:lpstr>
      <vt:lpstr>Модель угрозы Долева — Яо </vt:lpstr>
      <vt:lpstr>Модель угрозы Долева — Яо  </vt:lpstr>
      <vt:lpstr>Базовые конструкции протоколов распределения ключей</vt:lpstr>
      <vt:lpstr>Протокол Нидхэма-Шрёдера с открытым ключом </vt:lpstr>
      <vt:lpstr>Протокол Отвея-Рииса </vt:lpstr>
      <vt:lpstr>X.509 </vt:lpstr>
      <vt:lpstr>Трёхэтапный безключевой протокол Шамира </vt:lpstr>
      <vt:lpstr>Протокол Kerberos </vt:lpstr>
      <vt:lpstr>Секретный ключ (СК) </vt:lpstr>
      <vt:lpstr>Управление ключами </vt:lpstr>
      <vt:lpstr>Протоколы </vt:lpstr>
      <vt:lpstr>Схемы распределения ключей  </vt:lpstr>
      <vt:lpstr>ПЛАН ЛЕКЦИИ</vt:lpstr>
      <vt:lpstr>Обмен ключами средствами симметричной криптографии</vt:lpstr>
      <vt:lpstr>Обмен ключами средствами симметричной криптографии </vt:lpstr>
      <vt:lpstr>Обмен ключами средствами криптографии  с открытым ключом</vt:lpstr>
      <vt:lpstr>Односторонние функции (неформальное определение)</vt:lpstr>
      <vt:lpstr>Применение односторонних функций</vt:lpstr>
      <vt:lpstr>Обмен ключами средствами криптографии с открытым ключом</vt:lpstr>
      <vt:lpstr>Атака на обмен ключами вида «активный нарушитель»</vt:lpstr>
      <vt:lpstr>Что включает в себя активная атака?</vt:lpstr>
      <vt:lpstr>Двухкратный DES и атака «встреча посередине»</vt:lpstr>
      <vt:lpstr>Атака методом бумеранга на AES</vt:lpstr>
      <vt:lpstr>Атака «дней рождения»</vt:lpstr>
      <vt:lpstr>Основное определение</vt:lpstr>
      <vt:lpstr>Устойчивая схема широковещательного шифрования</vt:lpstr>
      <vt:lpstr>K-устойчивая схема широковещательного шифрования</vt:lpstr>
      <vt:lpstr>ПЛАН ЛЕКЦИИ</vt:lpstr>
      <vt:lpstr>Принцип неопределенности Гейзенберга  </vt:lpstr>
      <vt:lpstr>Общие сведения </vt:lpstr>
      <vt:lpstr>Модель криптосистемы с квантовым каналом расределения ключей</vt:lpstr>
      <vt:lpstr>Проблемы квантовой доставки ключа </vt:lpstr>
      <vt:lpstr>Общие сведения</vt:lpstr>
      <vt:lpstr>Обмен квантовыми ключами </vt:lpstr>
      <vt:lpstr>Обмен квантовыми ключами </vt:lpstr>
      <vt:lpstr>Протокол BB84</vt:lpstr>
      <vt:lpstr>Протокол В92</vt:lpstr>
      <vt:lpstr>Распределение ключей </vt:lpstr>
      <vt:lpstr>Распределение ключей </vt:lpstr>
      <vt:lpstr>Распределение ключей </vt:lpstr>
      <vt:lpstr>ПЛАН ЛЕКЦИИ</vt:lpstr>
      <vt:lpstr>Удостоверяющий центр (УЦ) </vt:lpstr>
      <vt:lpstr>X.509</vt:lpstr>
      <vt:lpstr>Структура X.509</vt:lpstr>
      <vt:lpstr>Алгоритм верификации цепочек </vt:lpstr>
      <vt:lpstr>Алгоритм верификации цепочек </vt:lpstr>
      <vt:lpstr>Алгоритм верификации цепочек </vt:lpstr>
      <vt:lpstr>ПЛАН ЛЕКЦИИ</vt:lpstr>
      <vt:lpstr>Основные понятия</vt:lpstr>
      <vt:lpstr>Пример схемы разделения секрета</vt:lpstr>
      <vt:lpstr>Постановка задачи разделения секрета</vt:lpstr>
      <vt:lpstr>Участники протокола </vt:lpstr>
      <vt:lpstr>Пороговая схема </vt:lpstr>
      <vt:lpstr>ПЛАН ЛЕКЦИИ</vt:lpstr>
      <vt:lpstr>Участники голосования</vt:lpstr>
      <vt:lpstr>Используемые подпротоколы</vt:lpstr>
      <vt:lpstr>Техническая поддержка голосования</vt:lpstr>
      <vt:lpstr>Схема ЭЦП RSA</vt:lpstr>
      <vt:lpstr>Фаза шифрования бюллетеня</vt:lpstr>
      <vt:lpstr>Фаза восстановления секрета</vt:lpstr>
      <vt:lpstr>Фаза восстановления секрета</vt:lpstr>
      <vt:lpstr>Фаза восстановления секрета</vt:lpstr>
      <vt:lpstr>Фаза восстановления секрета</vt:lpstr>
      <vt:lpstr>Фаза восстановления секрета</vt:lpstr>
      <vt:lpstr>Фаза восстановления секрета</vt:lpstr>
      <vt:lpstr>Фаза восстановления секрета</vt:lpstr>
      <vt:lpstr>Фаза восстановления секрета</vt:lpstr>
      <vt:lpstr>Электронная подпись</vt:lpstr>
      <vt:lpstr>Слепая подпись</vt:lpstr>
      <vt:lpstr>Схема слепой подписи</vt:lpstr>
      <vt:lpstr>Основные протоколы</vt:lpstr>
      <vt:lpstr>Простой протокол</vt:lpstr>
      <vt:lpstr>Простой протокол</vt:lpstr>
      <vt:lpstr>ПЛАН ЛЕКЦИИ</vt:lpstr>
      <vt:lpstr>Протоколы с нулевым разглашением секрета</vt:lpstr>
      <vt:lpstr>Типы задач используемых в протоколах с нулевым разглашением</vt:lpstr>
      <vt:lpstr>Понятие «нулевое разглашение секрета»</vt:lpstr>
      <vt:lpstr>Многораундовые протоколы</vt:lpstr>
      <vt:lpstr>Доказательство с нулевым разглашением </vt:lpstr>
      <vt:lpstr>Параллельные доказательства с нулевым разглашением</vt:lpstr>
      <vt:lpstr>Основные шаги протокола</vt:lpstr>
      <vt:lpstr>Неинтерактивные доказательства с нулевым разглашением</vt:lpstr>
      <vt:lpstr>Неинтерактивные доказательства с нулевым разглашением</vt:lpstr>
      <vt:lpstr>Неинтерактивные доказательства с нулевым разглашением</vt:lpstr>
      <vt:lpstr>Идентификация с помощью доказательств с нулевым разглашениемнная подпись</vt:lpstr>
      <vt:lpstr>Общая структура доказательств с нулевым разглашением</vt:lpstr>
      <vt:lpstr>Не интерактивные доказательства с нулевым разглашением. Протокол Фиата-Шамира</vt:lpstr>
      <vt:lpstr>ПЛАН ЛЕКЦИИ</vt:lpstr>
      <vt:lpstr>Протокол подбрасывания монеты</vt:lpstr>
      <vt:lpstr>Протокол подбрасывания монеты с помощью однонаправленной функции</vt:lpstr>
      <vt:lpstr>Протокол битовых обязательств</vt:lpstr>
      <vt:lpstr>Этап привязки</vt:lpstr>
      <vt:lpstr>Этап раскрытия</vt:lpstr>
      <vt:lpstr>Условия обязательств</vt:lpstr>
      <vt:lpstr>Протокол игры в «покер»</vt:lpstr>
      <vt:lpstr>Формулировка задачи</vt:lpstr>
      <vt:lpstr>Алгоритм</vt:lpstr>
      <vt:lpstr>Алгоритм</vt:lpstr>
      <vt:lpstr>Применение</vt:lpstr>
      <vt:lpstr>Идентификация с помощью доказательств с нулевым разглашениемнная подпись</vt:lpstr>
      <vt:lpstr>Перечень наиболее широко известных атак на криптографические протоколы</vt:lpstr>
      <vt:lpstr>Перечень наиболее широко известных атак на криптографические протоколы</vt:lpstr>
      <vt:lpstr>Сокращенные названия атак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John McCartney</cp:lastModifiedBy>
  <cp:revision>2</cp:revision>
  <cp:lastPrinted>2025-10-07T16:52:23Z</cp:lastPrinted>
  <dcterms:created xsi:type="dcterms:W3CDTF">2025-10-06T17:19:35Z</dcterms:created>
  <dcterms:modified xsi:type="dcterms:W3CDTF">2025-10-07T16:58:44Z</dcterms:modified>
</cp:coreProperties>
</file>